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310" r:id="rId6"/>
    <p:sldId id="259" r:id="rId7"/>
    <p:sldId id="262" r:id="rId8"/>
    <p:sldId id="277" r:id="rId9"/>
    <p:sldId id="269" r:id="rId10"/>
    <p:sldId id="334" r:id="rId11"/>
    <p:sldId id="333" r:id="rId12"/>
    <p:sldId id="264" r:id="rId13"/>
    <p:sldId id="294" r:id="rId14"/>
    <p:sldId id="299" r:id="rId15"/>
    <p:sldId id="323" r:id="rId16"/>
    <p:sldId id="260" r:id="rId17"/>
    <p:sldId id="295" r:id="rId18"/>
    <p:sldId id="296" r:id="rId19"/>
    <p:sldId id="325" r:id="rId20"/>
    <p:sldId id="302" r:id="rId21"/>
    <p:sldId id="324" r:id="rId22"/>
    <p:sldId id="335" r:id="rId23"/>
    <p:sldId id="271" r:id="rId24"/>
    <p:sldId id="272" r:id="rId25"/>
    <p:sldId id="326" r:id="rId26"/>
    <p:sldId id="300" r:id="rId27"/>
    <p:sldId id="336" r:id="rId28"/>
    <p:sldId id="340" r:id="rId29"/>
    <p:sldId id="278" r:id="rId30"/>
    <p:sldId id="297" r:id="rId31"/>
    <p:sldId id="327" r:id="rId32"/>
    <p:sldId id="328" r:id="rId33"/>
    <p:sldId id="298" r:id="rId34"/>
    <p:sldId id="273" r:id="rId35"/>
    <p:sldId id="274" r:id="rId36"/>
    <p:sldId id="275" r:id="rId37"/>
    <p:sldId id="303" r:id="rId38"/>
    <p:sldId id="337" r:id="rId39"/>
    <p:sldId id="304" r:id="rId40"/>
    <p:sldId id="305" r:id="rId41"/>
    <p:sldId id="311" r:id="rId42"/>
    <p:sldId id="280" r:id="rId43"/>
    <p:sldId id="281" r:id="rId44"/>
    <p:sldId id="282" r:id="rId45"/>
    <p:sldId id="329" r:id="rId46"/>
    <p:sldId id="283" r:id="rId47"/>
    <p:sldId id="286" r:id="rId48"/>
    <p:sldId id="330" r:id="rId49"/>
    <p:sldId id="306" r:id="rId50"/>
    <p:sldId id="332" r:id="rId51"/>
    <p:sldId id="307" r:id="rId52"/>
    <p:sldId id="312" r:id="rId53"/>
    <p:sldId id="313" r:id="rId54"/>
    <p:sldId id="314" r:id="rId55"/>
    <p:sldId id="315" r:id="rId56"/>
    <p:sldId id="317" r:id="rId57"/>
    <p:sldId id="316" r:id="rId58"/>
    <p:sldId id="338" r:id="rId59"/>
    <p:sldId id="339" r:id="rId60"/>
    <p:sldId id="289" r:id="rId6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92"/>
    <p:restoredTop sz="94590"/>
  </p:normalViewPr>
  <p:slideViewPr>
    <p:cSldViewPr snapToGrid="0" snapToObjects="1">
      <p:cViewPr varScale="1">
        <p:scale>
          <a:sx n="92" d="100"/>
          <a:sy n="92" d="100"/>
        </p:scale>
        <p:origin x="14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30AE-5546-304D-A687-E772554D95BF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AA9E-B349-6D4E-AF09-DFE02B821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89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30AE-5546-304D-A687-E772554D95BF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AA9E-B349-6D4E-AF09-DFE02B821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5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30AE-5546-304D-A687-E772554D95BF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AA9E-B349-6D4E-AF09-DFE02B821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4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30AE-5546-304D-A687-E772554D95BF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AA9E-B349-6D4E-AF09-DFE02B821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4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30AE-5546-304D-A687-E772554D95BF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AA9E-B349-6D4E-AF09-DFE02B821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4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30AE-5546-304D-A687-E772554D95BF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AA9E-B349-6D4E-AF09-DFE02B821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7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30AE-5546-304D-A687-E772554D95BF}" type="datetimeFigureOut">
              <a:rPr lang="en-US" smtClean="0"/>
              <a:t>10/1/20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AA9E-B349-6D4E-AF09-DFE02B821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99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30AE-5546-304D-A687-E772554D95BF}" type="datetimeFigureOut">
              <a:rPr lang="en-US" smtClean="0"/>
              <a:t>10/1/20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AA9E-B349-6D4E-AF09-DFE02B821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3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30AE-5546-304D-A687-E772554D95BF}" type="datetimeFigureOut">
              <a:rPr lang="en-US" smtClean="0"/>
              <a:t>10/1/20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AA9E-B349-6D4E-AF09-DFE02B821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2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30AE-5546-304D-A687-E772554D95BF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AA9E-B349-6D4E-AF09-DFE02B821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9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30AE-5546-304D-A687-E772554D95BF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AA9E-B349-6D4E-AF09-DFE02B821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9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330AE-5546-304D-A687-E772554D95BF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5AA9E-B349-6D4E-AF09-DFE02B821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1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mitpress.mit.edu/books/introduction-algorithms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CSE101: </a:t>
            </a:r>
            <a:br>
              <a:rPr lang="en-US" dirty="0"/>
            </a:br>
            <a:r>
              <a:rPr lang="en-US" dirty="0"/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C. (Sesh) </a:t>
            </a:r>
            <a:r>
              <a:rPr lang="en-US" dirty="0" err="1"/>
              <a:t>Seshadhri</a:t>
            </a:r>
            <a:endParaRPr lang="en-US" dirty="0"/>
          </a:p>
          <a:p>
            <a:r>
              <a:rPr lang="en-US" dirty="0"/>
              <a:t>E2-347A</a:t>
            </a:r>
          </a:p>
        </p:txBody>
      </p:sp>
    </p:spTree>
    <p:extLst>
      <p:ext uri="{BB962C8B-B14F-4D97-AF65-F5344CB8AC3E}">
        <p14:creationId xmlns:p14="http://schemas.microsoft.com/office/powerpoint/2010/main" val="1757062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You are each assigned to a section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It cannot be changed!</a:t>
            </a:r>
          </a:p>
          <a:p>
            <a:r>
              <a:rPr lang="en-US" dirty="0">
                <a:solidFill>
                  <a:srgbClr val="FF0000"/>
                </a:solidFill>
              </a:rPr>
              <a:t>Attendance is mandatory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Each section has 1 TA and 3 tutors</a:t>
            </a:r>
          </a:p>
          <a:p>
            <a:r>
              <a:rPr lang="en-US" dirty="0">
                <a:solidFill>
                  <a:srgbClr val="000000"/>
                </a:solidFill>
              </a:rPr>
              <a:t>TA leads the section, and may allow freeform questions with breakout rooms</a:t>
            </a:r>
          </a:p>
        </p:txBody>
      </p:sp>
    </p:spTree>
    <p:extLst>
      <p:ext uri="{BB962C8B-B14F-4D97-AF65-F5344CB8AC3E}">
        <p14:creationId xmlns:p14="http://schemas.microsoft.com/office/powerpoint/2010/main" val="769409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many office 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Each TA and tutor holds office hours (a total of 8 choices!)</a:t>
            </a:r>
          </a:p>
          <a:p>
            <a:r>
              <a:rPr lang="en-US" dirty="0">
                <a:solidFill>
                  <a:srgbClr val="000000"/>
                </a:solidFill>
              </a:rPr>
              <a:t>Please meet me or your section TA for any issues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Please! “In person” meetings are always better than emails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If you have an emergency, let us know ASAP</a:t>
            </a:r>
          </a:p>
        </p:txBody>
      </p:sp>
    </p:spTree>
    <p:extLst>
      <p:ext uri="{BB962C8B-B14F-4D97-AF65-F5344CB8AC3E}">
        <p14:creationId xmlns:p14="http://schemas.microsoft.com/office/powerpoint/2010/main" val="3042745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Please don’t email me or the TAs</a:t>
            </a:r>
          </a:p>
          <a:p>
            <a:pPr lvl="1"/>
            <a:r>
              <a:rPr lang="en-US" dirty="0"/>
              <a:t>It just doesn’t work</a:t>
            </a:r>
          </a:p>
          <a:p>
            <a:endParaRPr lang="en-US" dirty="0"/>
          </a:p>
          <a:p>
            <a:r>
              <a:rPr lang="en-US" dirty="0"/>
              <a:t>Please meet us during office hours</a:t>
            </a:r>
          </a:p>
          <a:p>
            <a:pPr lvl="1"/>
            <a:r>
              <a:rPr lang="en-US" dirty="0"/>
              <a:t>Every TA and tutor has office hours!</a:t>
            </a:r>
          </a:p>
          <a:p>
            <a:endParaRPr lang="en-US" dirty="0"/>
          </a:p>
          <a:p>
            <a:r>
              <a:rPr lang="en-US" dirty="0"/>
              <a:t>Meet me after class. Meet me during office hours. Meet TAs during sections. Meet TAs during office hours.</a:t>
            </a:r>
          </a:p>
          <a:p>
            <a:r>
              <a:rPr lang="en-US" dirty="0"/>
              <a:t>(Less desirable) Make private posts on Piazza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26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Piazza</a:t>
            </a:r>
          </a:p>
          <a:p>
            <a:endParaRPr lang="en-US" dirty="0"/>
          </a:p>
          <a:p>
            <a:r>
              <a:rPr lang="en-US" dirty="0"/>
              <a:t>Course website</a:t>
            </a:r>
          </a:p>
          <a:p>
            <a:endParaRPr lang="en-US" dirty="0"/>
          </a:p>
          <a:p>
            <a:r>
              <a:rPr lang="en-US" dirty="0" err="1"/>
              <a:t>Codio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Canvas (only for tests)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any issues: contact TA heading your section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917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Piazza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 announcements will be made there</a:t>
            </a:r>
          </a:p>
          <a:p>
            <a:pPr lvl="1"/>
            <a:r>
              <a:rPr lang="en-US" dirty="0"/>
              <a:t>Look at instructor tag</a:t>
            </a:r>
          </a:p>
          <a:p>
            <a:r>
              <a:rPr lang="en-US" dirty="0"/>
              <a:t>Please, don’t make it look like a </a:t>
            </a:r>
            <a:r>
              <a:rPr lang="en-US" dirty="0" err="1"/>
              <a:t>reddit</a:t>
            </a:r>
            <a:r>
              <a:rPr lang="en-US" dirty="0"/>
              <a:t> thread</a:t>
            </a:r>
          </a:p>
          <a:p>
            <a:pPr lvl="1"/>
            <a:r>
              <a:rPr lang="en-US" dirty="0"/>
              <a:t>I will not tolerate public complaints about TAs</a:t>
            </a:r>
          </a:p>
          <a:p>
            <a:pPr lvl="1"/>
            <a:r>
              <a:rPr lang="en-US" dirty="0"/>
              <a:t>Do I really need to say this?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Read through previous queries first</a:t>
            </a:r>
          </a:p>
          <a:p>
            <a:endParaRPr lang="en-US" dirty="0"/>
          </a:p>
          <a:p>
            <a:r>
              <a:rPr lang="en-US" dirty="0"/>
              <a:t>Look at the logistics posts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36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Piazza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0000"/>
                </a:solidFill>
              </a:rPr>
              <a:t>It’s your forum, so it’s up to you to keep it useful</a:t>
            </a:r>
          </a:p>
          <a:p>
            <a:r>
              <a:rPr lang="en-US" dirty="0"/>
              <a:t>Instead of email, make a private post. That way I have a record of all requests in one place</a:t>
            </a:r>
          </a:p>
          <a:p>
            <a:endParaRPr lang="en-US" dirty="0"/>
          </a:p>
          <a:p>
            <a:r>
              <a:rPr lang="en-US" dirty="0"/>
              <a:t>The TAs, tutors I will check it periodically, but do not expect immediate responses</a:t>
            </a:r>
          </a:p>
          <a:p>
            <a:endParaRPr lang="en-US" dirty="0"/>
          </a:p>
          <a:p>
            <a:r>
              <a:rPr lang="en-US" dirty="0"/>
              <a:t>Always best to talk to us in person for any issues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6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53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All programming assignments and tests will be done through </a:t>
            </a:r>
            <a:r>
              <a:rPr lang="en-US" dirty="0" err="1">
                <a:solidFill>
                  <a:srgbClr val="000000"/>
                </a:solidFill>
              </a:rPr>
              <a:t>Codio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It’s an online </a:t>
            </a:r>
            <a:r>
              <a:rPr lang="en-US" b="1" dirty="0">
                <a:solidFill>
                  <a:srgbClr val="000000"/>
                </a:solidFill>
              </a:rPr>
              <a:t>paid</a:t>
            </a:r>
            <a:r>
              <a:rPr lang="en-US" dirty="0">
                <a:solidFill>
                  <a:srgbClr val="000000"/>
                </a:solidFill>
              </a:rPr>
              <a:t> service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$48 for the quarter. If this is a problem, please talk to me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You have to register for </a:t>
            </a:r>
            <a:r>
              <a:rPr lang="en-US" dirty="0" err="1">
                <a:solidFill>
                  <a:srgbClr val="000000"/>
                </a:solidFill>
              </a:rPr>
              <a:t>Codio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695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53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Every test/assignment is prepared in a Virtual Machine (ok, container)</a:t>
            </a:r>
          </a:p>
          <a:p>
            <a:r>
              <a:rPr lang="en-US" dirty="0">
                <a:solidFill>
                  <a:srgbClr val="000000"/>
                </a:solidFill>
              </a:rPr>
              <a:t>It’s an independent “Linux box”, that you have full access over</a:t>
            </a:r>
          </a:p>
          <a:p>
            <a:r>
              <a:rPr lang="en-US" dirty="0">
                <a:solidFill>
                  <a:srgbClr val="000000"/>
                </a:solidFill>
              </a:rPr>
              <a:t>Follow the instructions in the README and pdf</a:t>
            </a:r>
          </a:p>
          <a:p>
            <a:r>
              <a:rPr lang="en-US" dirty="0">
                <a:solidFill>
                  <a:srgbClr val="000000"/>
                </a:solidFill>
              </a:rPr>
              <a:t>Play around with test assignment and linked list codes</a:t>
            </a:r>
          </a:p>
          <a:p>
            <a:r>
              <a:rPr lang="en-US" b="1" dirty="0">
                <a:solidFill>
                  <a:srgbClr val="000000"/>
                </a:solidFill>
              </a:rPr>
              <a:t>Use the command line</a:t>
            </a:r>
          </a:p>
        </p:txBody>
      </p:sp>
    </p:spTree>
    <p:extLst>
      <p:ext uri="{BB962C8B-B14F-4D97-AF65-F5344CB8AC3E}">
        <p14:creationId xmlns:p14="http://schemas.microsoft.com/office/powerpoint/2010/main" val="3180315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53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Five to six tests (final is also just a test)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Four </a:t>
            </a:r>
            <a:r>
              <a:rPr lang="en-US" dirty="0" err="1">
                <a:solidFill>
                  <a:srgbClr val="000000"/>
                </a:solidFill>
              </a:rPr>
              <a:t>homeworks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Schedule already posted on course website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Use it to plan your quarter!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723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53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All in C/C++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You really only need C, but C++ could make some parts easier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You need to use </a:t>
            </a:r>
            <a:r>
              <a:rPr lang="en-US" dirty="0" err="1">
                <a:solidFill>
                  <a:srgbClr val="000000"/>
                </a:solidFill>
              </a:rPr>
              <a:t>Makefiles</a:t>
            </a:r>
            <a:r>
              <a:rPr lang="en-US" dirty="0">
                <a:solidFill>
                  <a:srgbClr val="000000"/>
                </a:solidFill>
              </a:rPr>
              <a:t> to generate executables</a:t>
            </a:r>
          </a:p>
        </p:txBody>
      </p:sp>
    </p:spTree>
    <p:extLst>
      <p:ext uri="{BB962C8B-B14F-4D97-AF65-F5344CB8AC3E}">
        <p14:creationId xmlns:p14="http://schemas.microsoft.com/office/powerpoint/2010/main" val="1344652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Putting the science in computer science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Amen</a:t>
            </a:r>
          </a:p>
        </p:txBody>
      </p:sp>
    </p:spTree>
    <p:extLst>
      <p:ext uri="{BB962C8B-B14F-4D97-AF65-F5344CB8AC3E}">
        <p14:creationId xmlns:p14="http://schemas.microsoft.com/office/powerpoint/2010/main" val="2163107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(programming)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53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They simulate a real programming interview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Questions taken from real interview questions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 will give you a set of questions a week before</a:t>
            </a:r>
          </a:p>
          <a:p>
            <a:pPr lvl="1"/>
            <a:r>
              <a:rPr lang="en-US" dirty="0"/>
              <a:t>On your test day, your section will get a random question, modified</a:t>
            </a:r>
          </a:p>
          <a:p>
            <a:endParaRPr lang="en-US" dirty="0"/>
          </a:p>
          <a:p>
            <a:r>
              <a:rPr lang="en-US" dirty="0"/>
              <a:t>It is a programming question. You get a </a:t>
            </a:r>
            <a:r>
              <a:rPr lang="en-US" dirty="0" err="1"/>
              <a:t>Codio</a:t>
            </a:r>
            <a:r>
              <a:rPr lang="en-US" dirty="0"/>
              <a:t> box to submit your solution</a:t>
            </a:r>
          </a:p>
        </p:txBody>
      </p:sp>
    </p:spTree>
    <p:extLst>
      <p:ext uri="{BB962C8B-B14F-4D97-AF65-F5344CB8AC3E}">
        <p14:creationId xmlns:p14="http://schemas.microsoft.com/office/powerpoint/2010/main" val="3064844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53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Typically &lt; 20 lines of code</a:t>
            </a:r>
          </a:p>
          <a:p>
            <a:pPr lvl="1"/>
            <a:r>
              <a:rPr lang="en-US" dirty="0"/>
              <a:t>Usually implement a specific function/method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 will give you a set of questions a week before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30 or 40 min</a:t>
            </a:r>
          </a:p>
          <a:p>
            <a:pPr lvl="1"/>
            <a:r>
              <a:rPr lang="en-US" dirty="0"/>
              <a:t>If you have DRC accommodation, you get 45 min-1hr</a:t>
            </a:r>
          </a:p>
        </p:txBody>
      </p:sp>
    </p:spTree>
    <p:extLst>
      <p:ext uri="{BB962C8B-B14F-4D97-AF65-F5344CB8AC3E}">
        <p14:creationId xmlns:p14="http://schemas.microsoft.com/office/powerpoint/2010/main" val="152139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other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53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Short algorithms question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Can be answered in less than half a page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Typical interview style question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 data analysis question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You get a dataset, need to answer some question about it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 mix of programming and 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690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Must be done by yourself</a:t>
            </a:r>
          </a:p>
          <a:p>
            <a:r>
              <a:rPr lang="en-US" dirty="0"/>
              <a:t>Epic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No, really. Epic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Hundreds of lines of code</a:t>
            </a:r>
          </a:p>
          <a:p>
            <a:r>
              <a:rPr lang="en-US" dirty="0">
                <a:solidFill>
                  <a:srgbClr val="000000"/>
                </a:solidFill>
              </a:rPr>
              <a:t>Fun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No, really. Fun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Guaranteed sense of achievement</a:t>
            </a:r>
          </a:p>
          <a:p>
            <a:r>
              <a:rPr lang="en-US" dirty="0">
                <a:solidFill>
                  <a:srgbClr val="000000"/>
                </a:solidFill>
              </a:rPr>
              <a:t>Must be done in C/C++, with </a:t>
            </a:r>
            <a:r>
              <a:rPr lang="en-US" dirty="0" err="1">
                <a:solidFill>
                  <a:srgbClr val="000000"/>
                </a:solidFill>
              </a:rPr>
              <a:t>Makefile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59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You will get stuck!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And you will complain.</a:t>
            </a:r>
          </a:p>
          <a:p>
            <a:r>
              <a:rPr lang="en-US" dirty="0">
                <a:solidFill>
                  <a:srgbClr val="000000"/>
                </a:solidFill>
              </a:rPr>
              <a:t>And complain</a:t>
            </a:r>
          </a:p>
          <a:p>
            <a:r>
              <a:rPr lang="en-US" dirty="0">
                <a:solidFill>
                  <a:srgbClr val="000000"/>
                </a:solidFill>
              </a:rPr>
              <a:t>And complain…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And hate me.</a:t>
            </a:r>
          </a:p>
          <a:p>
            <a:pPr lvl="1"/>
            <a:r>
              <a:rPr lang="en-US" dirty="0"/>
              <a:t>But I can live with that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12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472AA-56D2-9640-BDD6-85030AE10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3678C-FAC6-2043-91CA-7CD48E8B7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“After having endured the hell that was those assignments, I can very confidently say that I learned a lot about coding, and coding principles, as well as how to think about approaching complex problems….I may not have gotten perfect scores for all the homework assignments, but I would rather get a B in the class and learn a &lt;lot&gt;, than get an easy A and move on.”</a:t>
            </a:r>
          </a:p>
        </p:txBody>
      </p:sp>
    </p:spTree>
    <p:extLst>
      <p:ext uri="{BB962C8B-B14F-4D97-AF65-F5344CB8AC3E}">
        <p14:creationId xmlns:p14="http://schemas.microsoft.com/office/powerpoint/2010/main" val="42899617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serious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You will be reading/writing </a:t>
            </a:r>
            <a:r>
              <a:rPr lang="en-US" dirty="0">
                <a:solidFill>
                  <a:srgbClr val="FF0000"/>
                </a:solidFill>
              </a:rPr>
              <a:t>a lot</a:t>
            </a:r>
            <a:r>
              <a:rPr lang="en-US" dirty="0">
                <a:solidFill>
                  <a:srgbClr val="000000"/>
                </a:solidFill>
              </a:rPr>
              <a:t> of code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/>
              <a:t>Everyone knows that debugging is twice as hard as writing a program in the first place. So if you're as clever as you can be when you write it, how will you ever debug it?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										- Brian Kernighan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7677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the instructions!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Common errors make students lose points (and sleep)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Hardcoding I/O files</a:t>
            </a:r>
          </a:p>
          <a:p>
            <a:r>
              <a:rPr lang="en-US" dirty="0">
                <a:solidFill>
                  <a:srgbClr val="000000"/>
                </a:solidFill>
              </a:rPr>
              <a:t>Not adhering to the output format</a:t>
            </a:r>
          </a:p>
          <a:p>
            <a:r>
              <a:rPr lang="en-US" dirty="0">
                <a:solidFill>
                  <a:srgbClr val="000000"/>
                </a:solidFill>
              </a:rPr>
              <a:t>Not running my checking scripts</a:t>
            </a:r>
          </a:p>
          <a:p>
            <a:r>
              <a:rPr lang="en-US" dirty="0">
                <a:solidFill>
                  <a:srgbClr val="000000"/>
                </a:solidFill>
              </a:rPr>
              <a:t>Ignoring my simple test cases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931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your life easy!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Use my code for I/O, parsing input, etc.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Start by solving the easier version, work your way up</a:t>
            </a:r>
          </a:p>
          <a:p>
            <a:r>
              <a:rPr lang="en-US" dirty="0">
                <a:solidFill>
                  <a:srgbClr val="000000"/>
                </a:solidFill>
              </a:rPr>
              <a:t>Build your code step by step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Start structuring on paper! Don’t start coding without a structure in min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296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grading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“But I spent so long working on the code</a:t>
            </a:r>
            <a:r>
              <a:rPr lang="mr-IN" dirty="0"/>
              <a:t>…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16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live in strange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may be hiccups</a:t>
            </a:r>
          </a:p>
          <a:p>
            <a:pPr lvl="1"/>
            <a:r>
              <a:rPr lang="en-US" dirty="0"/>
              <a:t>The course may not go as expected</a:t>
            </a:r>
          </a:p>
          <a:p>
            <a:endParaRPr lang="en-US" dirty="0"/>
          </a:p>
          <a:p>
            <a:r>
              <a:rPr lang="en-US" dirty="0"/>
              <a:t>But we will survive it</a:t>
            </a:r>
          </a:p>
          <a:p>
            <a:endParaRPr lang="en-US" dirty="0"/>
          </a:p>
          <a:p>
            <a:r>
              <a:rPr lang="en-US" dirty="0"/>
              <a:t>I will teach and you will learn</a:t>
            </a:r>
          </a:p>
        </p:txBody>
      </p:sp>
    </p:spTree>
    <p:extLst>
      <p:ext uri="{BB962C8B-B14F-4D97-AF65-F5344CB8AC3E}">
        <p14:creationId xmlns:p14="http://schemas.microsoft.com/office/powerpoint/2010/main" val="364022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grading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“But I spent so long working on the code</a:t>
            </a:r>
            <a:r>
              <a:rPr lang="mr-IN" dirty="0"/>
              <a:t>…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dirty="0"/>
              <a:t>If it doesn’t pass test cases, you don’t get credit</a:t>
            </a:r>
          </a:p>
          <a:p>
            <a:endParaRPr lang="en-US" dirty="0"/>
          </a:p>
          <a:p>
            <a:r>
              <a:rPr lang="en-US" dirty="0"/>
              <a:t>I will give you some simple tests</a:t>
            </a:r>
          </a:p>
          <a:p>
            <a:pPr lvl="1"/>
            <a:r>
              <a:rPr lang="en-US" dirty="0"/>
              <a:t>Passing these does not guarantee a full score</a:t>
            </a:r>
          </a:p>
          <a:p>
            <a:endParaRPr lang="en-US" dirty="0"/>
          </a:p>
          <a:p>
            <a:r>
              <a:rPr lang="en-US" dirty="0"/>
              <a:t>We have a suite of test cases, the more you pass, the more points you get</a:t>
            </a:r>
          </a:p>
          <a:p>
            <a:pPr lvl="1"/>
            <a:r>
              <a:rPr lang="en-US" dirty="0"/>
              <a:t>We don’t share these with you!</a:t>
            </a:r>
          </a:p>
        </p:txBody>
      </p:sp>
    </p:spTree>
    <p:extLst>
      <p:ext uri="{BB962C8B-B14F-4D97-AF65-F5344CB8AC3E}">
        <p14:creationId xmlns:p14="http://schemas.microsoft.com/office/powerpoint/2010/main" val="19459613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238C9-00E1-7249-B661-704C60A08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grading: Passing 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C606D-2A50-0F44-98C8-4FF3CBE97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 drop your worst test</a:t>
            </a:r>
          </a:p>
          <a:p>
            <a:endParaRPr lang="en-US" dirty="0"/>
          </a:p>
          <a:p>
            <a:r>
              <a:rPr lang="en-US" dirty="0"/>
              <a:t>If you score average of 70% on the remaining tests, you pass the course with at least a C</a:t>
            </a:r>
          </a:p>
          <a:p>
            <a:pPr lvl="1"/>
            <a:r>
              <a:rPr lang="en-US" dirty="0"/>
              <a:t>Otherwise, you do not pass</a:t>
            </a:r>
          </a:p>
          <a:p>
            <a:r>
              <a:rPr lang="en-US" dirty="0"/>
              <a:t>If you score average of 90% on remaining tests, you get at least B-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333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238C9-00E1-7249-B661-704C60A08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grading: Getting an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C606D-2A50-0F44-98C8-4FF3CBE97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 drop your worst HW</a:t>
            </a:r>
          </a:p>
          <a:p>
            <a:r>
              <a:rPr lang="en-US" dirty="0"/>
              <a:t>If you average on remaining 4 HW</a:t>
            </a:r>
          </a:p>
          <a:p>
            <a:pPr lvl="1"/>
            <a:r>
              <a:rPr lang="en-US" dirty="0"/>
              <a:t>at least 80%, you get at least A-</a:t>
            </a:r>
          </a:p>
          <a:p>
            <a:pPr lvl="1"/>
            <a:r>
              <a:rPr lang="en-US" dirty="0"/>
              <a:t>at least 50%, you get at least B-</a:t>
            </a:r>
          </a:p>
          <a:p>
            <a:pPr lvl="1"/>
            <a:endParaRPr lang="en-US" dirty="0"/>
          </a:p>
          <a:p>
            <a:r>
              <a:rPr lang="en-US" dirty="0"/>
              <a:t>Grading on HW is strict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7574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Requesting help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30386"/>
            <a:ext cx="8229600" cy="20540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/>
              <a:t>I need help.</a:t>
            </a:r>
          </a:p>
          <a:p>
            <a:pPr marL="0" indent="0" algn="r">
              <a:buNone/>
            </a:pPr>
            <a:r>
              <a:rPr lang="en-US" sz="4400" dirty="0"/>
              <a:t>- Anonymous</a:t>
            </a:r>
          </a:p>
        </p:txBody>
      </p:sp>
    </p:spTree>
    <p:extLst>
      <p:ext uri="{BB962C8B-B14F-4D97-AF65-F5344CB8AC3E}">
        <p14:creationId xmlns:p14="http://schemas.microsoft.com/office/powerpoint/2010/main" val="265092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I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not post:</a:t>
            </a:r>
          </a:p>
          <a:p>
            <a:pPr marL="0" indent="0" algn="ctr">
              <a:buNone/>
            </a:pPr>
            <a:r>
              <a:rPr lang="en-US" dirty="0"/>
              <a:t>my code </a:t>
            </a:r>
            <a:r>
              <a:rPr lang="en-US" dirty="0" err="1"/>
              <a:t>didnt</a:t>
            </a:r>
            <a:r>
              <a:rPr lang="en-US" dirty="0"/>
              <a:t> compile. help!?!!!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its not working. any suggestions?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aarrggh</a:t>
            </a:r>
            <a:r>
              <a:rPr lang="en-US" dirty="0"/>
              <a:t>. its due tonight, and there’s a f%&amp;*@</a:t>
            </a:r>
            <a:r>
              <a:rPr lang="en-US" dirty="0" err="1"/>
              <a:t>ing</a:t>
            </a:r>
            <a:r>
              <a:rPr lang="en-US" dirty="0"/>
              <a:t> null pointer exception. what should </a:t>
            </a:r>
            <a:r>
              <a:rPr lang="en-US" dirty="0" err="1"/>
              <a:t>i</a:t>
            </a:r>
            <a:r>
              <a:rPr lang="en-US" dirty="0"/>
              <a:t> do?</a:t>
            </a:r>
          </a:p>
        </p:txBody>
      </p:sp>
    </p:spTree>
    <p:extLst>
      <p:ext uri="{BB962C8B-B14F-4D97-AF65-F5344CB8AC3E}">
        <p14:creationId xmlns:p14="http://schemas.microsoft.com/office/powerpoint/2010/main" val="252865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I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Explain what you tried</a:t>
            </a:r>
          </a:p>
          <a:p>
            <a:r>
              <a:rPr lang="en-US" dirty="0"/>
              <a:t>Explain what steps failed</a:t>
            </a:r>
          </a:p>
          <a:p>
            <a:r>
              <a:rPr lang="en-US" dirty="0"/>
              <a:t>Describe any error message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Do not post your code. We will immediately delete it (and I will be angry)</a:t>
            </a:r>
          </a:p>
        </p:txBody>
      </p:sp>
    </p:spTree>
    <p:extLst>
      <p:ext uri="{BB962C8B-B14F-4D97-AF65-F5344CB8AC3E}">
        <p14:creationId xmlns:p14="http://schemas.microsoft.com/office/powerpoint/2010/main" val="1812783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do I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Google</a:t>
            </a:r>
          </a:p>
          <a:p>
            <a:endParaRPr lang="en-US" dirty="0"/>
          </a:p>
          <a:p>
            <a:r>
              <a:rPr lang="en-US" dirty="0"/>
              <a:t>Google</a:t>
            </a:r>
          </a:p>
          <a:p>
            <a:endParaRPr lang="en-US" dirty="0"/>
          </a:p>
          <a:p>
            <a:r>
              <a:rPr lang="en-US" dirty="0"/>
              <a:t>Google</a:t>
            </a:r>
          </a:p>
          <a:p>
            <a:endParaRPr lang="en-US" dirty="0"/>
          </a:p>
          <a:p>
            <a:r>
              <a:rPr lang="en-US" dirty="0"/>
              <a:t>Getting stuck is part of learning</a:t>
            </a:r>
          </a:p>
        </p:txBody>
      </p:sp>
    </p:spTree>
    <p:extLst>
      <p:ext uri="{BB962C8B-B14F-4D97-AF65-F5344CB8AC3E}">
        <p14:creationId xmlns:p14="http://schemas.microsoft.com/office/powerpoint/2010/main" val="369215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love deadlines. I love the whooshing noise they make as they go by.</a:t>
            </a:r>
          </a:p>
          <a:p>
            <a:pPr marL="0" indent="0">
              <a:buNone/>
            </a:pPr>
            <a:r>
              <a:rPr lang="en-US" dirty="0"/>
              <a:t>											- Douglas Adams</a:t>
            </a:r>
          </a:p>
          <a:p>
            <a:r>
              <a:rPr lang="en-US" dirty="0"/>
              <a:t>Deadline noon of that day</a:t>
            </a:r>
          </a:p>
          <a:p>
            <a:pPr lvl="1"/>
            <a:r>
              <a:rPr lang="en-US" dirty="0"/>
              <a:t>Submission open for another twelve hours, in case of technical difficulties</a:t>
            </a:r>
          </a:p>
          <a:p>
            <a:pPr lvl="1"/>
            <a:r>
              <a:rPr lang="en-US" dirty="0"/>
              <a:t>No excuses, extensions, etc. unless DRC</a:t>
            </a:r>
          </a:p>
          <a:p>
            <a:r>
              <a:rPr lang="en-US" dirty="0"/>
              <a:t>Don’t let it whoosh by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17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Sadly, cheating is new pandemic</a:t>
            </a:r>
          </a:p>
          <a:p>
            <a:pPr lvl="1"/>
            <a:r>
              <a:rPr lang="en-US" dirty="0"/>
              <a:t>And has become quite epic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Don’t do it</a:t>
            </a:r>
          </a:p>
          <a:p>
            <a:r>
              <a:rPr lang="en-US" dirty="0"/>
              <a:t>If you get caught, you fail immediately</a:t>
            </a:r>
          </a:p>
          <a:p>
            <a:pPr lvl="1"/>
            <a:r>
              <a:rPr lang="en-US" dirty="0"/>
              <a:t>Sorry, but I must protect honest students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5500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Don’t do it</a:t>
            </a:r>
          </a:p>
          <a:p>
            <a:endParaRPr lang="en-US" dirty="0"/>
          </a:p>
          <a:p>
            <a:r>
              <a:rPr lang="en-US" dirty="0"/>
              <a:t>You cannot copy code from anywhere. You must type up everything by yourself</a:t>
            </a:r>
          </a:p>
          <a:p>
            <a:pPr lvl="1"/>
            <a:r>
              <a:rPr lang="en-US" dirty="0"/>
              <a:t>In the README, add any citations of websites, people, books, etc.</a:t>
            </a:r>
          </a:p>
          <a:p>
            <a:pPr lvl="1"/>
            <a:r>
              <a:rPr lang="en-US" dirty="0"/>
              <a:t>If I catch you breaking rules, you get a zero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08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 and tutors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Yatong</a:t>
            </a:r>
            <a:r>
              <a:rPr lang="en-US" dirty="0"/>
              <a:t> Chen</a:t>
            </a:r>
          </a:p>
          <a:p>
            <a:endParaRPr lang="en-US" dirty="0"/>
          </a:p>
          <a:p>
            <a:r>
              <a:rPr lang="en-US" dirty="0" err="1"/>
              <a:t>Noujan</a:t>
            </a:r>
            <a:r>
              <a:rPr lang="en-US" dirty="0"/>
              <a:t> </a:t>
            </a:r>
            <a:r>
              <a:rPr lang="en-US" dirty="0" err="1"/>
              <a:t>Pashanasangi</a:t>
            </a:r>
            <a:endParaRPr lang="en-US" dirty="0"/>
          </a:p>
          <a:p>
            <a:endParaRPr lang="en-US" dirty="0"/>
          </a:p>
          <a:p>
            <a:r>
              <a:rPr lang="en-US" dirty="0"/>
              <a:t>Andrew </a:t>
            </a:r>
            <a:r>
              <a:rPr lang="en-US" dirty="0" err="1"/>
              <a:t>Stolman</a:t>
            </a:r>
            <a:endParaRPr lang="en-US" dirty="0"/>
          </a:p>
          <a:p>
            <a:endParaRPr lang="en-US" dirty="0"/>
          </a:p>
          <a:p>
            <a:r>
              <a:rPr lang="en-US" dirty="0"/>
              <a:t>Tutors: </a:t>
            </a:r>
            <a:r>
              <a:rPr lang="en-US" dirty="0" err="1"/>
              <a:t>Balaram</a:t>
            </a:r>
            <a:r>
              <a:rPr lang="en-US" dirty="0"/>
              <a:t> Behera, Danielle </a:t>
            </a:r>
            <a:r>
              <a:rPr lang="en-US" dirty="0" err="1"/>
              <a:t>Laganiere</a:t>
            </a:r>
            <a:r>
              <a:rPr lang="en-US" dirty="0"/>
              <a:t>, Muhammad </a:t>
            </a:r>
            <a:r>
              <a:rPr lang="en-US" dirty="0" err="1"/>
              <a:t>Alsharif</a:t>
            </a:r>
            <a:r>
              <a:rPr lang="en-US" dirty="0"/>
              <a:t>, Nicolas Menand, Ryan </a:t>
            </a:r>
            <a:r>
              <a:rPr lang="en-US" dirty="0" err="1"/>
              <a:t>Ahrari</a:t>
            </a:r>
            <a:r>
              <a:rPr lang="en-US" dirty="0"/>
              <a:t>, Shimon Islam </a:t>
            </a:r>
          </a:p>
        </p:txBody>
      </p:sp>
    </p:spTree>
    <p:extLst>
      <p:ext uri="{BB962C8B-B14F-4D97-AF65-F5344CB8AC3E}">
        <p14:creationId xmlns:p14="http://schemas.microsoft.com/office/powerpoint/2010/main" val="14019778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Cheating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must be able to explain </a:t>
            </a:r>
            <a:r>
              <a:rPr lang="en-US" dirty="0">
                <a:solidFill>
                  <a:srgbClr val="FF0000"/>
                </a:solidFill>
              </a:rPr>
              <a:t>every line of code </a:t>
            </a:r>
            <a:r>
              <a:rPr lang="en-US" dirty="0"/>
              <a:t>you write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runs scripts to check for code similarity</a:t>
            </a:r>
          </a:p>
          <a:p>
            <a:r>
              <a:rPr lang="en-US" dirty="0"/>
              <a:t>I have caught multiple cheaters in the past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395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Spot-checking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every assignment/test, in each section, TA will call 5 students at random</a:t>
            </a:r>
          </a:p>
          <a:p>
            <a:endParaRPr lang="en-US" dirty="0"/>
          </a:p>
          <a:p>
            <a:r>
              <a:rPr lang="en-US" dirty="0"/>
              <a:t>TA will point out random lines of </a:t>
            </a:r>
            <a:r>
              <a:rPr lang="en-US" b="1" dirty="0"/>
              <a:t>your</a:t>
            </a:r>
            <a:r>
              <a:rPr lang="en-US" dirty="0"/>
              <a:t> solution</a:t>
            </a:r>
          </a:p>
          <a:p>
            <a:pPr lvl="1"/>
            <a:r>
              <a:rPr lang="en-US" dirty="0"/>
              <a:t>You have to be able to explain them</a:t>
            </a:r>
          </a:p>
          <a:p>
            <a:r>
              <a:rPr lang="en-US" dirty="0"/>
              <a:t>If you cannot explain, TA informs me. You fail.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7766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interesting stuff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is this course about?</a:t>
            </a:r>
          </a:p>
        </p:txBody>
      </p:sp>
    </p:spTree>
    <p:extLst>
      <p:ext uri="{BB962C8B-B14F-4D97-AF65-F5344CB8AC3E}">
        <p14:creationId xmlns:p14="http://schemas.microsoft.com/office/powerpoint/2010/main" val="10768738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4932388"/>
            <a:ext cx="8245501" cy="736614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Computer science is no more about computers than astronomy is about telescopes.</a:t>
            </a:r>
            <a:br>
              <a:rPr lang="en-US" sz="3200" dirty="0"/>
            </a:br>
            <a:br>
              <a:rPr lang="en-US" sz="3200" dirty="0"/>
            </a:b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4006" y="1005183"/>
            <a:ext cx="2235200" cy="2971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83847" y="5515473"/>
            <a:ext cx="2463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-</a:t>
            </a:r>
            <a:r>
              <a:rPr lang="en-US" sz="2800" dirty="0" err="1"/>
              <a:t>Edsger</a:t>
            </a:r>
            <a:r>
              <a:rPr lang="en-US" sz="2800" dirty="0"/>
              <a:t> </a:t>
            </a:r>
            <a:r>
              <a:rPr lang="en-US" sz="2800" dirty="0" err="1"/>
              <a:t>Dijkstra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818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science in computer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science of computing</a:t>
            </a:r>
          </a:p>
          <a:p>
            <a:endParaRPr lang="en-US" dirty="0"/>
          </a:p>
          <a:p>
            <a:r>
              <a:rPr lang="en-US" dirty="0"/>
              <a:t>How can we think rigorously/methodically about solving problems?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1427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CSE101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builds foundations, it’s useful in practice, and it helps in your interviews</a:t>
            </a:r>
          </a:p>
          <a:p>
            <a:endParaRPr lang="en-US" dirty="0"/>
          </a:p>
          <a:p>
            <a:r>
              <a:rPr lang="en-US" dirty="0"/>
              <a:t>You will reap the benefits of every hour spent on this course</a:t>
            </a:r>
          </a:p>
        </p:txBody>
      </p:sp>
    </p:spTree>
    <p:extLst>
      <p:ext uri="{BB962C8B-B14F-4D97-AF65-F5344CB8AC3E}">
        <p14:creationId xmlns:p14="http://schemas.microsoft.com/office/powerpoint/2010/main" val="29659739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I’m not teaching C/C++!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Specifics/syntax of languages are not critical</a:t>
            </a:r>
          </a:p>
          <a:p>
            <a:pPr lvl="1"/>
            <a:r>
              <a:rPr lang="en-US" dirty="0"/>
              <a:t>Of course, you need to know it to code</a:t>
            </a:r>
          </a:p>
          <a:p>
            <a:endParaRPr lang="en-US" dirty="0"/>
          </a:p>
          <a:p>
            <a:r>
              <a:rPr lang="en-US" dirty="0"/>
              <a:t>You learn about solving problems, by writing programs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0020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course is about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fundamentals on how to solve problems through programming</a:t>
            </a:r>
          </a:p>
          <a:p>
            <a:endParaRPr lang="en-US" dirty="0"/>
          </a:p>
          <a:p>
            <a:r>
              <a:rPr lang="en-US" dirty="0"/>
              <a:t>Basic techniques in writing programs/thinking about problems logically</a:t>
            </a:r>
          </a:p>
          <a:p>
            <a:endParaRPr lang="en-US" dirty="0"/>
          </a:p>
          <a:p>
            <a:r>
              <a:rPr lang="en-US" dirty="0"/>
              <a:t>But you need to do it to learn it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1339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more mathematical 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6879"/>
          </a:xfrm>
        </p:spPr>
        <p:txBody>
          <a:bodyPr/>
          <a:lstStyle/>
          <a:p>
            <a:r>
              <a:rPr lang="en-US" dirty="0"/>
              <a:t>Introduction to Algorithms</a:t>
            </a:r>
          </a:p>
          <a:p>
            <a:endParaRPr lang="en-US" dirty="0"/>
          </a:p>
          <a:p>
            <a:r>
              <a:rPr lang="en-US" dirty="0"/>
              <a:t>How to rigorously and mathematically analyze algorithms?</a:t>
            </a:r>
          </a:p>
          <a:p>
            <a:endParaRPr lang="en-US" dirty="0"/>
          </a:p>
          <a:p>
            <a:r>
              <a:rPr lang="en-US" dirty="0"/>
              <a:t>That part is </a:t>
            </a:r>
            <a:r>
              <a:rPr lang="en-US" b="1" dirty="0"/>
              <a:t>heavy</a:t>
            </a:r>
            <a:r>
              <a:rPr lang="en-US" dirty="0"/>
              <a:t> on math</a:t>
            </a:r>
          </a:p>
        </p:txBody>
      </p:sp>
    </p:spTree>
    <p:extLst>
      <p:ext uri="{BB962C8B-B14F-4D97-AF65-F5344CB8AC3E}">
        <p14:creationId xmlns:p14="http://schemas.microsoft.com/office/powerpoint/2010/main" val="33535231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will learn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How to structure large pieces of code</a:t>
            </a:r>
          </a:p>
          <a:p>
            <a:r>
              <a:rPr lang="en-US" dirty="0">
                <a:solidFill>
                  <a:srgbClr val="000000"/>
                </a:solidFill>
              </a:rPr>
              <a:t>How to represent the main data structures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How to debug large codes</a:t>
            </a:r>
          </a:p>
          <a:p>
            <a:r>
              <a:rPr lang="en-US" dirty="0">
                <a:solidFill>
                  <a:srgbClr val="000000"/>
                </a:solidFill>
              </a:rPr>
              <a:t>How not to write code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How to mathematically analyze code</a:t>
            </a:r>
          </a:p>
          <a:p>
            <a:r>
              <a:rPr lang="en-US" dirty="0">
                <a:solidFill>
                  <a:srgbClr val="000000"/>
                </a:solidFill>
              </a:rPr>
              <a:t>Decide the right data structures or algorithmic approach for a problem</a:t>
            </a:r>
          </a:p>
          <a:p>
            <a:r>
              <a:rPr lang="en-US" dirty="0">
                <a:solidFill>
                  <a:srgbClr val="000000"/>
                </a:solidFill>
              </a:rPr>
              <a:t>Approach data structures/algorithms interview questions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928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respectful of the 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are fellow students!</a:t>
            </a:r>
          </a:p>
          <a:p>
            <a:endParaRPr lang="en-US" dirty="0"/>
          </a:p>
          <a:p>
            <a:r>
              <a:rPr lang="en-US" dirty="0"/>
              <a:t>No nasty emails or comments</a:t>
            </a:r>
          </a:p>
          <a:p>
            <a:endParaRPr lang="en-US" dirty="0"/>
          </a:p>
          <a:p>
            <a:r>
              <a:rPr lang="en-US" dirty="0"/>
              <a:t>Careful with your Piazza language</a:t>
            </a:r>
          </a:p>
          <a:p>
            <a:endParaRPr lang="en-US" dirty="0"/>
          </a:p>
          <a:p>
            <a:r>
              <a:rPr lang="en-US" dirty="0"/>
              <a:t>Treat them as they should treat you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3167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C9AB7-AC97-E44C-8106-B1394A680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textbook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1A2EC-3C2B-024F-9597-135239EAA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Introduction to Algorithms, Third Edition by Cormen, Leiserson, Rivest and Stein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Comprehensive</a:t>
            </a:r>
          </a:p>
          <a:p>
            <a:r>
              <a:rPr lang="en-US" dirty="0"/>
              <a:t>A friend for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06262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hold you to high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The course is very doable, if you put in the effort</a:t>
            </a:r>
          </a:p>
          <a:p>
            <a:r>
              <a:rPr lang="en-US" dirty="0">
                <a:solidFill>
                  <a:srgbClr val="000000"/>
                </a:solidFill>
              </a:rPr>
              <a:t>We are here to help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I want you to become </a:t>
            </a:r>
            <a:r>
              <a:rPr lang="en-US" dirty="0">
                <a:solidFill>
                  <a:srgbClr val="FF0000"/>
                </a:solidFill>
              </a:rPr>
              <a:t>confident</a:t>
            </a:r>
            <a:r>
              <a:rPr lang="en-US" dirty="0">
                <a:solidFill>
                  <a:srgbClr val="000000"/>
                </a:solidFill>
              </a:rPr>
              <a:t> in coding and algorithms</a:t>
            </a:r>
          </a:p>
          <a:p>
            <a:r>
              <a:rPr lang="en-US" dirty="0">
                <a:solidFill>
                  <a:srgbClr val="000000"/>
                </a:solidFill>
              </a:rPr>
              <a:t>This course is worth the tuition money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Don’t worry about the grade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0120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I’ve heard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consider it challenging</a:t>
            </a:r>
          </a:p>
          <a:p>
            <a:endParaRPr lang="en-US" dirty="0"/>
          </a:p>
          <a:p>
            <a:r>
              <a:rPr lang="en-US" dirty="0"/>
              <a:t>1 me, 3 TAs, 4-5 tutors, and 150 of you</a:t>
            </a:r>
          </a:p>
          <a:p>
            <a:r>
              <a:rPr lang="en-US" b="1" dirty="0"/>
              <a:t>Form study groups. You learn a lot from your peers</a:t>
            </a:r>
          </a:p>
          <a:p>
            <a:r>
              <a:rPr lang="en-US" dirty="0"/>
              <a:t>Look at the deadlines. Do some time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675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easy to </a:t>
            </a:r>
            <a:r>
              <a:rPr lang="en-US"/>
              <a:t>do well!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need to work beyond class </a:t>
            </a:r>
          </a:p>
          <a:p>
            <a:pPr lvl="1"/>
            <a:r>
              <a:rPr lang="en-US" dirty="0"/>
              <a:t>I write a lot of code/</a:t>
            </a:r>
            <a:r>
              <a:rPr lang="en-US" dirty="0" err="1"/>
              <a:t>pseudocode</a:t>
            </a:r>
            <a:r>
              <a:rPr lang="en-US" dirty="0"/>
              <a:t>. Code them yourself! I give examples. Understand them!</a:t>
            </a:r>
          </a:p>
          <a:p>
            <a:r>
              <a:rPr lang="en-US" dirty="0"/>
              <a:t>Work on the test questions</a:t>
            </a:r>
          </a:p>
          <a:p>
            <a:pPr lvl="1"/>
            <a:r>
              <a:rPr lang="en-US" dirty="0"/>
              <a:t>Really understand what you’re coding</a:t>
            </a:r>
          </a:p>
          <a:p>
            <a:r>
              <a:rPr lang="en-US" dirty="0"/>
              <a:t>Start the homework ASAP</a:t>
            </a:r>
          </a:p>
          <a:p>
            <a:pPr lvl="1"/>
            <a:r>
              <a:rPr lang="en-US" dirty="0"/>
              <a:t>You cannot finish it in a couple of days</a:t>
            </a:r>
          </a:p>
          <a:p>
            <a:r>
              <a:rPr lang="en-US" dirty="0">
                <a:solidFill>
                  <a:srgbClr val="FF0000"/>
                </a:solidFill>
              </a:rPr>
              <a:t>Code at least one hour per 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2920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You’ll notice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About 10% of the students already know the basics of this course	</a:t>
            </a:r>
          </a:p>
          <a:p>
            <a:pPr lvl="1"/>
            <a:r>
              <a:rPr lang="en-US" dirty="0"/>
              <a:t>They’ve programmed from a younger age</a:t>
            </a:r>
          </a:p>
          <a:p>
            <a:pPr lvl="1"/>
            <a:r>
              <a:rPr lang="en-US" dirty="0"/>
              <a:t>They have family/friends who’ve taught them CS basics</a:t>
            </a:r>
          </a:p>
          <a:p>
            <a:pPr lvl="1"/>
            <a:r>
              <a:rPr lang="en-US" dirty="0"/>
              <a:t>They will be vocal in class and will know all answers</a:t>
            </a:r>
          </a:p>
        </p:txBody>
      </p:sp>
    </p:spTree>
    <p:extLst>
      <p:ext uri="{BB962C8B-B14F-4D97-AF65-F5344CB8AC3E}">
        <p14:creationId xmlns:p14="http://schemas.microsoft.com/office/powerpoint/2010/main" val="6134402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worry!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Don’t be scared of them!</a:t>
            </a:r>
          </a:p>
          <a:p>
            <a:pPr lvl="1"/>
            <a:r>
              <a:rPr lang="en-US" b="1" dirty="0"/>
              <a:t>You can do well, if you put in the effort</a:t>
            </a:r>
          </a:p>
          <a:p>
            <a:pPr lvl="1"/>
            <a:endParaRPr lang="en-US" b="1" dirty="0"/>
          </a:p>
          <a:p>
            <a:r>
              <a:rPr lang="en-US" dirty="0"/>
              <a:t>They’ve had a </a:t>
            </a:r>
            <a:r>
              <a:rPr lang="en-US" dirty="0" err="1"/>
              <a:t>headstart</a:t>
            </a:r>
            <a:r>
              <a:rPr lang="en-US" dirty="0"/>
              <a:t>, but it evens out later on</a:t>
            </a:r>
          </a:p>
        </p:txBody>
      </p:sp>
    </p:spTree>
    <p:extLst>
      <p:ext uri="{BB962C8B-B14F-4D97-AF65-F5344CB8AC3E}">
        <p14:creationId xmlns:p14="http://schemas.microsoft.com/office/powerpoint/2010/main" val="214509533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3"/>
            <a:ext cx="8229600" cy="1143000"/>
          </a:xfrm>
        </p:spPr>
        <p:txBody>
          <a:bodyPr/>
          <a:lstStyle/>
          <a:p>
            <a:r>
              <a:rPr lang="en-US" dirty="0"/>
              <a:t>The 10,000 hours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01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You need at least 150 hours of serious coding and problem solving to become </a:t>
            </a:r>
            <a:r>
              <a:rPr lang="en-US" b="1" dirty="0"/>
              <a:t>really solid</a:t>
            </a:r>
            <a:endParaRPr lang="en-US" dirty="0"/>
          </a:p>
          <a:p>
            <a:pPr lvl="1"/>
            <a:r>
              <a:rPr lang="en-US" dirty="0"/>
              <a:t>10 hours/week and you go from 0 to solid</a:t>
            </a:r>
          </a:p>
          <a:p>
            <a:pPr lvl="1"/>
            <a:r>
              <a:rPr lang="en-US" dirty="0"/>
              <a:t>25 hours/week and you go from 0 to incredible</a:t>
            </a:r>
          </a:p>
          <a:p>
            <a:pPr lvl="1"/>
            <a:r>
              <a:rPr lang="en-US" dirty="0"/>
              <a:t>Those 10% students have already done 50-100 hours, and that’s why it’s easier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3095" y="5208303"/>
            <a:ext cx="80437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[1] K. Anders Ericsson, Ralf Th. </a:t>
            </a:r>
            <a:r>
              <a:rPr lang="en-US" sz="1600" dirty="0" err="1"/>
              <a:t>Krampe</a:t>
            </a:r>
            <a:r>
              <a:rPr lang="en-US" sz="1600" dirty="0"/>
              <a:t>, and Clemens </a:t>
            </a:r>
            <a:r>
              <a:rPr lang="en-US" sz="1600" dirty="0" err="1"/>
              <a:t>Tesch-Romer</a:t>
            </a:r>
            <a:r>
              <a:rPr lang="en-US" sz="1600" dirty="0"/>
              <a:t>. “The Role of Deliberate Practice in the Acquisition of Expert Performance”, Psychological Review, 1993</a:t>
            </a:r>
          </a:p>
          <a:p>
            <a:r>
              <a:rPr lang="en-US" sz="1600" dirty="0"/>
              <a:t>[2] M. </a:t>
            </a:r>
            <a:r>
              <a:rPr lang="en-US" sz="1600" dirty="0" err="1"/>
              <a:t>Guzdial</a:t>
            </a:r>
            <a:r>
              <a:rPr lang="en-US" sz="1600" dirty="0"/>
              <a:t>. “Anyone Can Learn Programming: Teaching &gt; Genetics”, Comm. of the ACM, 2014</a:t>
            </a:r>
          </a:p>
          <a:p>
            <a:r>
              <a:rPr lang="en-US" sz="1600" dirty="0"/>
              <a:t>[3] R. Bernstein. “Belief that some fields require 'brilliance' may keep women out”,  Science Magazine, 2015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569703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0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There’s no such thing as a CS/geek gene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6683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It’s a myth. A </a:t>
            </a:r>
            <a:r>
              <a:rPr lang="en-US"/>
              <a:t>harmful myth</a:t>
            </a:r>
            <a:endParaRPr lang="en-US" dirty="0"/>
          </a:p>
          <a:p>
            <a:r>
              <a:rPr lang="en-US" dirty="0"/>
              <a:t>Anyone can learn to be a top-notch programmer, by putting in the effort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3095" y="5208303"/>
            <a:ext cx="80437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[1] K. Anders Ericsson, Ralf Th. </a:t>
            </a:r>
            <a:r>
              <a:rPr lang="en-US" sz="1600" dirty="0" err="1"/>
              <a:t>Krampe</a:t>
            </a:r>
            <a:r>
              <a:rPr lang="en-US" sz="1600" dirty="0"/>
              <a:t>, and Clemens </a:t>
            </a:r>
            <a:r>
              <a:rPr lang="en-US" sz="1600" dirty="0" err="1"/>
              <a:t>Tesch-Romer</a:t>
            </a:r>
            <a:r>
              <a:rPr lang="en-US" sz="1600" dirty="0"/>
              <a:t>. “The Role of Deliberate Practice in the Acquisition of Expert Performance”, Psychological Review, 1993</a:t>
            </a:r>
          </a:p>
          <a:p>
            <a:r>
              <a:rPr lang="en-US" sz="1600" dirty="0"/>
              <a:t>[2] M. </a:t>
            </a:r>
            <a:r>
              <a:rPr lang="en-US" sz="1600" dirty="0" err="1"/>
              <a:t>Guzdial</a:t>
            </a:r>
            <a:r>
              <a:rPr lang="en-US" sz="1600" dirty="0"/>
              <a:t>. “Anyone Can Learn Programming: Teaching &gt; Genetics”, Comm. of the ACM, 2014</a:t>
            </a:r>
          </a:p>
          <a:p>
            <a:r>
              <a:rPr lang="en-US" sz="1600" dirty="0"/>
              <a:t>[3] R. Bernstein. “Belief that some fields require 'brilliance' may keep women out”,  Science Magazine, 2015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849970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2AED1-9A12-4C43-8157-4675DEFBC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 has a diversity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D122C-B465-8D42-91AB-7D03B26DE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Racism and sexism run deep in tech</a:t>
            </a:r>
          </a:p>
          <a:p>
            <a:r>
              <a:rPr lang="en-US" dirty="0"/>
              <a:t>Courses like my 101 are part of the problem</a:t>
            </a:r>
          </a:p>
          <a:p>
            <a:pPr lvl="1"/>
            <a:r>
              <a:rPr lang="en-US" dirty="0"/>
              <a:t>Harder to form study groups</a:t>
            </a:r>
          </a:p>
          <a:p>
            <a:pPr lvl="1"/>
            <a:r>
              <a:rPr lang="en-US" dirty="0"/>
              <a:t>“Rich get richer”, others get demotivated</a:t>
            </a:r>
          </a:p>
          <a:p>
            <a:endParaRPr lang="en-US" dirty="0"/>
          </a:p>
          <a:p>
            <a:r>
              <a:rPr lang="en-US" dirty="0"/>
              <a:t>The course is challenging, and “out-group” members drop out </a:t>
            </a:r>
          </a:p>
        </p:txBody>
      </p:sp>
    </p:spTree>
    <p:extLst>
      <p:ext uri="{BB962C8B-B14F-4D97-AF65-F5344CB8AC3E}">
        <p14:creationId xmlns:p14="http://schemas.microsoft.com/office/powerpoint/2010/main" val="173683642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2AED1-9A12-4C43-8157-4675DEFBC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want to see you succeed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D122C-B465-8D42-91AB-7D03B26DE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Please talk to me! We want you to learn and do well</a:t>
            </a:r>
          </a:p>
          <a:p>
            <a:pPr lvl="1"/>
            <a:r>
              <a:rPr lang="en-US" dirty="0"/>
              <a:t>We can guide your efforts</a:t>
            </a:r>
          </a:p>
          <a:p>
            <a:endParaRPr lang="en-US" dirty="0"/>
          </a:p>
          <a:p>
            <a:r>
              <a:rPr lang="en-US" dirty="0"/>
              <a:t>Do not drop out because the </a:t>
            </a:r>
            <a:r>
              <a:rPr lang="en-US"/>
              <a:t>course is hard</a:t>
            </a:r>
            <a:endParaRPr lang="en-US" dirty="0"/>
          </a:p>
          <a:p>
            <a:pPr lvl="1"/>
            <a:r>
              <a:rPr lang="en-US" dirty="0"/>
              <a:t>Don’t worry about your grade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116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DRC accommodation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are committed to creating an academic environment that supports its diverse student body</a:t>
            </a:r>
          </a:p>
          <a:p>
            <a:r>
              <a:rPr lang="en-US" dirty="0"/>
              <a:t>We will make all attempts to accommodate DRC concerns</a:t>
            </a:r>
          </a:p>
          <a:p>
            <a:r>
              <a:rPr lang="en-US" dirty="0">
                <a:solidFill>
                  <a:srgbClr val="FF0000"/>
                </a:solidFill>
              </a:rPr>
              <a:t>If you have any special requirements, please meet me during office hours within 2 weeks</a:t>
            </a:r>
          </a:p>
        </p:txBody>
      </p:sp>
    </p:spTree>
    <p:extLst>
      <p:ext uri="{BB962C8B-B14F-4D97-AF65-F5344CB8AC3E}">
        <p14:creationId xmlns:p14="http://schemas.microsoft.com/office/powerpoint/2010/main" val="153183689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Now for real 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100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You’re an adult!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Attendance of lectures is </a:t>
            </a:r>
            <a:r>
              <a:rPr lang="en-US" dirty="0">
                <a:solidFill>
                  <a:srgbClr val="FF0000"/>
                </a:solidFill>
              </a:rPr>
              <a:t>not </a:t>
            </a:r>
            <a:r>
              <a:rPr lang="en-US" dirty="0"/>
              <a:t>compulsory</a:t>
            </a:r>
          </a:p>
          <a:p>
            <a:pPr lvl="1"/>
            <a:r>
              <a:rPr lang="en-US" dirty="0"/>
              <a:t>Sections…well, that’s another story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Your responsibility: check out </a:t>
            </a:r>
            <a:r>
              <a:rPr lang="en-US" dirty="0" err="1"/>
              <a:t>PersonalResponsibility.docx</a:t>
            </a:r>
            <a:r>
              <a:rPr lang="en-US" dirty="0"/>
              <a:t> on website</a:t>
            </a:r>
          </a:p>
          <a:p>
            <a:pPr lvl="1"/>
            <a:r>
              <a:rPr lang="en-US" dirty="0"/>
              <a:t>Click on Schedules, link on first lecture</a:t>
            </a:r>
          </a:p>
          <a:p>
            <a:r>
              <a:rPr lang="en-US" dirty="0">
                <a:solidFill>
                  <a:srgbClr val="FF0000"/>
                </a:solidFill>
              </a:rPr>
              <a:t>You need to read it</a:t>
            </a:r>
          </a:p>
        </p:txBody>
      </p:sp>
    </p:spTree>
    <p:extLst>
      <p:ext uri="{BB962C8B-B14F-4D97-AF65-F5344CB8AC3E}">
        <p14:creationId xmlns:p14="http://schemas.microsoft.com/office/powerpoint/2010/main" val="1865756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Sorry, unlikely that spots will open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No permission codes, unless I get an official request </a:t>
            </a:r>
          </a:p>
          <a:p>
            <a:pPr lvl="1"/>
            <a:r>
              <a:rPr lang="en-US" dirty="0"/>
              <a:t>I’m an equal opportunity jerk</a:t>
            </a:r>
          </a:p>
        </p:txBody>
      </p:sp>
    </p:spTree>
    <p:extLst>
      <p:ext uri="{BB962C8B-B14F-4D97-AF65-F5344CB8AC3E}">
        <p14:creationId xmlns:p14="http://schemas.microsoft.com/office/powerpoint/2010/main" val="747285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Lectures (and seeing me)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Lectures: Tu Th, 1:30-3:05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I stick around for 15 minutes after lectures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In case you have any quick issues to resolve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I have 1 </a:t>
            </a:r>
            <a:r>
              <a:rPr lang="en-US" dirty="0" err="1">
                <a:solidFill>
                  <a:srgbClr val="000000"/>
                </a:solidFill>
              </a:rPr>
              <a:t>hr</a:t>
            </a:r>
            <a:r>
              <a:rPr lang="en-US" dirty="0">
                <a:solidFill>
                  <a:srgbClr val="000000"/>
                </a:solidFill>
              </a:rPr>
              <a:t> office hours Th 4-5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All Zoom links posted on Piazza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160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2392</Words>
  <Application>Microsoft Macintosh PowerPoint</Application>
  <PresentationFormat>On-screen Show (4:3)</PresentationFormat>
  <Paragraphs>399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4" baseType="lpstr">
      <vt:lpstr>Arial</vt:lpstr>
      <vt:lpstr>Calibri</vt:lpstr>
      <vt:lpstr>Mangal</vt:lpstr>
      <vt:lpstr>Office Theme</vt:lpstr>
      <vt:lpstr>CSE101:  Data Structures and Algorithms</vt:lpstr>
      <vt:lpstr>Putting the science in computer science</vt:lpstr>
      <vt:lpstr>We live in strange times</vt:lpstr>
      <vt:lpstr>TAs and tutors</vt:lpstr>
      <vt:lpstr>Be respectful of the TAs</vt:lpstr>
      <vt:lpstr>DRC accommodation</vt:lpstr>
      <vt:lpstr>You’re an adult!</vt:lpstr>
      <vt:lpstr>Waitlists</vt:lpstr>
      <vt:lpstr>Lectures (and seeing me)</vt:lpstr>
      <vt:lpstr>Sections</vt:lpstr>
      <vt:lpstr>The many office hours</vt:lpstr>
      <vt:lpstr>Email policy</vt:lpstr>
      <vt:lpstr>Communications</vt:lpstr>
      <vt:lpstr>Piazza</vt:lpstr>
      <vt:lpstr>Piazza</vt:lpstr>
      <vt:lpstr>Codio</vt:lpstr>
      <vt:lpstr>Codio</vt:lpstr>
      <vt:lpstr>The work</vt:lpstr>
      <vt:lpstr>The language</vt:lpstr>
      <vt:lpstr>The (programming) tests</vt:lpstr>
      <vt:lpstr>The tests</vt:lpstr>
      <vt:lpstr>The other tests</vt:lpstr>
      <vt:lpstr>HW assignments</vt:lpstr>
      <vt:lpstr>HW assignments</vt:lpstr>
      <vt:lpstr>True story</vt:lpstr>
      <vt:lpstr>This is serious stuff</vt:lpstr>
      <vt:lpstr>Follow the instructions!</vt:lpstr>
      <vt:lpstr>Make your life easy!</vt:lpstr>
      <vt:lpstr>How grading works</vt:lpstr>
      <vt:lpstr>How grading works</vt:lpstr>
      <vt:lpstr>The grading: Passing the course</vt:lpstr>
      <vt:lpstr>The grading: Getting an A</vt:lpstr>
      <vt:lpstr>Requesting help</vt:lpstr>
      <vt:lpstr>What do I do?</vt:lpstr>
      <vt:lpstr>What do I do?</vt:lpstr>
      <vt:lpstr>What else do I do?</vt:lpstr>
      <vt:lpstr>Deadlines</vt:lpstr>
      <vt:lpstr>Cheating</vt:lpstr>
      <vt:lpstr>Cheating</vt:lpstr>
      <vt:lpstr>Cheating policy</vt:lpstr>
      <vt:lpstr>Spot-checking</vt:lpstr>
      <vt:lpstr>More interesting stuff</vt:lpstr>
      <vt:lpstr>Computer science is no more about computers than astronomy is about telescopes.  </vt:lpstr>
      <vt:lpstr>The science in computer science</vt:lpstr>
      <vt:lpstr>CSE101</vt:lpstr>
      <vt:lpstr>I’m not teaching C/C++!</vt:lpstr>
      <vt:lpstr>This course is about…</vt:lpstr>
      <vt:lpstr>The more mathematical side</vt:lpstr>
      <vt:lpstr>You will learn</vt:lpstr>
      <vt:lpstr>The textbook</vt:lpstr>
      <vt:lpstr>I hold you to high standards</vt:lpstr>
      <vt:lpstr>What I’ve heard</vt:lpstr>
      <vt:lpstr>It’s easy to do well!</vt:lpstr>
      <vt:lpstr>You’ll notice…</vt:lpstr>
      <vt:lpstr>Don’t worry!</vt:lpstr>
      <vt:lpstr>The 10,000 hours rule</vt:lpstr>
      <vt:lpstr>There’s no such thing as a CS/geek gene</vt:lpstr>
      <vt:lpstr>CS has a diversity problem</vt:lpstr>
      <vt:lpstr>I want to see you succeed</vt:lpstr>
      <vt:lpstr>Now for real work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CMPS12B: Introduction to Data Structures</dc:title>
  <dc:creator>Sesh</dc:creator>
  <cp:lastModifiedBy>Microsoft Office User</cp:lastModifiedBy>
  <cp:revision>256</cp:revision>
  <dcterms:created xsi:type="dcterms:W3CDTF">2017-01-10T06:08:39Z</dcterms:created>
  <dcterms:modified xsi:type="dcterms:W3CDTF">2020-10-01T18:17:32Z</dcterms:modified>
</cp:coreProperties>
</file>