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Roboto"/>
      <p:regular r:id="rId15"/>
      <p:bold r:id="rId16"/>
      <p:italic r:id="rId17"/>
      <p:boldItalic r:id="rId18"/>
    </p:embeddedFont>
    <p:embeddedFont>
      <p:font typeface="Source Code Pro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SourceCodePro-bold.fntdata"/><Relationship Id="rId11" Type="http://schemas.openxmlformats.org/officeDocument/2006/relationships/slide" Target="slides/slide6.xml"/><Relationship Id="rId22" Type="http://schemas.openxmlformats.org/officeDocument/2006/relationships/font" Target="fonts/SourceCodePro-boldItalic.fntdata"/><Relationship Id="rId10" Type="http://schemas.openxmlformats.org/officeDocument/2006/relationships/slide" Target="slides/slide5.xml"/><Relationship Id="rId21" Type="http://schemas.openxmlformats.org/officeDocument/2006/relationships/font" Target="fonts/SourceCodePro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regular.fntdata"/><Relationship Id="rId14" Type="http://schemas.openxmlformats.org/officeDocument/2006/relationships/slide" Target="slides/slide9.xml"/><Relationship Id="rId17" Type="http://schemas.openxmlformats.org/officeDocument/2006/relationships/font" Target="fonts/Roboto-italic.fntdata"/><Relationship Id="rId16" Type="http://schemas.openxmlformats.org/officeDocument/2006/relationships/font" Target="fonts/Roboto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SourceCodePro-regular.fntdata"/><Relationship Id="rId6" Type="http://schemas.openxmlformats.org/officeDocument/2006/relationships/slide" Target="slides/slide1.xml"/><Relationship Id="rId18" Type="http://schemas.openxmlformats.org/officeDocument/2006/relationships/font" Target="fonts/Robo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c6f73a04f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c6f73a04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c6f73a04f_0_9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c6f73a04f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c6f73a04f_0_14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c6f73a04f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004efaae5c_0_16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004efaae5c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004efaae5c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004efaae5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004efaae5c_0_8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004efaae5c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004efaae5c_0_23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004efaae5c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004efaae5c_0_34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004efaae5c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004efaae5c_0_46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004efaae5c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Sparse Convolution </a:t>
            </a:r>
            <a:endParaRPr/>
          </a:p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Kiefer Selmon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Goals</a:t>
            </a:r>
            <a:endParaRPr/>
          </a:p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>
            <a:off x="471900" y="1919075"/>
            <a:ext cx="42057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●"/>
            </a:pPr>
            <a:r>
              <a:rPr lang="en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Create a convolution implementation that exploits sparsity</a:t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●"/>
            </a:pPr>
            <a:r>
              <a:rPr lang="en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nalyze the </a:t>
            </a:r>
            <a:r>
              <a:rPr lang="en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sparse implementations </a:t>
            </a:r>
            <a:r>
              <a:rPr lang="en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interactions with the underlying hardware</a:t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●"/>
            </a:pPr>
            <a:r>
              <a:rPr lang="en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Visualize the sparsity patterns in the weights</a:t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●"/>
            </a:pPr>
            <a:r>
              <a:rPr lang="en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 visualizations to guide future implementations</a:t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Source: https://peltarion.com/knowledge-center/documentation/modeling-view/build-an-ai-model/blocks/2d-convolution</a:t>
            </a:r>
            <a:endParaRPr sz="1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5" name="Google Shape;7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77545" y="2036320"/>
            <a:ext cx="4466450" cy="2241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Selecting the Workload</a:t>
            </a:r>
            <a:endParaRPr/>
          </a:p>
        </p:txBody>
      </p:sp>
      <p:sp>
        <p:nvSpPr>
          <p:cNvPr id="81" name="Google Shape;81;p15"/>
          <p:cNvSpPr txBox="1"/>
          <p:nvPr>
            <p:ph idx="1" type="body"/>
          </p:nvPr>
        </p:nvSpPr>
        <p:spPr>
          <a:xfrm>
            <a:off x="471900" y="1919075"/>
            <a:ext cx="8222100" cy="281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●"/>
            </a:pPr>
            <a:r>
              <a:rPr lang="en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Need a convolution operation to use as a case study</a:t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●"/>
            </a:pPr>
            <a:r>
              <a:rPr lang="en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Selected the 4th convolution layer from Alexnet</a:t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○"/>
            </a:pPr>
            <a:r>
              <a:rPr lang="en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2nd longest execution time using GPU</a:t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○"/>
            </a:pPr>
            <a:r>
              <a:rPr lang="en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Largest memory footprint</a:t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2" name="Google Shape;8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1062" y="3717625"/>
            <a:ext cx="8782226" cy="93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Workload</a:t>
            </a:r>
            <a:endParaRPr/>
          </a:p>
        </p:txBody>
      </p:sp>
      <p:sp>
        <p:nvSpPr>
          <p:cNvPr id="88" name="Google Shape;88;p16"/>
          <p:cNvSpPr txBox="1"/>
          <p:nvPr>
            <p:ph idx="1" type="body"/>
          </p:nvPr>
        </p:nvSpPr>
        <p:spPr>
          <a:xfrm>
            <a:off x="471900" y="1919075"/>
            <a:ext cx="8222100" cy="281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●"/>
            </a:pPr>
            <a:r>
              <a:rPr lang="en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Trained on CIFAR10 dataset</a:t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●"/>
            </a:pPr>
            <a:r>
              <a:rPr lang="en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Pruned and re-trained using a tool called condensa</a:t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●"/>
            </a:pPr>
            <a:r>
              <a:rPr lang="en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Resulting layer is ~99% sparse</a:t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○"/>
            </a:pPr>
            <a:r>
              <a:rPr lang="en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Weights are a 4D matrix of shape (256, 384, 3, 3)</a:t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9" name="Google Shape;8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91151" y="1986463"/>
            <a:ext cx="3111100" cy="2682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Sparse representation</a:t>
            </a:r>
            <a:endParaRPr/>
          </a:p>
        </p:txBody>
      </p:sp>
      <p:sp>
        <p:nvSpPr>
          <p:cNvPr id="95" name="Google Shape;95;p17"/>
          <p:cNvSpPr txBox="1"/>
          <p:nvPr>
            <p:ph idx="1" type="body"/>
          </p:nvPr>
        </p:nvSpPr>
        <p:spPr>
          <a:xfrm>
            <a:off x="471900" y="1919075"/>
            <a:ext cx="8222100" cy="281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●"/>
            </a:pPr>
            <a:r>
              <a:rPr lang="en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Using Compressed Sparse Row (CSR) format to store the weights</a:t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●"/>
            </a:pPr>
            <a:r>
              <a:rPr lang="en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CSC stores only the nonzero elements of the array</a:t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●"/>
            </a:pPr>
            <a:r>
              <a:rPr lang="en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allows the implementation to stream over only non-zero elements</a:t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000000"/>
                </a:solidFill>
                <a:highlight>
                  <a:srgbClr val="F8F9FA"/>
                </a:highlight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 sz="1050">
              <a:solidFill>
                <a:srgbClr val="000000"/>
              </a:solidFill>
              <a:highlight>
                <a:srgbClr val="F8F9FA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050">
                <a:solidFill>
                  <a:srgbClr val="000000"/>
                </a:solidFill>
                <a:highlight>
                  <a:srgbClr val="F8F9FA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V         = [ 10 20 30 40 50 60 70 80 ]</a:t>
            </a:r>
            <a:endParaRPr b="1" sz="1050">
              <a:solidFill>
                <a:srgbClr val="000000"/>
              </a:solidFill>
              <a:highlight>
                <a:srgbClr val="F8F9FA"/>
              </a:highlight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050">
                <a:solidFill>
                  <a:srgbClr val="000000"/>
                </a:solidFill>
                <a:highlight>
                  <a:srgbClr val="F8F9FA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COL_INDEX = [  0  1  1  3  2  3  4  5 ]   </a:t>
            </a:r>
            <a:endParaRPr b="1" sz="1050">
              <a:solidFill>
                <a:srgbClr val="000000"/>
              </a:solidFill>
              <a:highlight>
                <a:srgbClr val="F8F9FA"/>
              </a:highlight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050">
                <a:solidFill>
                  <a:srgbClr val="000000"/>
                </a:solidFill>
                <a:highlight>
                  <a:srgbClr val="F8F9FA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ROW_INDEX = [  0  2  4  7  8 ]</a:t>
            </a:r>
            <a:endParaRPr b="1" sz="1050">
              <a:solidFill>
                <a:srgbClr val="000000"/>
              </a:solidFill>
              <a:highlight>
                <a:srgbClr val="F8F9FA"/>
              </a:highlight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Source: https://en.wikipedia.org/wiki/Sparse_matrix</a:t>
            </a:r>
            <a:endParaRPr/>
          </a:p>
        </p:txBody>
      </p:sp>
      <p:pic>
        <p:nvPicPr>
          <p:cNvPr id="96" name="Google Shape;9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90675" y="3393275"/>
            <a:ext cx="3140750" cy="1224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Implementation</a:t>
            </a:r>
            <a:endParaRPr/>
          </a:p>
        </p:txBody>
      </p:sp>
      <p:sp>
        <p:nvSpPr>
          <p:cNvPr id="102" name="Google Shape;102;p18"/>
          <p:cNvSpPr txBox="1"/>
          <p:nvPr>
            <p:ph idx="1" type="body"/>
          </p:nvPr>
        </p:nvSpPr>
        <p:spPr>
          <a:xfrm>
            <a:off x="471900" y="1919075"/>
            <a:ext cx="4100100" cy="281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●"/>
            </a:pPr>
            <a:r>
              <a:rPr lang="en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Prototype implementation in python</a:t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○"/>
            </a:pPr>
            <a:r>
              <a:rPr lang="en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Soon to be C++</a:t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●"/>
            </a:pPr>
            <a:r>
              <a:rPr lang="en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Uses CSC format to compute only the non-zero elements</a:t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3" name="Google Shape;10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9648" y="1967136"/>
            <a:ext cx="3954350" cy="2721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Next Steps: Visualization for heterogeneous execution</a:t>
            </a:r>
            <a:endParaRPr sz="2400"/>
          </a:p>
        </p:txBody>
      </p:sp>
      <p:sp>
        <p:nvSpPr>
          <p:cNvPr id="109" name="Google Shape;109;p19"/>
          <p:cNvSpPr txBox="1"/>
          <p:nvPr>
            <p:ph idx="1" type="body"/>
          </p:nvPr>
        </p:nvSpPr>
        <p:spPr>
          <a:xfrm>
            <a:off x="471900" y="1919075"/>
            <a:ext cx="4100100" cy="281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●"/>
            </a:pPr>
            <a:r>
              <a:rPr lang="en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opportunities to offload dense regions to GPU</a:t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○"/>
            </a:pPr>
            <a:r>
              <a:rPr lang="en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GPU is really good at handling highly parallel computationally dense workload</a:t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●"/>
            </a:pPr>
            <a:r>
              <a:rPr lang="en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Compute sparse region using CSC format on the CPU</a:t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0" name="Google Shape;11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07225" y="1750413"/>
            <a:ext cx="3359532" cy="3332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0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Next Steps: Visualization for load balancing in a homogenous architecture</a:t>
            </a:r>
            <a:endParaRPr sz="2400"/>
          </a:p>
        </p:txBody>
      </p:sp>
      <p:sp>
        <p:nvSpPr>
          <p:cNvPr id="116" name="Google Shape;116;p20"/>
          <p:cNvSpPr txBox="1"/>
          <p:nvPr>
            <p:ph idx="1" type="body"/>
          </p:nvPr>
        </p:nvSpPr>
        <p:spPr>
          <a:xfrm>
            <a:off x="471900" y="1919075"/>
            <a:ext cx="4100100" cy="281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●"/>
            </a:pPr>
            <a:r>
              <a:rPr lang="en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how load can be properly </a:t>
            </a:r>
            <a:r>
              <a:rPr lang="en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distributed</a:t>
            </a:r>
            <a:r>
              <a:rPr lang="en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 a multicore environment</a:t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●"/>
            </a:pPr>
            <a:r>
              <a:rPr lang="en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Example:</a:t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○"/>
            </a:pPr>
            <a:r>
              <a:rPr lang="en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Parallelized about the columns</a:t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○"/>
            </a:pPr>
            <a:r>
              <a:rPr lang="en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 threads assigned work in a round robin style</a:t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○"/>
            </a:pPr>
            <a:r>
              <a:rPr lang="en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Thread 0 ends up with all the work</a:t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7" name="Google Shape;11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31625" y="1746575"/>
            <a:ext cx="3828251" cy="3247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The End</a:t>
            </a:r>
            <a:endParaRPr sz="2400"/>
          </a:p>
        </p:txBody>
      </p:sp>
      <p:sp>
        <p:nvSpPr>
          <p:cNvPr id="123" name="Google Shape;123;p21"/>
          <p:cNvSpPr txBox="1"/>
          <p:nvPr>
            <p:ph idx="1" type="body"/>
          </p:nvPr>
        </p:nvSpPr>
        <p:spPr>
          <a:xfrm>
            <a:off x="471900" y="1919075"/>
            <a:ext cx="4100100" cy="281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●"/>
            </a:pPr>
            <a:r>
              <a:rPr lang="en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Questions?</a:t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