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28"/>
  </p:notesMasterIdLst>
  <p:sldIdLst>
    <p:sldId id="295" r:id="rId2"/>
    <p:sldId id="296" r:id="rId3"/>
    <p:sldId id="342" r:id="rId4"/>
    <p:sldId id="328" r:id="rId5"/>
    <p:sldId id="338" r:id="rId6"/>
    <p:sldId id="343"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41"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640"/>
    <a:srgbClr val="013668"/>
    <a:srgbClr val="062BE2"/>
    <a:srgbClr val="FED934"/>
    <a:srgbClr val="00396D"/>
    <a:srgbClr val="FF6600"/>
    <a:srgbClr val="FF7C80"/>
    <a:srgbClr val="FFCCCC"/>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7906" autoAdjust="0"/>
  </p:normalViewPr>
  <p:slideViewPr>
    <p:cSldViewPr>
      <p:cViewPr>
        <p:scale>
          <a:sx n="85" d="100"/>
          <a:sy n="85" d="100"/>
        </p:scale>
        <p:origin x="-1536" y="-184"/>
      </p:cViewPr>
      <p:guideLst>
        <p:guide orient="horz" pos="2160"/>
        <p:guide pos="2880"/>
      </p:guideLst>
    </p:cSldViewPr>
  </p:slideViewPr>
  <p:notesTextViewPr>
    <p:cViewPr>
      <p:scale>
        <a:sx n="100" d="100"/>
        <a:sy n="100" d="100"/>
      </p:scale>
      <p:origin x="0" y="0"/>
    </p:cViewPr>
  </p:notesTextViewPr>
  <p:sorterViewPr>
    <p:cViewPr>
      <p:scale>
        <a:sx n="206" d="100"/>
        <a:sy n="206" d="100"/>
      </p:scale>
      <p:origin x="0" y="9968"/>
    </p:cViewPr>
  </p:sorterViewPr>
  <p:notesViewPr>
    <p:cSldViewPr snapToGrid="0" snapToObjects="1">
      <p:cViewPr varScale="1">
        <p:scale>
          <a:sx n="95" d="100"/>
          <a:sy n="95" d="100"/>
        </p:scale>
        <p:origin x="-28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0B1C4-2608-4241-91B7-6A4FBA9D9650}" type="datetimeFigureOut">
              <a:rPr lang="en-US" smtClean="0"/>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7B35D-E1CA-1545-937E-67DB7BD6A3BD}" type="slidenum">
              <a:rPr lang="en-US" smtClean="0"/>
              <a:t>‹#›</a:t>
            </a:fld>
            <a:endParaRPr lang="en-US"/>
          </a:p>
        </p:txBody>
      </p:sp>
    </p:spTree>
    <p:extLst>
      <p:ext uri="{BB962C8B-B14F-4D97-AF65-F5344CB8AC3E}">
        <p14:creationId xmlns:p14="http://schemas.microsoft.com/office/powerpoint/2010/main" val="1585090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817B35D-E1CA-1545-937E-67DB7BD6A3BD}" type="slidenum">
              <a:rPr lang="en-US" smtClean="0"/>
              <a:t>1</a:t>
            </a:fld>
            <a:endParaRPr lang="en-US"/>
          </a:p>
        </p:txBody>
      </p:sp>
    </p:spTree>
    <p:extLst>
      <p:ext uri="{BB962C8B-B14F-4D97-AF65-F5344CB8AC3E}">
        <p14:creationId xmlns:p14="http://schemas.microsoft.com/office/powerpoint/2010/main" val="96207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7B35D-E1CA-1545-937E-67DB7BD6A3BD}" type="slidenum">
              <a:rPr lang="en-US" smtClean="0"/>
              <a:t>2</a:t>
            </a:fld>
            <a:endParaRPr lang="en-US"/>
          </a:p>
        </p:txBody>
      </p:sp>
    </p:spTree>
    <p:extLst>
      <p:ext uri="{BB962C8B-B14F-4D97-AF65-F5344CB8AC3E}">
        <p14:creationId xmlns:p14="http://schemas.microsoft.com/office/powerpoint/2010/main" val="123810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7FC4F-6FAD-471F-9B03-A62E1815FBC7}" type="slidenum">
              <a:rPr lang="en-US" smtClean="0"/>
              <a:t>17</a:t>
            </a:fld>
            <a:endParaRPr lang="en-US"/>
          </a:p>
        </p:txBody>
      </p:sp>
    </p:spTree>
    <p:extLst>
      <p:ext uri="{BB962C8B-B14F-4D97-AF65-F5344CB8AC3E}">
        <p14:creationId xmlns:p14="http://schemas.microsoft.com/office/powerpoint/2010/main" val="1071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7FC4F-6FAD-471F-9B03-A62E1815FBC7}" type="slidenum">
              <a:rPr lang="en-US" smtClean="0"/>
              <a:t>25</a:t>
            </a:fld>
            <a:endParaRPr lang="en-US"/>
          </a:p>
        </p:txBody>
      </p:sp>
    </p:spTree>
    <p:extLst>
      <p:ext uri="{BB962C8B-B14F-4D97-AF65-F5344CB8AC3E}">
        <p14:creationId xmlns:p14="http://schemas.microsoft.com/office/powerpoint/2010/main" val="10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3E708CF-E873-4971-B8BF-7F099055C13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67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2570E64-B51C-4C02-9A2B-72FA65BD1C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481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9F19A82-E69E-4C6F-85CF-08E4DACD559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35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E623380B-8E1A-4D64-B38E-4295B25A19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09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E06488C-A230-4AC3-8E9F-721E7301996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0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6FCBAB2-FBD7-4FD1-AC8D-75A7D408A2F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F9F0BBB1-7BE8-46C2-8C8A-15E8E2096A7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929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980C80A6-2943-41CF-8BA3-67B07A72EC7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668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313EA74D-DBC5-48B2-AA92-FE79428C12B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7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A13C644F-38A3-4D11-84CE-9D3CFD6DB1F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49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753F5DC-7E94-46C7-BFB4-376595C6105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61131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defRPr/>
            </a:pPr>
            <a:endParaRPr lang="en-US">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2AAB5F-2A71-42AA-B2FD-5B5281FFCCC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337661"/>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microsoft.com/office/2007/relationships/hdphoto" Target="../media/hdphoto1.wdp"/><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alphaModFix amt="43000"/>
          </a:blip>
          <a:stretch>
            <a:fillRect/>
          </a:stretch>
        </p:blipFill>
        <p:spPr>
          <a:xfrm>
            <a:off x="0" y="13252"/>
            <a:ext cx="9144000" cy="6858000"/>
          </a:xfrm>
          <a:prstGeom prst="rect">
            <a:avLst/>
          </a:prstGeom>
        </p:spPr>
      </p:pic>
      <p:sp>
        <p:nvSpPr>
          <p:cNvPr id="7" name="Title 1"/>
          <p:cNvSpPr>
            <a:spLocks noGrp="1"/>
          </p:cNvSpPr>
          <p:nvPr>
            <p:ph type="ctrTitle"/>
          </p:nvPr>
        </p:nvSpPr>
        <p:spPr>
          <a:xfrm>
            <a:off x="76200" y="1219200"/>
            <a:ext cx="8839200" cy="1295400"/>
          </a:xfrm>
          <a:solidFill>
            <a:schemeClr val="bg1">
              <a:alpha val="34000"/>
            </a:schemeClr>
          </a:solidFill>
        </p:spPr>
        <p:txBody>
          <a:bodyPr>
            <a:normAutofit fontScale="90000"/>
          </a:bodyPr>
          <a:lstStyle/>
          <a:p>
            <a:r>
              <a:rPr lang="en-US" sz="5400" b="1" dirty="0" smtClean="0">
                <a:ln w="10160">
                  <a:solidFill>
                    <a:schemeClr val="accent1"/>
                  </a:solidFill>
                  <a:prstDash val="solid"/>
                </a:ln>
                <a:solidFill>
                  <a:srgbClr val="FFFF00"/>
                </a:solidFill>
                <a:effectLst>
                  <a:outerShdw blurRad="38100" dist="32000" dir="5400000" algn="tl">
                    <a:srgbClr val="000000">
                      <a:alpha val="30000"/>
                    </a:srgbClr>
                  </a:outerShdw>
                </a:effectLst>
                <a:latin typeface="Perpetua Titling MT" panose="02020502060505020804" pitchFamily="18" charset="0"/>
                <a:cs typeface="Arial Black"/>
              </a:rPr>
              <a:t>Career Center Services  </a:t>
            </a:r>
            <a:endParaRPr lang="en-US" sz="5400" b="1" dirty="0">
              <a:ln w="10160">
                <a:solidFill>
                  <a:schemeClr val="accent1"/>
                </a:solidFill>
                <a:prstDash val="solid"/>
              </a:ln>
              <a:solidFill>
                <a:srgbClr val="FFFF00"/>
              </a:solidFill>
              <a:effectLst>
                <a:outerShdw blurRad="38100" dist="32000" dir="5400000" algn="tl">
                  <a:srgbClr val="000000">
                    <a:alpha val="30000"/>
                  </a:srgbClr>
                </a:outerShdw>
              </a:effectLst>
              <a:latin typeface="Perpetua Titling MT" panose="02020502060505020804" pitchFamily="18" charset="0"/>
              <a:cs typeface="Arial Black"/>
            </a:endParaRPr>
          </a:p>
        </p:txBody>
      </p:sp>
      <p:sp>
        <p:nvSpPr>
          <p:cNvPr id="8" name="Rectangle 7"/>
          <p:cNvSpPr/>
          <p:nvPr/>
        </p:nvSpPr>
        <p:spPr>
          <a:xfrm>
            <a:off x="-76200" y="4562928"/>
            <a:ext cx="4953000" cy="2308324"/>
          </a:xfrm>
          <a:prstGeom prst="rect">
            <a:avLst/>
          </a:prstGeom>
          <a:solidFill>
            <a:srgbClr val="FFFFFF">
              <a:alpha val="34000"/>
            </a:srgbClr>
          </a:solidFill>
        </p:spPr>
        <p:txBody>
          <a:bodyPr wrap="square">
            <a:spAutoFit/>
          </a:bodyPr>
          <a:lstStyle/>
          <a:p>
            <a:pPr algn="ctr"/>
            <a:r>
              <a:rPr lang="en-US" sz="3200" dirty="0" smtClean="0"/>
              <a:t> </a:t>
            </a:r>
            <a:r>
              <a:rPr lang="en-US" sz="3600" b="1" dirty="0" smtClean="0">
                <a:solidFill>
                  <a:srgbClr val="FFFF00"/>
                </a:solidFill>
                <a:latin typeface="Cambria" panose="02040503050406030204" pitchFamily="18" charset="0"/>
              </a:rPr>
              <a:t>Bay Tree Building</a:t>
            </a:r>
            <a:endParaRPr lang="en-US" sz="3600" b="1" dirty="0">
              <a:solidFill>
                <a:srgbClr val="FFFF00"/>
              </a:solidFill>
              <a:latin typeface="Cambria" panose="02040503050406030204" pitchFamily="18" charset="0"/>
            </a:endParaRPr>
          </a:p>
          <a:p>
            <a:pPr algn="ctr"/>
            <a:r>
              <a:rPr lang="en-US" sz="3600" b="1" dirty="0" smtClean="0">
                <a:solidFill>
                  <a:srgbClr val="FFFF00"/>
                </a:solidFill>
                <a:latin typeface="Cambria" panose="02040503050406030204" pitchFamily="18" charset="0"/>
              </a:rPr>
              <a:t>careers.ucsc.edu</a:t>
            </a:r>
            <a:endParaRPr lang="en-US" sz="3600" b="1" dirty="0">
              <a:solidFill>
                <a:srgbClr val="FFFF00"/>
              </a:solidFill>
              <a:latin typeface="Cambria" panose="02040503050406030204" pitchFamily="18" charset="0"/>
            </a:endParaRPr>
          </a:p>
          <a:p>
            <a:pPr algn="ctr"/>
            <a:r>
              <a:rPr lang="en-US" sz="3600" b="1" dirty="0">
                <a:solidFill>
                  <a:srgbClr val="FFFF00"/>
                </a:solidFill>
                <a:latin typeface="Cambria" panose="02040503050406030204" pitchFamily="18" charset="0"/>
              </a:rPr>
              <a:t>(831) </a:t>
            </a:r>
            <a:r>
              <a:rPr lang="en-US" sz="3600" b="1" dirty="0" smtClean="0">
                <a:solidFill>
                  <a:srgbClr val="FFFF00"/>
                </a:solidFill>
                <a:latin typeface="Cambria" panose="02040503050406030204" pitchFamily="18" charset="0"/>
              </a:rPr>
              <a:t>459-4420</a:t>
            </a:r>
          </a:p>
          <a:p>
            <a:pPr algn="ctr"/>
            <a:r>
              <a:rPr lang="en-US" sz="3600" b="1" dirty="0" smtClean="0">
                <a:solidFill>
                  <a:srgbClr val="FFFF00"/>
                </a:solidFill>
                <a:latin typeface="Cambria" panose="02040503050406030204" pitchFamily="18" charset="0"/>
              </a:rPr>
              <a:t>M-F 8:00-5:00</a:t>
            </a:r>
            <a:endParaRPr lang="en-US" sz="3600" b="1" dirty="0">
              <a:solidFill>
                <a:srgbClr val="FFFF00"/>
              </a:solidFill>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5427616" y="5715000"/>
            <a:ext cx="3525883" cy="1003300"/>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10000" b="100000" l="6094" r="90000"/>
                    </a14:imgEffect>
                  </a14:imgLayer>
                </a14:imgProps>
              </a:ext>
            </a:extLst>
          </a:blip>
          <a:stretch>
            <a:fillRect/>
          </a:stretch>
        </p:blipFill>
        <p:spPr>
          <a:xfrm>
            <a:off x="7391400" y="2451652"/>
            <a:ext cx="1981200" cy="1981200"/>
          </a:xfrm>
          <a:prstGeom prst="rect">
            <a:avLst/>
          </a:prstGeom>
        </p:spPr>
      </p:pic>
    </p:spTree>
    <p:custDataLst>
      <p:tags r:id="rId1"/>
    </p:custDataLst>
    <p:extLst>
      <p:ext uri="{BB962C8B-B14F-4D97-AF65-F5344CB8AC3E}">
        <p14:creationId xmlns:p14="http://schemas.microsoft.com/office/powerpoint/2010/main" val="2344652622"/>
      </p:ext>
    </p:extLst>
  </p:cSld>
  <p:clrMapOvr>
    <a:masterClrMapping/>
  </p:clrMapOvr>
  <mc:AlternateContent xmlns:mc="http://schemas.openxmlformats.org/markup-compatibility/2006" xmlns:p14="http://schemas.microsoft.com/office/powerpoint/2010/main">
    <mc:Choice Requires="p14">
      <p:transition spd="slow" p14:dur="2000" advTm="33246"/>
    </mc:Choice>
    <mc:Fallback xmlns="">
      <p:transition xmlns:p14="http://schemas.microsoft.com/office/powerpoint/2010/main" spd="slow" advTm="332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001000" cy="1076875"/>
          </a:xfrm>
        </p:spPr>
        <p:txBody>
          <a:bodyPr>
            <a:normAutofit fontScale="90000"/>
          </a:bodyPr>
          <a:lstStyle/>
          <a:p>
            <a:pPr algn="ctr"/>
            <a:r>
              <a:rPr lang="en-US" sz="3600" b="1" dirty="0" smtClean="0">
                <a:solidFill>
                  <a:srgbClr val="FED934"/>
                </a:solidFill>
              </a:rPr>
              <a:t>BEFORE THE FAIR</a:t>
            </a:r>
            <a:r>
              <a:rPr lang="en-US" b="1" dirty="0" smtClean="0">
                <a:solidFill>
                  <a:srgbClr val="FED934"/>
                </a:solidFill>
              </a:rPr>
              <a:t/>
            </a:r>
            <a:br>
              <a:rPr lang="en-US" b="1" dirty="0" smtClean="0">
                <a:solidFill>
                  <a:srgbClr val="FED934"/>
                </a:solidFill>
              </a:rPr>
            </a:br>
            <a:endParaRPr lang="en-US" b="1" dirty="0">
              <a:solidFill>
                <a:srgbClr val="FED934"/>
              </a:solidFill>
            </a:endParaRPr>
          </a:p>
        </p:txBody>
      </p:sp>
      <p:sp>
        <p:nvSpPr>
          <p:cNvPr id="3" name="Content Placeholder 2"/>
          <p:cNvSpPr>
            <a:spLocks noGrp="1"/>
          </p:cNvSpPr>
          <p:nvPr>
            <p:ph idx="1"/>
          </p:nvPr>
        </p:nvSpPr>
        <p:spPr>
          <a:xfrm>
            <a:off x="304799" y="1447800"/>
            <a:ext cx="8229601" cy="4495800"/>
          </a:xfrm>
        </p:spPr>
        <p:txBody>
          <a:bodyPr>
            <a:normAutofit/>
          </a:bodyPr>
          <a:lstStyle/>
          <a:p>
            <a:pPr marL="0" indent="0">
              <a:buNone/>
            </a:pPr>
            <a:r>
              <a:rPr lang="en-US" sz="3600" b="1" dirty="0" smtClean="0">
                <a:solidFill>
                  <a:srgbClr val="C00000"/>
                </a:solidFill>
              </a:rPr>
              <a:t>5</a:t>
            </a:r>
            <a:r>
              <a:rPr lang="en-US" sz="2800" b="1" dirty="0" smtClean="0">
                <a:solidFill>
                  <a:srgbClr val="C00000"/>
                </a:solidFill>
              </a:rPr>
              <a:t> </a:t>
            </a:r>
            <a:r>
              <a:rPr lang="en-US" sz="2800" b="1" dirty="0">
                <a:solidFill>
                  <a:srgbClr val="C00000"/>
                </a:solidFill>
              </a:rPr>
              <a:t>THINGS TO </a:t>
            </a:r>
            <a:r>
              <a:rPr lang="en-US" sz="2800" b="1" dirty="0" smtClean="0">
                <a:solidFill>
                  <a:srgbClr val="C00000"/>
                </a:solidFill>
              </a:rPr>
              <a:t>DO:</a:t>
            </a:r>
          </a:p>
          <a:p>
            <a:pPr marL="0" indent="0">
              <a:buNone/>
            </a:pPr>
            <a:endParaRPr lang="en-US" sz="900" b="1" dirty="0" smtClean="0">
              <a:solidFill>
                <a:srgbClr val="C00000"/>
              </a:solidFill>
            </a:endParaRPr>
          </a:p>
          <a:p>
            <a:pPr>
              <a:buFont typeface="+mj-lt"/>
              <a:buAutoNum type="arabicPeriod"/>
            </a:pPr>
            <a:r>
              <a:rPr lang="en-US" sz="2400" dirty="0" smtClean="0"/>
              <a:t>Get resume critiqued</a:t>
            </a:r>
          </a:p>
          <a:p>
            <a:pPr>
              <a:buFont typeface="+mj-lt"/>
              <a:buAutoNum type="arabicPeriod"/>
            </a:pPr>
            <a:r>
              <a:rPr lang="en-US" sz="2400" dirty="0" smtClean="0"/>
              <a:t>Draft and rehearse your 15-second </a:t>
            </a:r>
            <a:r>
              <a:rPr lang="en-US" sz="2400" dirty="0"/>
              <a:t>c</a:t>
            </a:r>
            <a:r>
              <a:rPr lang="en-US" sz="2400" dirty="0" smtClean="0"/>
              <a:t>ommercial  </a:t>
            </a:r>
          </a:p>
          <a:p>
            <a:pPr>
              <a:buFont typeface="+mj-lt"/>
              <a:buAutoNum type="arabicPeriod"/>
            </a:pPr>
            <a:r>
              <a:rPr lang="en-US" sz="2400" dirty="0" smtClean="0"/>
              <a:t>Prepare your attire &amp; gather important items</a:t>
            </a:r>
          </a:p>
          <a:p>
            <a:pPr>
              <a:buFont typeface="+mj-lt"/>
              <a:buAutoNum type="arabicPeriod"/>
            </a:pPr>
            <a:r>
              <a:rPr lang="en-US" sz="2400" dirty="0" smtClean="0"/>
              <a:t>Conduct company research and prepare questions</a:t>
            </a:r>
          </a:p>
          <a:p>
            <a:pPr>
              <a:buFont typeface="+mj-lt"/>
              <a:buAutoNum type="arabicPeriod"/>
            </a:pPr>
            <a:r>
              <a:rPr lang="en-US" sz="2400" dirty="0" smtClean="0"/>
              <a:t>Clarify your career goals</a:t>
            </a:r>
          </a:p>
          <a:p>
            <a:pPr>
              <a:buFont typeface="+mj-lt"/>
              <a:buAutoNum type="arabicPeriod"/>
            </a:pPr>
            <a:endParaRPr lang="en-US" sz="2400" dirty="0" smtClean="0"/>
          </a:p>
          <a:p>
            <a:pPr>
              <a:buFont typeface="+mj-lt"/>
              <a:buAutoNum type="arabicPeriod"/>
            </a:pPr>
            <a:endParaRPr lang="en-US" sz="2400" dirty="0">
              <a:solidFill>
                <a:schemeClr val="bg1"/>
              </a:solidFill>
            </a:endParaRPr>
          </a:p>
          <a:p>
            <a:pPr marL="0" indent="0">
              <a:buNone/>
            </a:pPr>
            <a:r>
              <a:rPr lang="en-US" sz="2400" dirty="0" smtClean="0">
                <a:solidFill>
                  <a:schemeClr val="bg1"/>
                </a:solidFill>
              </a:rPr>
              <a:t> </a:t>
            </a:r>
            <a:endParaRPr lang="en-US" sz="2400" dirty="0">
              <a:solidFill>
                <a:schemeClr val="bg1"/>
              </a:solidFill>
            </a:endParaRPr>
          </a:p>
        </p:txBody>
      </p:sp>
      <p:pic>
        <p:nvPicPr>
          <p:cNvPr id="3074" name="Picture 2" descr="http://184.73.180.16/Resources/Content/Properties/214/Gallery/Asian%20Students%20603x463.jpg?constrainWidth=296&amp;constrainHeight=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70" y="4267200"/>
            <a:ext cx="187250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7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125113" cy="848275"/>
          </a:xfrm>
        </p:spPr>
        <p:txBody>
          <a:bodyPr/>
          <a:lstStyle/>
          <a:p>
            <a:r>
              <a:rPr lang="en-US" b="1" dirty="0" smtClean="0">
                <a:solidFill>
                  <a:srgbClr val="FFFFFF"/>
                </a:solidFill>
              </a:rPr>
              <a:t>1. GET RESUME CRITIQUED</a:t>
            </a:r>
            <a:endParaRPr lang="en-US" dirty="0">
              <a:solidFill>
                <a:srgbClr val="FFFFFF"/>
              </a:solidFill>
            </a:endParaRPr>
          </a:p>
        </p:txBody>
      </p:sp>
      <p:sp>
        <p:nvSpPr>
          <p:cNvPr id="3" name="Content Placeholder 2"/>
          <p:cNvSpPr>
            <a:spLocks noGrp="1"/>
          </p:cNvSpPr>
          <p:nvPr>
            <p:ph idx="1"/>
          </p:nvPr>
        </p:nvSpPr>
        <p:spPr>
          <a:xfrm>
            <a:off x="76200" y="1447800"/>
            <a:ext cx="8839200" cy="1524000"/>
          </a:xfrm>
        </p:spPr>
        <p:txBody>
          <a:bodyPr>
            <a:normAutofit/>
          </a:bodyPr>
          <a:lstStyle/>
          <a:p>
            <a:pPr marL="0" indent="0">
              <a:buNone/>
            </a:pPr>
            <a:r>
              <a:rPr lang="en-US" sz="2400" b="1" dirty="0" smtClean="0">
                <a:solidFill>
                  <a:srgbClr val="FFFFFF"/>
                </a:solidFill>
              </a:rPr>
              <a:t>Have your resume critiqued through</a:t>
            </a:r>
            <a:r>
              <a:rPr lang="en-US" sz="2400" b="1" dirty="0" smtClean="0">
                <a:solidFill>
                  <a:srgbClr val="FFFFFF"/>
                </a:solidFill>
              </a:rPr>
              <a:t>: Drop-In Coaching</a:t>
            </a:r>
          </a:p>
          <a:p>
            <a:pPr marL="0" indent="0">
              <a:buNone/>
            </a:pPr>
            <a:r>
              <a:rPr lang="en-US" sz="2400" b="1" dirty="0" smtClean="0">
                <a:solidFill>
                  <a:srgbClr val="FFFFFF"/>
                </a:solidFill>
              </a:rPr>
              <a:t>Monday-Friday 8-5 at the Career Center</a:t>
            </a:r>
            <a:endParaRPr lang="en-US" sz="2400" b="1" dirty="0" smtClean="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24400"/>
            <a:ext cx="2447900"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5397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762000"/>
          </a:xfrm>
        </p:spPr>
        <p:txBody>
          <a:bodyPr>
            <a:normAutofit fontScale="90000"/>
          </a:bodyPr>
          <a:lstStyle/>
          <a:p>
            <a:r>
              <a:rPr lang="en-US" b="1" dirty="0" smtClean="0">
                <a:solidFill>
                  <a:srgbClr val="FED934"/>
                </a:solidFill>
              </a:rPr>
              <a:t>2. CRAFT YOUR 15-SECOND COMMERCIAL</a:t>
            </a:r>
            <a:endParaRPr lang="en-US" b="1" dirty="0">
              <a:solidFill>
                <a:srgbClr val="FED934"/>
              </a:solidFill>
            </a:endParaRPr>
          </a:p>
        </p:txBody>
      </p:sp>
      <p:sp>
        <p:nvSpPr>
          <p:cNvPr id="3" name="Content Placeholder 2"/>
          <p:cNvSpPr>
            <a:spLocks noGrp="1"/>
          </p:cNvSpPr>
          <p:nvPr>
            <p:ph idx="1"/>
          </p:nvPr>
        </p:nvSpPr>
        <p:spPr>
          <a:xfrm>
            <a:off x="304800" y="1371600"/>
            <a:ext cx="8458200" cy="5181600"/>
          </a:xfrm>
        </p:spPr>
        <p:txBody>
          <a:bodyPr>
            <a:normAutofit/>
          </a:bodyPr>
          <a:lstStyle/>
          <a:p>
            <a:pPr marL="457200" lvl="1" indent="0">
              <a:buNone/>
            </a:pPr>
            <a:r>
              <a:rPr lang="en-US" altLang="en-US" sz="2400" b="1" dirty="0" smtClean="0"/>
              <a:t>Basic Formula</a:t>
            </a:r>
            <a:r>
              <a:rPr lang="en-US" altLang="en-US" sz="2400" dirty="0" smtClean="0"/>
              <a:t>:</a:t>
            </a:r>
          </a:p>
          <a:p>
            <a:pPr marL="457200" lvl="1" indent="0">
              <a:buNone/>
            </a:pPr>
            <a:r>
              <a:rPr lang="en-US" altLang="en-US" sz="2400" dirty="0" smtClean="0"/>
              <a:t>Name</a:t>
            </a:r>
            <a:r>
              <a:rPr lang="en-US" altLang="en-US" sz="2400" dirty="0" smtClean="0"/>
              <a:t>/Major</a:t>
            </a:r>
            <a:endParaRPr lang="en-US" altLang="en-US" sz="2400" dirty="0" smtClean="0"/>
          </a:p>
          <a:p>
            <a:pPr marL="457200" lvl="1" indent="0">
              <a:buNone/>
            </a:pPr>
            <a:r>
              <a:rPr lang="en-US" altLang="en-US" sz="2400" dirty="0" smtClean="0"/>
              <a:t>Something about yourself  (present or past experience)</a:t>
            </a:r>
          </a:p>
          <a:p>
            <a:pPr marL="457200" lvl="1" indent="0">
              <a:buNone/>
            </a:pPr>
            <a:r>
              <a:rPr lang="en-US" altLang="en-US" sz="2400" dirty="0" smtClean="0"/>
              <a:t>Something about them</a:t>
            </a:r>
          </a:p>
          <a:p>
            <a:pPr marL="457200" lvl="1" indent="0">
              <a:buNone/>
            </a:pPr>
            <a:r>
              <a:rPr lang="en-US" altLang="en-US" sz="2400" dirty="0" smtClean="0"/>
              <a:t>What position you’re looking for</a:t>
            </a:r>
          </a:p>
          <a:p>
            <a:pPr marL="457200" lvl="1" indent="0">
              <a:buNone/>
            </a:pPr>
            <a:r>
              <a:rPr lang="en-US" altLang="en-US" sz="2400" dirty="0" smtClean="0"/>
              <a:t>Question</a:t>
            </a:r>
          </a:p>
          <a:p>
            <a:pPr marL="457200" lvl="1" indent="0">
              <a:buNone/>
            </a:pPr>
            <a:endParaRPr lang="en-US" altLang="en-US" sz="2000" dirty="0"/>
          </a:p>
          <a:p>
            <a:pPr marL="457200" lvl="1" indent="0">
              <a:buNone/>
            </a:pPr>
            <a:endParaRPr lang="en-US" altLang="en-US" sz="2000" dirty="0" smtClean="0"/>
          </a:p>
          <a:p>
            <a:pPr marL="457200" lvl="1" indent="0">
              <a:buNone/>
            </a:pPr>
            <a:endParaRPr lang="en-US" altLang="en-US" sz="2000" dirty="0"/>
          </a:p>
          <a:p>
            <a:pPr marL="457200" lvl="1" indent="0">
              <a:buNone/>
            </a:pPr>
            <a:r>
              <a:rPr lang="en-US" sz="2000" b="1" i="1" dirty="0" smtClean="0"/>
              <a:t>Practice </a:t>
            </a:r>
            <a:r>
              <a:rPr lang="en-US" sz="2000" b="1" i="1" dirty="0"/>
              <a:t>until it sounds natural to both you and the other </a:t>
            </a:r>
            <a:r>
              <a:rPr lang="en-US" sz="2000" b="1" i="1" dirty="0" smtClean="0"/>
              <a:t>party!</a:t>
            </a:r>
            <a:r>
              <a:rPr lang="en-US" sz="2000" b="1" i="1" dirty="0" smtClean="0"/>
              <a:t>!</a:t>
            </a:r>
            <a:endParaRPr lang="en-US" sz="20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00400"/>
            <a:ext cx="268949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4589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25113" cy="924475"/>
          </a:xfrm>
        </p:spPr>
        <p:txBody>
          <a:bodyPr/>
          <a:lstStyle/>
          <a:p>
            <a:r>
              <a:rPr lang="en-US" b="1" dirty="0" smtClean="0">
                <a:solidFill>
                  <a:srgbClr val="FED934"/>
                </a:solidFill>
              </a:rPr>
              <a:t>3. GATHER THESE ITEMS</a:t>
            </a:r>
            <a:endParaRPr lang="en-US" b="1" dirty="0">
              <a:solidFill>
                <a:srgbClr val="FED934"/>
              </a:solidFill>
            </a:endParaRPr>
          </a:p>
        </p:txBody>
      </p:sp>
      <p:sp>
        <p:nvSpPr>
          <p:cNvPr id="3" name="Content Placeholder 2"/>
          <p:cNvSpPr>
            <a:spLocks noGrp="1"/>
          </p:cNvSpPr>
          <p:nvPr>
            <p:ph idx="1"/>
          </p:nvPr>
        </p:nvSpPr>
        <p:spPr>
          <a:xfrm>
            <a:off x="381000" y="1143000"/>
            <a:ext cx="7924799" cy="3886200"/>
          </a:xfrm>
        </p:spPr>
        <p:txBody>
          <a:bodyPr/>
          <a:lstStyle/>
          <a:p>
            <a:pPr>
              <a:buFont typeface="Wingdings" panose="05000000000000000000" pitchFamily="2" charset="2"/>
              <a:buChar char="ü"/>
            </a:pPr>
            <a:r>
              <a:rPr lang="en-US" sz="2400" dirty="0" smtClean="0"/>
              <a:t>Several copies of your resume </a:t>
            </a:r>
          </a:p>
          <a:p>
            <a:pPr>
              <a:buFont typeface="Wingdings" panose="05000000000000000000" pitchFamily="2" charset="2"/>
              <a:buChar char="ü"/>
            </a:pPr>
            <a:r>
              <a:rPr lang="en-US" sz="2400" dirty="0" smtClean="0"/>
              <a:t>A portfolio to keep your resumes, employer’s business cards, notepad, etc.  (a plain folder is okay too)</a:t>
            </a:r>
          </a:p>
          <a:p>
            <a:pPr>
              <a:buFont typeface="Wingdings" panose="05000000000000000000" pitchFamily="2" charset="2"/>
              <a:buChar char="ü"/>
            </a:pPr>
            <a:r>
              <a:rPr lang="en-US" sz="2400" dirty="0" smtClean="0"/>
              <a:t>Pen</a:t>
            </a:r>
          </a:p>
          <a:p>
            <a:pPr marL="0" indent="0">
              <a:buNone/>
            </a:pPr>
            <a:endParaRPr lang="en-US" sz="2400" dirty="0"/>
          </a:p>
          <a:p>
            <a:pPr marL="0" indent="0">
              <a:buNone/>
            </a:pPr>
            <a:r>
              <a:rPr lang="en-US" sz="2400" dirty="0" smtClean="0"/>
              <a:t>*There will be a backpack check</a:t>
            </a:r>
          </a:p>
          <a:p>
            <a:pPr marL="0" indent="0">
              <a:buNone/>
            </a:pPr>
            <a:endParaRPr lang="en-US" sz="2400" dirty="0" smtClean="0">
              <a:solidFill>
                <a:schemeClr val="bg1"/>
              </a:solidFill>
            </a:endParaRPr>
          </a:p>
          <a:p>
            <a:pPr>
              <a:buFont typeface="+mj-lt"/>
              <a:buAutoNum type="arabicPeriod"/>
            </a:pPr>
            <a:endParaRPr lang="en-US" dirty="0"/>
          </a:p>
        </p:txBody>
      </p:sp>
      <p:pic>
        <p:nvPicPr>
          <p:cNvPr id="6146" name="Picture 2" descr="http://www.scottsanfilippo.com/wp-content/uploads/2012/03/Screen-Shot-2012-03-19-at-12.58.05-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33800"/>
            <a:ext cx="3684804" cy="2937380"/>
          </a:xfrm>
          <a:prstGeom prst="rect">
            <a:avLst/>
          </a:prstGeom>
          <a:noFill/>
          <a:extLst>
            <a:ext uri="{909E8E84-426E-40dd-AFC4-6F175D3DCCD1}">
              <a14:hiddenFill xmlns:a14="http://schemas.microsoft.com/office/drawing/2010/main">
                <a:solidFill>
                  <a:srgbClr val="FFFFFF"/>
                </a:solidFill>
              </a14:hiddenFill>
            </a:ext>
          </a:extLst>
        </p:spPr>
      </p:pic>
      <p:sp>
        <p:nvSpPr>
          <p:cNvPr id="4" name="Notched Right Arrow 3"/>
          <p:cNvSpPr/>
          <p:nvPr/>
        </p:nvSpPr>
        <p:spPr>
          <a:xfrm>
            <a:off x="3124200" y="5006250"/>
            <a:ext cx="1371600" cy="73349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34828" y="4810384"/>
            <a:ext cx="2489372" cy="1015663"/>
          </a:xfrm>
          <a:prstGeom prst="rect">
            <a:avLst/>
          </a:prstGeom>
          <a:noFill/>
        </p:spPr>
        <p:txBody>
          <a:bodyPr wrap="square" rtlCol="0">
            <a:spAutoFit/>
          </a:bodyPr>
          <a:lstStyle/>
          <a:p>
            <a:r>
              <a:rPr lang="en-US" sz="2000" dirty="0" smtClean="0"/>
              <a:t>A wise and useful</a:t>
            </a:r>
          </a:p>
          <a:p>
            <a:r>
              <a:rPr lang="en-US" sz="2000" dirty="0"/>
              <a:t>i</a:t>
            </a:r>
            <a:r>
              <a:rPr lang="en-US" sz="2000" dirty="0" smtClean="0"/>
              <a:t>nvestment you will</a:t>
            </a:r>
          </a:p>
          <a:p>
            <a:r>
              <a:rPr lang="en-US" sz="2000" dirty="0" smtClean="0"/>
              <a:t>use your whole life!</a:t>
            </a:r>
            <a:endParaRPr lang="en-US" sz="2000" dirty="0"/>
          </a:p>
        </p:txBody>
      </p:sp>
    </p:spTree>
    <p:extLst>
      <p:ext uri="{BB962C8B-B14F-4D97-AF65-F5344CB8AC3E}">
        <p14:creationId xmlns:p14="http://schemas.microsoft.com/office/powerpoint/2010/main" val="440766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fade">
                                      <p:cBhvr>
                                        <p:cTn id="3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125113" cy="924475"/>
          </a:xfrm>
        </p:spPr>
        <p:txBody>
          <a:bodyPr/>
          <a:lstStyle/>
          <a:p>
            <a:r>
              <a:rPr lang="en-US" b="1" dirty="0">
                <a:solidFill>
                  <a:srgbClr val="FED934"/>
                </a:solidFill>
              </a:rPr>
              <a:t>3</a:t>
            </a:r>
            <a:r>
              <a:rPr lang="en-US" b="1" dirty="0" smtClean="0">
                <a:solidFill>
                  <a:srgbClr val="FED934"/>
                </a:solidFill>
              </a:rPr>
              <a:t>. PREPARE YOUR ATTIRE</a:t>
            </a:r>
            <a:endParaRPr lang="en-US" b="1" dirty="0">
              <a:solidFill>
                <a:srgbClr val="FED934"/>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247" y="990600"/>
            <a:ext cx="4724400" cy="553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741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sz="2400" dirty="0" smtClean="0"/>
              <a:t>Wear comfortable shoes – you will be on your feet and waiting in line </a:t>
            </a:r>
            <a:endParaRPr lang="en-US"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565" y="304800"/>
            <a:ext cx="6858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859" y="457200"/>
            <a:ext cx="2003612" cy="3539430"/>
          </a:xfrm>
          <a:prstGeom prst="rect">
            <a:avLst/>
          </a:prstGeom>
        </p:spPr>
        <p:txBody>
          <a:bodyPr wrap="square">
            <a:spAutoFit/>
          </a:bodyPr>
          <a:lstStyle/>
          <a:p>
            <a:r>
              <a:rPr lang="en-US" sz="3200" b="1" dirty="0">
                <a:solidFill>
                  <a:srgbClr val="FED934"/>
                </a:solidFill>
              </a:rPr>
              <a:t>Dress </a:t>
            </a:r>
          </a:p>
          <a:p>
            <a:r>
              <a:rPr lang="en-US" sz="3200" b="1" dirty="0">
                <a:solidFill>
                  <a:srgbClr val="FED934"/>
                </a:solidFill>
              </a:rPr>
              <a:t>as if </a:t>
            </a:r>
          </a:p>
          <a:p>
            <a:r>
              <a:rPr lang="en-US" sz="3200" b="1" dirty="0">
                <a:solidFill>
                  <a:srgbClr val="FED934"/>
                </a:solidFill>
              </a:rPr>
              <a:t>you were</a:t>
            </a:r>
          </a:p>
          <a:p>
            <a:r>
              <a:rPr lang="en-US" sz="3200" b="1" dirty="0">
                <a:solidFill>
                  <a:srgbClr val="FED934"/>
                </a:solidFill>
              </a:rPr>
              <a:t>going</a:t>
            </a:r>
          </a:p>
          <a:p>
            <a:r>
              <a:rPr lang="en-US" sz="3200" b="1" dirty="0">
                <a:solidFill>
                  <a:srgbClr val="FED934"/>
                </a:solidFill>
              </a:rPr>
              <a:t>to a</a:t>
            </a:r>
          </a:p>
          <a:p>
            <a:r>
              <a:rPr lang="en-US" sz="3200" b="1" dirty="0">
                <a:solidFill>
                  <a:srgbClr val="FED934"/>
                </a:solidFill>
              </a:rPr>
              <a:t>job</a:t>
            </a:r>
          </a:p>
          <a:p>
            <a:r>
              <a:rPr lang="en-US" sz="3200" b="1" dirty="0">
                <a:solidFill>
                  <a:srgbClr val="FED934"/>
                </a:solidFill>
              </a:rPr>
              <a:t>interview </a:t>
            </a:r>
          </a:p>
        </p:txBody>
      </p:sp>
      <p:sp>
        <p:nvSpPr>
          <p:cNvPr id="5" name="Oval 4"/>
          <p:cNvSpPr/>
          <p:nvPr/>
        </p:nvSpPr>
        <p:spPr>
          <a:xfrm>
            <a:off x="2133600" y="228600"/>
            <a:ext cx="4038600" cy="4267200"/>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621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53555" cy="838200"/>
          </a:xfrm>
        </p:spPr>
        <p:txBody>
          <a:bodyPr>
            <a:normAutofit fontScale="90000"/>
          </a:bodyPr>
          <a:lstStyle/>
          <a:p>
            <a:r>
              <a:rPr lang="en-US" b="1" dirty="0" smtClean="0">
                <a:solidFill>
                  <a:srgbClr val="FED934"/>
                </a:solidFill>
              </a:rPr>
              <a:t>4. CONDUCT COMPANY RESEARCH</a:t>
            </a:r>
            <a:endParaRPr lang="en-US" b="1" dirty="0">
              <a:solidFill>
                <a:srgbClr val="FED934"/>
              </a:solidFill>
            </a:endParaRPr>
          </a:p>
        </p:txBody>
      </p:sp>
      <p:sp>
        <p:nvSpPr>
          <p:cNvPr id="3" name="Content Placeholder 2"/>
          <p:cNvSpPr>
            <a:spLocks noGrp="1"/>
          </p:cNvSpPr>
          <p:nvPr>
            <p:ph idx="1"/>
          </p:nvPr>
        </p:nvSpPr>
        <p:spPr>
          <a:xfrm>
            <a:off x="413331" y="1217205"/>
            <a:ext cx="8382000" cy="4643736"/>
          </a:xfrm>
        </p:spPr>
        <p:txBody>
          <a:bodyPr>
            <a:normAutofit/>
          </a:bodyPr>
          <a:lstStyle/>
          <a:p>
            <a:pPr lvl="0">
              <a:buFont typeface="Arial" panose="020B0604020202020204" pitchFamily="34" charset="0"/>
              <a:buChar char="•"/>
            </a:pPr>
            <a:r>
              <a:rPr lang="en-US" sz="2000" dirty="0"/>
              <a:t>Mission statement</a:t>
            </a:r>
          </a:p>
          <a:p>
            <a:pPr lvl="0">
              <a:buFont typeface="Arial" panose="020B0604020202020204" pitchFamily="34" charset="0"/>
              <a:buChar char="•"/>
            </a:pPr>
            <a:r>
              <a:rPr lang="en-US" sz="2000" dirty="0"/>
              <a:t>Product line, industry, service, clients, potential markets</a:t>
            </a:r>
          </a:p>
          <a:p>
            <a:pPr lvl="0">
              <a:buFont typeface="Arial" panose="020B0604020202020204" pitchFamily="34" charset="0"/>
              <a:buChar char="•"/>
            </a:pPr>
            <a:r>
              <a:rPr lang="en-US" sz="2000" dirty="0"/>
              <a:t>Size </a:t>
            </a:r>
          </a:p>
          <a:p>
            <a:pPr lvl="0">
              <a:buFont typeface="Arial" panose="020B0604020202020204" pitchFamily="34" charset="0"/>
              <a:buChar char="•"/>
            </a:pPr>
            <a:r>
              <a:rPr lang="en-US" sz="2000" dirty="0"/>
              <a:t>Location</a:t>
            </a:r>
          </a:p>
          <a:p>
            <a:pPr lvl="0">
              <a:buFont typeface="Arial" panose="020B0604020202020204" pitchFamily="34" charset="0"/>
              <a:buChar char="•"/>
            </a:pPr>
            <a:r>
              <a:rPr lang="en-US" sz="2000" dirty="0" smtClean="0"/>
              <a:t>Past</a:t>
            </a:r>
            <a:r>
              <a:rPr lang="en-US" sz="2000" dirty="0"/>
              <a:t>, current, and potential growth</a:t>
            </a:r>
          </a:p>
          <a:p>
            <a:pPr lvl="0">
              <a:buFont typeface="Arial" panose="020B0604020202020204" pitchFamily="34" charset="0"/>
              <a:buChar char="•"/>
            </a:pPr>
            <a:r>
              <a:rPr lang="en-US" sz="2000" dirty="0"/>
              <a:t>Competition</a:t>
            </a:r>
          </a:p>
          <a:p>
            <a:pPr lvl="0">
              <a:buFont typeface="Arial" panose="020B0604020202020204" pitchFamily="34" charset="0"/>
              <a:buChar char="•"/>
            </a:pPr>
            <a:r>
              <a:rPr lang="en-US" sz="2000" dirty="0"/>
              <a:t>Recent news items, trends, problems</a:t>
            </a:r>
          </a:p>
          <a:p>
            <a:pPr lvl="0">
              <a:buFont typeface="Arial" panose="020B0604020202020204" pitchFamily="34" charset="0"/>
              <a:buChar char="•"/>
            </a:pPr>
            <a:r>
              <a:rPr lang="en-US" sz="2200" i="1" dirty="0" smtClean="0"/>
              <a:t>Positions available – apply online ahead!</a:t>
            </a:r>
          </a:p>
          <a:p>
            <a:pPr marL="0" indent="0" algn="ctr">
              <a:buNone/>
            </a:pPr>
            <a:endParaRPr lang="en-US" sz="2600" dirty="0" smtClean="0"/>
          </a:p>
          <a:p>
            <a:pPr marL="0" lvl="0" indent="0" algn="ctr">
              <a:buNone/>
            </a:pPr>
            <a:endParaRPr lang="en-US" dirty="0">
              <a:solidFill>
                <a:srgbClr val="800000"/>
              </a:solidFill>
            </a:endParaRPr>
          </a:p>
          <a:p>
            <a:pPr algn="ctr"/>
            <a:endParaRPr lang="en-US" dirty="0"/>
          </a:p>
        </p:txBody>
      </p:sp>
      <p:sp>
        <p:nvSpPr>
          <p:cNvPr id="4" name="TextBox 3"/>
          <p:cNvSpPr txBox="1"/>
          <p:nvPr/>
        </p:nvSpPr>
        <p:spPr>
          <a:xfrm>
            <a:off x="6096000" y="3733800"/>
            <a:ext cx="2927931" cy="2862322"/>
          </a:xfrm>
          <a:prstGeom prst="rect">
            <a:avLst/>
          </a:prstGeom>
          <a:noFill/>
        </p:spPr>
        <p:txBody>
          <a:bodyPr wrap="square" rtlCol="0">
            <a:spAutoFit/>
          </a:bodyPr>
          <a:lstStyle/>
          <a:p>
            <a:pPr lvl="0" algn="r"/>
            <a:r>
              <a:rPr lang="en-US" sz="2800" b="1" dirty="0" smtClean="0">
                <a:solidFill>
                  <a:srgbClr val="FED934"/>
                </a:solidFill>
              </a:rPr>
              <a:t>Websites to Conduct Research</a:t>
            </a:r>
          </a:p>
          <a:p>
            <a:pPr algn="r"/>
            <a:r>
              <a:rPr lang="en-US" sz="2400" dirty="0" smtClean="0">
                <a:solidFill>
                  <a:srgbClr val="FED934"/>
                </a:solidFill>
              </a:rPr>
              <a:t>www.glassdoor.com</a:t>
            </a:r>
          </a:p>
          <a:p>
            <a:pPr algn="r"/>
            <a:r>
              <a:rPr lang="en-US" sz="2400" dirty="0" smtClean="0">
                <a:solidFill>
                  <a:srgbClr val="FED934"/>
                </a:solidFill>
              </a:rPr>
              <a:t>www.linkedin.com</a:t>
            </a:r>
          </a:p>
          <a:p>
            <a:pPr algn="r"/>
            <a:r>
              <a:rPr lang="en-US" sz="2400" dirty="0" smtClean="0">
                <a:solidFill>
                  <a:srgbClr val="FED934"/>
                </a:solidFill>
              </a:rPr>
              <a:t>Google News</a:t>
            </a:r>
          </a:p>
          <a:p>
            <a:pPr algn="r"/>
            <a:r>
              <a:rPr lang="en-US" sz="2400" dirty="0" smtClean="0">
                <a:solidFill>
                  <a:srgbClr val="FED934"/>
                </a:solidFill>
              </a:rPr>
              <a:t>Their social media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33600"/>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788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763000" cy="924475"/>
          </a:xfrm>
        </p:spPr>
        <p:txBody>
          <a:bodyPr>
            <a:normAutofit fontScale="90000"/>
          </a:bodyPr>
          <a:lstStyle/>
          <a:p>
            <a:r>
              <a:rPr lang="en-US" b="1" dirty="0" smtClean="0">
                <a:solidFill>
                  <a:srgbClr val="FED934"/>
                </a:solidFill>
              </a:rPr>
              <a:t>PREPARE QUESTIONS FOR RECRUITERS</a:t>
            </a:r>
            <a:endParaRPr lang="en-US" b="1" dirty="0">
              <a:solidFill>
                <a:srgbClr val="FED934"/>
              </a:solidFill>
            </a:endParaRPr>
          </a:p>
        </p:txBody>
      </p:sp>
      <p:sp>
        <p:nvSpPr>
          <p:cNvPr id="3" name="Content Placeholder 2"/>
          <p:cNvSpPr>
            <a:spLocks noGrp="1"/>
          </p:cNvSpPr>
          <p:nvPr>
            <p:ph idx="1"/>
          </p:nvPr>
        </p:nvSpPr>
        <p:spPr>
          <a:xfrm>
            <a:off x="152400" y="1219200"/>
            <a:ext cx="8763000" cy="4343399"/>
          </a:xfrm>
        </p:spPr>
        <p:txBody>
          <a:bodyPr/>
          <a:lstStyle/>
          <a:p>
            <a:pPr lvl="0">
              <a:buFont typeface="Arial" panose="020B0604020202020204" pitchFamily="34" charset="0"/>
              <a:buChar char="•"/>
            </a:pPr>
            <a:r>
              <a:rPr lang="en-US" sz="2000" dirty="0"/>
              <a:t>What kind of </a:t>
            </a:r>
            <a:r>
              <a:rPr lang="en-US" sz="2000" dirty="0" smtClean="0"/>
              <a:t>skills/characteristics </a:t>
            </a:r>
            <a:r>
              <a:rPr lang="en-US" sz="2000" dirty="0"/>
              <a:t>are you looking for when you recruit? </a:t>
            </a:r>
          </a:p>
          <a:p>
            <a:pPr lvl="0">
              <a:buFont typeface="Arial" panose="020B0604020202020204" pitchFamily="34" charset="0"/>
              <a:buChar char="•"/>
            </a:pPr>
            <a:r>
              <a:rPr lang="en-US" sz="2000" dirty="0" smtClean="0"/>
              <a:t>What </a:t>
            </a:r>
            <a:r>
              <a:rPr lang="en-US" sz="2000" dirty="0"/>
              <a:t>can I do now to prepare for a career in your organization or </a:t>
            </a:r>
            <a:r>
              <a:rPr lang="en-US" sz="2000" dirty="0" smtClean="0"/>
              <a:t>industry?</a:t>
            </a:r>
            <a:endParaRPr lang="en-US" sz="2000" dirty="0"/>
          </a:p>
          <a:p>
            <a:pPr lvl="0">
              <a:buFont typeface="Arial" panose="020B0604020202020204" pitchFamily="34" charset="0"/>
              <a:buChar char="•"/>
            </a:pPr>
            <a:r>
              <a:rPr lang="en-US" sz="2000" dirty="0" smtClean="0"/>
              <a:t>What career </a:t>
            </a:r>
            <a:r>
              <a:rPr lang="en-US" sz="2000" dirty="0"/>
              <a:t>paths are available? </a:t>
            </a:r>
          </a:p>
          <a:p>
            <a:pPr lvl="0">
              <a:buFont typeface="Arial" panose="020B0604020202020204" pitchFamily="34" charset="0"/>
              <a:buChar char="•"/>
            </a:pPr>
            <a:r>
              <a:rPr lang="en-US" sz="2000" dirty="0" smtClean="0"/>
              <a:t>What challenges/trends are you seeing?</a:t>
            </a:r>
          </a:p>
          <a:p>
            <a:pPr lvl="0">
              <a:buFont typeface="Arial" panose="020B0604020202020204" pitchFamily="34" charset="0"/>
              <a:buChar char="•"/>
            </a:pPr>
            <a:r>
              <a:rPr lang="en-US" sz="2000" dirty="0" smtClean="0"/>
              <a:t>What </a:t>
            </a:r>
            <a:r>
              <a:rPr lang="en-US" sz="2000" dirty="0"/>
              <a:t>role </a:t>
            </a:r>
            <a:r>
              <a:rPr lang="en-US" sz="2000" dirty="0" smtClean="0"/>
              <a:t>does the </a:t>
            </a:r>
            <a:r>
              <a:rPr lang="en-US" sz="2000" dirty="0"/>
              <a:t>career fair </a:t>
            </a:r>
            <a:r>
              <a:rPr lang="en-US" sz="2000" dirty="0" smtClean="0"/>
              <a:t>play </a:t>
            </a:r>
            <a:r>
              <a:rPr lang="en-US" sz="2000" dirty="0"/>
              <a:t>in recruiting for </a:t>
            </a:r>
            <a:r>
              <a:rPr lang="en-US" sz="2000" dirty="0" smtClean="0"/>
              <a:t>your company?</a:t>
            </a:r>
          </a:p>
          <a:p>
            <a:pPr lvl="0">
              <a:buFont typeface="Arial" panose="020B0604020202020204" pitchFamily="34" charset="0"/>
              <a:buChar char="•"/>
            </a:pPr>
            <a:r>
              <a:rPr lang="en-US" sz="2000" dirty="0" smtClean="0"/>
              <a:t>“I read that…..”      “Can you tell me more about…….?”</a:t>
            </a:r>
          </a:p>
          <a:p>
            <a:pPr marL="0" lvl="0" indent="0" algn="ctr">
              <a:buNone/>
            </a:pPr>
            <a:endParaRPr lang="en-US" sz="400" b="1" dirty="0" smtClean="0"/>
          </a:p>
          <a:p>
            <a:pPr marL="0" lvl="0" indent="0" algn="ctr">
              <a:buNone/>
            </a:pPr>
            <a:r>
              <a:rPr lang="en-US" sz="2000" b="1" dirty="0" smtClean="0"/>
              <a:t> </a:t>
            </a:r>
          </a:p>
          <a:p>
            <a:pPr lvl="0">
              <a:buFont typeface="Wingdings" panose="05000000000000000000" pitchFamily="2" charset="2"/>
              <a:buChar char="ü"/>
            </a:pPr>
            <a:endParaRPr lang="en-US" sz="2000" dirty="0">
              <a:solidFill>
                <a:schemeClr val="bg1"/>
              </a:solidFill>
            </a:endParaRP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343400"/>
            <a:ext cx="3333552" cy="229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26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05" y="381000"/>
            <a:ext cx="7125113" cy="924475"/>
          </a:xfrm>
        </p:spPr>
        <p:txBody>
          <a:bodyPr>
            <a:normAutofit fontScale="90000"/>
          </a:bodyPr>
          <a:lstStyle/>
          <a:p>
            <a:r>
              <a:rPr lang="en-US" b="1" dirty="0" smtClean="0">
                <a:solidFill>
                  <a:srgbClr val="FED934"/>
                </a:solidFill>
              </a:rPr>
              <a:t>5. CLARIFY YOUR CAREER GOALS</a:t>
            </a:r>
            <a:endParaRPr lang="en-US" b="1" dirty="0">
              <a:solidFill>
                <a:srgbClr val="FED934"/>
              </a:solidFill>
            </a:endParaRPr>
          </a:p>
        </p:txBody>
      </p:sp>
      <p:sp>
        <p:nvSpPr>
          <p:cNvPr id="3" name="Content Placeholder 2"/>
          <p:cNvSpPr>
            <a:spLocks noGrp="1"/>
          </p:cNvSpPr>
          <p:nvPr>
            <p:ph idx="1"/>
          </p:nvPr>
        </p:nvSpPr>
        <p:spPr>
          <a:xfrm>
            <a:off x="-8965" y="1371601"/>
            <a:ext cx="8686800" cy="2743199"/>
          </a:xfrm>
        </p:spPr>
        <p:txBody>
          <a:bodyPr/>
          <a:lstStyle/>
          <a:p>
            <a:pPr marL="457200" lvl="1" indent="0" algn="ctr">
              <a:buNone/>
            </a:pPr>
            <a:r>
              <a:rPr lang="en-US" sz="3600" dirty="0"/>
              <a:t>Recruiters are </a:t>
            </a:r>
            <a:r>
              <a:rPr lang="en-US" sz="3600" dirty="0" smtClean="0"/>
              <a:t>not </a:t>
            </a:r>
            <a:r>
              <a:rPr lang="en-US" sz="3600" dirty="0"/>
              <a:t>interested in </a:t>
            </a:r>
            <a:r>
              <a:rPr lang="en-US" sz="3600" dirty="0" smtClean="0"/>
              <a:t>an unfocused student </a:t>
            </a:r>
            <a:r>
              <a:rPr lang="en-US" sz="3600" dirty="0"/>
              <a:t>who will take </a:t>
            </a:r>
            <a:r>
              <a:rPr lang="en-US" sz="3600" dirty="0" smtClean="0"/>
              <a:t>             “</a:t>
            </a:r>
            <a:r>
              <a:rPr lang="en-US" sz="3600" dirty="0"/>
              <a:t>any job,” </a:t>
            </a:r>
            <a:r>
              <a:rPr lang="en-US" sz="3600" dirty="0" smtClean="0"/>
              <a:t>or  is “open to anything.”</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1000"/>
            <a:ext cx="312964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0681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838200"/>
          </a:xfrm>
        </p:spPr>
        <p:txBody>
          <a:bodyPr/>
          <a:lstStyle/>
          <a:p>
            <a:pPr algn="ctr"/>
            <a:r>
              <a:rPr lang="en-US" b="1" dirty="0" smtClean="0">
                <a:solidFill>
                  <a:srgbClr val="FED934"/>
                </a:solidFill>
              </a:rPr>
              <a:t>DURING THE FAIR</a:t>
            </a:r>
            <a:endParaRPr lang="en-US" b="1" dirty="0">
              <a:solidFill>
                <a:srgbClr val="FED934"/>
              </a:solidFill>
            </a:endParaRPr>
          </a:p>
        </p:txBody>
      </p:sp>
      <p:sp>
        <p:nvSpPr>
          <p:cNvPr id="3" name="Content Placeholder 2"/>
          <p:cNvSpPr>
            <a:spLocks noGrp="1"/>
          </p:cNvSpPr>
          <p:nvPr>
            <p:ph idx="1"/>
          </p:nvPr>
        </p:nvSpPr>
        <p:spPr>
          <a:xfrm>
            <a:off x="152400" y="1066800"/>
            <a:ext cx="8715375" cy="4343400"/>
          </a:xfrm>
        </p:spPr>
        <p:txBody>
          <a:bodyPr>
            <a:normAutofit/>
          </a:bodyPr>
          <a:lstStyle/>
          <a:p>
            <a:pPr marL="0" indent="0">
              <a:buNone/>
            </a:pPr>
            <a:r>
              <a:rPr lang="en-US" sz="2600" b="1" dirty="0" smtClean="0">
                <a:solidFill>
                  <a:srgbClr val="C00000"/>
                </a:solidFill>
              </a:rPr>
              <a:t>General Tips:</a:t>
            </a:r>
          </a:p>
          <a:p>
            <a:pPr lvl="0">
              <a:buFont typeface="Arial" panose="020B0604020202020204" pitchFamily="34" charset="0"/>
              <a:buChar char="•"/>
            </a:pPr>
            <a:r>
              <a:rPr lang="en-US" sz="2400" dirty="0"/>
              <a:t>Be polite and courteous (thank you, please, excuse me</a:t>
            </a:r>
            <a:r>
              <a:rPr lang="en-US" sz="2400" dirty="0" smtClean="0"/>
              <a:t>).</a:t>
            </a:r>
            <a:endParaRPr lang="en-US" sz="2400" dirty="0"/>
          </a:p>
          <a:p>
            <a:pPr lvl="0">
              <a:buFont typeface="Arial" panose="020B0604020202020204" pitchFamily="34" charset="0"/>
              <a:buChar char="•"/>
            </a:pPr>
            <a:r>
              <a:rPr lang="en-US" sz="2400" dirty="0"/>
              <a:t>Pay attention.  </a:t>
            </a:r>
            <a:r>
              <a:rPr lang="en-US" sz="2400" i="1" dirty="0"/>
              <a:t>Listen</a:t>
            </a:r>
            <a:r>
              <a:rPr lang="en-US" sz="2400" dirty="0"/>
              <a:t> to what employers are telling you. </a:t>
            </a:r>
            <a:endParaRPr lang="en-US" sz="2400" dirty="0" smtClean="0"/>
          </a:p>
          <a:p>
            <a:pPr lvl="0">
              <a:buFont typeface="Arial" panose="020B0604020202020204" pitchFamily="34" charset="0"/>
              <a:buChar char="•"/>
            </a:pPr>
            <a:r>
              <a:rPr lang="en-US" sz="2400" dirty="0" smtClean="0"/>
              <a:t>Don’t </a:t>
            </a:r>
            <a:r>
              <a:rPr lang="en-US" sz="2400" dirty="0"/>
              <a:t>interrupt.</a:t>
            </a:r>
          </a:p>
          <a:p>
            <a:pPr lvl="0">
              <a:buFont typeface="Arial" panose="020B0604020202020204" pitchFamily="34" charset="0"/>
              <a:buChar char="•"/>
            </a:pPr>
            <a:r>
              <a:rPr lang="en-US" sz="2400" dirty="0" smtClean="0"/>
              <a:t>Speak </a:t>
            </a:r>
            <a:r>
              <a:rPr lang="en-US" sz="2400" dirty="0"/>
              <a:t>clearly and loudly enough to be heard through the </a:t>
            </a:r>
            <a:r>
              <a:rPr lang="en-US" sz="2400" dirty="0" smtClean="0"/>
              <a:t>noise.</a:t>
            </a:r>
          </a:p>
          <a:p>
            <a:pPr lvl="0">
              <a:buFont typeface="Arial" panose="020B0604020202020204" pitchFamily="34" charset="0"/>
              <a:buChar char="•"/>
            </a:pPr>
            <a:r>
              <a:rPr lang="en-US" sz="2400" dirty="0" smtClean="0"/>
              <a:t>Be patient while waiting in line. Make small talk with others. </a:t>
            </a:r>
            <a:endParaRPr lang="en-US" sz="2400"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00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48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381000"/>
            <a:ext cx="8229600" cy="1015663"/>
          </a:xfrm>
          <a:prstGeom prst="rect">
            <a:avLst/>
          </a:prstGeom>
          <a:solidFill>
            <a:srgbClr val="FED934"/>
          </a:solidFill>
        </p:spPr>
        <p:style>
          <a:lnRef idx="3">
            <a:schemeClr val="lt1"/>
          </a:lnRef>
          <a:fillRef idx="1">
            <a:schemeClr val="accent2"/>
          </a:fillRef>
          <a:effectRef idx="1">
            <a:schemeClr val="accent2"/>
          </a:effectRef>
          <a:fontRef idx="minor">
            <a:schemeClr val="lt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smtClean="0">
                <a:ln w="11430"/>
                <a:solidFill>
                  <a:srgbClr val="00396D"/>
                </a:solidFill>
                <a:effectLst>
                  <a:outerShdw blurRad="25400" algn="tl" rotWithShape="0">
                    <a:srgbClr val="000000">
                      <a:alpha val="43000"/>
                    </a:srgbClr>
                  </a:outerShdw>
                </a:effectLst>
                <a:latin typeface="Perpetua Titling MT" panose="02020502060505020804" pitchFamily="18" charset="0"/>
              </a:rPr>
              <a:t>Our Services</a:t>
            </a:r>
            <a:endParaRPr lang="en-US" sz="6000" b="1" spc="150" dirty="0">
              <a:ln w="11430"/>
              <a:solidFill>
                <a:srgbClr val="00396D"/>
              </a:solidFill>
              <a:effectLst>
                <a:outerShdw blurRad="25400" algn="tl" rotWithShape="0">
                  <a:srgbClr val="000000">
                    <a:alpha val="43000"/>
                  </a:srgbClr>
                </a:outerShdw>
              </a:effectLst>
              <a:latin typeface="Perpetua Titling MT" panose="02020502060505020804" pitchFamily="18" charset="0"/>
            </a:endParaRPr>
          </a:p>
        </p:txBody>
      </p:sp>
      <p:sp>
        <p:nvSpPr>
          <p:cNvPr id="9" name="Rectangle 3"/>
          <p:cNvSpPr txBox="1">
            <a:spLocks noChangeArrowheads="1"/>
          </p:cNvSpPr>
          <p:nvPr/>
        </p:nvSpPr>
        <p:spPr>
          <a:xfrm>
            <a:off x="381000" y="1600200"/>
            <a:ext cx="8534400" cy="4495800"/>
          </a:xfrm>
          <a:prstGeom prst="rect">
            <a:avLst/>
          </a:prstGeom>
        </p:spPr>
        <p:txBody>
          <a:bodyPr vert="horz" lIns="45720" rIns="45720" numCol="2">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L="457200" indent="-457200" algn="l">
              <a:buFont typeface="Wingdings" charset="2"/>
              <a:buChar char="u"/>
            </a:pPr>
            <a:r>
              <a:rPr lang="en-US" dirty="0" smtClean="0">
                <a:solidFill>
                  <a:schemeClr val="tx1"/>
                </a:solidFill>
                <a:latin typeface="Cambria" panose="02040503050406030204" pitchFamily="18" charset="0"/>
              </a:rPr>
              <a:t>Career Coaching</a:t>
            </a:r>
          </a:p>
          <a:p>
            <a:pPr marL="457200" indent="-457200" algn="l">
              <a:buFont typeface="Wingdings" charset="2"/>
              <a:buChar char="u"/>
            </a:pPr>
            <a:r>
              <a:rPr lang="en-US" dirty="0" smtClean="0">
                <a:solidFill>
                  <a:schemeClr val="tx1"/>
                </a:solidFill>
                <a:latin typeface="Cambria" panose="02040503050406030204" pitchFamily="18" charset="0"/>
              </a:rPr>
              <a:t>Career Assessments</a:t>
            </a:r>
          </a:p>
          <a:p>
            <a:pPr marL="457200" indent="-457200" algn="l">
              <a:buFont typeface="Wingdings" charset="2"/>
              <a:buChar char="u"/>
            </a:pPr>
            <a:r>
              <a:rPr lang="en-US" dirty="0" smtClean="0">
                <a:solidFill>
                  <a:schemeClr val="tx1"/>
                </a:solidFill>
                <a:latin typeface="Cambria" panose="02040503050406030204" pitchFamily="18" charset="0"/>
              </a:rPr>
              <a:t>Part-Time Job       </a:t>
            </a:r>
          </a:p>
          <a:p>
            <a:pPr marL="457200" indent="-457200" algn="l">
              <a:buFont typeface="Wingdings" charset="2"/>
              <a:buChar char="u"/>
            </a:pPr>
            <a:r>
              <a:rPr lang="en-US" dirty="0" smtClean="0">
                <a:solidFill>
                  <a:schemeClr val="tx1"/>
                </a:solidFill>
                <a:latin typeface="Cambria" panose="02040503050406030204" pitchFamily="18" charset="0"/>
              </a:rPr>
              <a:t>Internship/Job Search</a:t>
            </a:r>
          </a:p>
          <a:p>
            <a:pPr marL="457200" indent="-457200" algn="l">
              <a:buFont typeface="Wingdings" charset="2"/>
              <a:buChar char="u"/>
            </a:pPr>
            <a:r>
              <a:rPr lang="en-US" dirty="0" smtClean="0">
                <a:solidFill>
                  <a:schemeClr val="tx1"/>
                </a:solidFill>
                <a:latin typeface="Cambria" panose="02040503050406030204" pitchFamily="18" charset="0"/>
              </a:rPr>
              <a:t>Career Fairs </a:t>
            </a:r>
            <a:r>
              <a:rPr lang="en-US" sz="2200" dirty="0" smtClean="0">
                <a:solidFill>
                  <a:schemeClr val="tx1"/>
                </a:solidFill>
                <a:latin typeface="Cambria" panose="02040503050406030204" pitchFamily="18" charset="0"/>
              </a:rPr>
              <a:t>(every </a:t>
            </a:r>
            <a:r>
              <a:rPr lang="en-US" sz="2200" dirty="0">
                <a:solidFill>
                  <a:schemeClr val="tx1"/>
                </a:solidFill>
                <a:latin typeface="Cambria" panose="02040503050406030204" pitchFamily="18" charset="0"/>
              </a:rPr>
              <a:t>quarter</a:t>
            </a:r>
            <a:r>
              <a:rPr lang="en-US" sz="2200" dirty="0" smtClean="0">
                <a:solidFill>
                  <a:schemeClr val="tx1"/>
                </a:solidFill>
                <a:latin typeface="Cambria" panose="02040503050406030204" pitchFamily="18" charset="0"/>
              </a:rPr>
              <a:t>)</a:t>
            </a:r>
          </a:p>
          <a:p>
            <a:pPr marL="457200" indent="-457200" algn="l">
              <a:buFont typeface="Wingdings" charset="2"/>
              <a:buChar char="u"/>
            </a:pPr>
            <a:endParaRPr lang="en-US" sz="2200" dirty="0">
              <a:solidFill>
                <a:schemeClr val="tx1"/>
              </a:solidFill>
              <a:latin typeface="Cambria" panose="02040503050406030204" pitchFamily="18" charset="0"/>
            </a:endParaRPr>
          </a:p>
          <a:p>
            <a:pPr marL="457200" indent="-457200" algn="l">
              <a:buFont typeface="Wingdings" charset="2"/>
              <a:buChar char="u"/>
            </a:pPr>
            <a:endParaRPr lang="en-US" sz="2200" dirty="0" smtClean="0">
              <a:solidFill>
                <a:schemeClr val="tx1"/>
              </a:solidFill>
              <a:latin typeface="Cambria" panose="02040503050406030204" pitchFamily="18" charset="0"/>
            </a:endParaRPr>
          </a:p>
          <a:p>
            <a:pPr marL="457200" indent="-457200" algn="l">
              <a:buFont typeface="Wingdings" charset="2"/>
              <a:buChar char="u"/>
            </a:pPr>
            <a:endParaRPr lang="en-US" sz="2200" dirty="0">
              <a:solidFill>
                <a:schemeClr val="tx1"/>
              </a:solidFill>
              <a:latin typeface="Cambria" panose="02040503050406030204" pitchFamily="18" charset="0"/>
            </a:endParaRPr>
          </a:p>
          <a:p>
            <a:pPr marL="457200" indent="-457200" algn="l">
              <a:buFont typeface="Wingdings" charset="2"/>
              <a:buChar char="u"/>
            </a:pPr>
            <a:endParaRPr lang="en-US" dirty="0">
              <a:solidFill>
                <a:schemeClr val="tx1"/>
              </a:solidFill>
              <a:latin typeface="Cambria" panose="02040503050406030204" pitchFamily="18" charset="0"/>
            </a:endParaRPr>
          </a:p>
          <a:p>
            <a:pPr marL="457200" indent="-457200" algn="l">
              <a:buFont typeface="Wingdings" charset="2"/>
              <a:buChar char="u"/>
            </a:pPr>
            <a:r>
              <a:rPr lang="en-US" dirty="0" err="1" smtClean="0">
                <a:solidFill>
                  <a:schemeClr val="tx1"/>
                </a:solidFill>
                <a:latin typeface="Cambria" panose="02040503050406030204" pitchFamily="18" charset="0"/>
              </a:rPr>
              <a:t>SlugQuest</a:t>
            </a:r>
            <a:r>
              <a:rPr lang="en-US" dirty="0" smtClean="0">
                <a:solidFill>
                  <a:schemeClr val="tx1"/>
                </a:solidFill>
                <a:latin typeface="Cambria" panose="02040503050406030204" pitchFamily="18" charset="0"/>
              </a:rPr>
              <a:t> </a:t>
            </a:r>
            <a:r>
              <a:rPr lang="en-US" sz="2000" dirty="0" smtClean="0">
                <a:solidFill>
                  <a:schemeClr val="tx1"/>
                </a:solidFill>
                <a:latin typeface="Cambria" panose="02040503050406030204" pitchFamily="18" charset="0"/>
              </a:rPr>
              <a:t>(job database)</a:t>
            </a:r>
          </a:p>
          <a:p>
            <a:pPr marL="457200" indent="-457200" algn="l">
              <a:buFont typeface="Wingdings" charset="2"/>
              <a:buChar char="u"/>
            </a:pPr>
            <a:r>
              <a:rPr lang="en-US" dirty="0" smtClean="0">
                <a:solidFill>
                  <a:schemeClr val="tx1"/>
                </a:solidFill>
                <a:latin typeface="Cambria" panose="02040503050406030204" pitchFamily="18" charset="0"/>
              </a:rPr>
              <a:t>Resume &amp; Letter Critiques</a:t>
            </a:r>
          </a:p>
          <a:p>
            <a:pPr marL="457200" indent="-457200" algn="l">
              <a:buFont typeface="Wingdings" charset="2"/>
              <a:buChar char="u"/>
            </a:pPr>
            <a:r>
              <a:rPr lang="en-US" dirty="0" smtClean="0">
                <a:solidFill>
                  <a:schemeClr val="tx1"/>
                </a:solidFill>
                <a:latin typeface="Cambria" panose="02040503050406030204" pitchFamily="18" charset="0"/>
              </a:rPr>
              <a:t>Mock Interviews</a:t>
            </a:r>
          </a:p>
          <a:p>
            <a:pPr marL="457200" indent="-457200" algn="l">
              <a:buFont typeface="Wingdings" charset="2"/>
              <a:buChar char="u"/>
            </a:pPr>
            <a:r>
              <a:rPr lang="en-US" dirty="0" smtClean="0">
                <a:solidFill>
                  <a:schemeClr val="tx1"/>
                </a:solidFill>
                <a:latin typeface="Cambria" panose="02040503050406030204" pitchFamily="18" charset="0"/>
              </a:rPr>
              <a:t>Workshops </a:t>
            </a:r>
            <a:r>
              <a:rPr lang="en-US" sz="2000" dirty="0" smtClean="0">
                <a:solidFill>
                  <a:schemeClr val="tx1"/>
                </a:solidFill>
                <a:latin typeface="Cambria" panose="02040503050406030204" pitchFamily="18" charset="0"/>
              </a:rPr>
              <a:t>(every quarter)</a:t>
            </a:r>
            <a:endParaRPr lang="en-US" dirty="0" smtClean="0">
              <a:solidFill>
                <a:schemeClr val="tx1"/>
              </a:solidFill>
              <a:latin typeface="Cambria" panose="02040503050406030204" pitchFamily="18" charset="0"/>
            </a:endParaRPr>
          </a:p>
          <a:p>
            <a:pPr marL="457200" indent="-457200" algn="l">
              <a:buFont typeface="Wingdings" charset="2"/>
              <a:buChar char="u"/>
            </a:pPr>
            <a:endParaRPr lang="en-US" dirty="0" smtClean="0">
              <a:solidFill>
                <a:schemeClr val="tx1"/>
              </a:solidFill>
            </a:endParaRPr>
          </a:p>
        </p:txBody>
      </p:sp>
    </p:spTree>
    <p:custDataLst>
      <p:tags r:id="rId1"/>
    </p:custDataLst>
    <p:extLst>
      <p:ext uri="{BB962C8B-B14F-4D97-AF65-F5344CB8AC3E}">
        <p14:creationId xmlns:p14="http://schemas.microsoft.com/office/powerpoint/2010/main" val="1166246634"/>
      </p:ext>
    </p:extLst>
  </p:cSld>
  <p:clrMapOvr>
    <a:masterClrMapping/>
  </p:clrMapOvr>
  <mc:AlternateContent xmlns:mc="http://schemas.openxmlformats.org/markup-compatibility/2006" xmlns:p14="http://schemas.microsoft.com/office/powerpoint/2010/main">
    <mc:Choice Requires="p14">
      <p:transition spd="slow" p14:dur="2000" advTm="154911"/>
    </mc:Choice>
    <mc:Fallback xmlns="">
      <p:transition xmlns:p14="http://schemas.microsoft.com/office/powerpoint/2010/main" spd="slow" advTm="15491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143002"/>
            <a:ext cx="8531225" cy="2743198"/>
          </a:xfrm>
        </p:spPr>
        <p:txBody>
          <a:bodyPr/>
          <a:lstStyle/>
          <a:p>
            <a:pPr marL="0" indent="0">
              <a:buNone/>
            </a:pPr>
            <a:r>
              <a:rPr lang="en-US" sz="3200" b="1" dirty="0" smtClean="0">
                <a:solidFill>
                  <a:srgbClr val="C00000"/>
                </a:solidFill>
              </a:rPr>
              <a:t>TIP: WARM UP</a:t>
            </a:r>
          </a:p>
          <a:p>
            <a:pPr marL="0" indent="0">
              <a:buNone/>
            </a:pPr>
            <a:r>
              <a:rPr lang="en-US" sz="2800" dirty="0" smtClean="0">
                <a:solidFill>
                  <a:schemeClr val="bg1"/>
                </a:solidFill>
              </a:rPr>
              <a:t>Start </a:t>
            </a:r>
            <a:r>
              <a:rPr lang="en-US" sz="2800" dirty="0">
                <a:solidFill>
                  <a:schemeClr val="bg1"/>
                </a:solidFill>
              </a:rPr>
              <a:t>with the </a:t>
            </a:r>
            <a:r>
              <a:rPr lang="en-US" sz="2800" dirty="0" smtClean="0">
                <a:solidFill>
                  <a:schemeClr val="bg1"/>
                </a:solidFill>
              </a:rPr>
              <a:t>companies </a:t>
            </a:r>
            <a:r>
              <a:rPr lang="en-US" sz="2800" dirty="0">
                <a:solidFill>
                  <a:schemeClr val="bg1"/>
                </a:solidFill>
              </a:rPr>
              <a:t>in which you're the least </a:t>
            </a:r>
            <a:r>
              <a:rPr lang="en-US" sz="2800" dirty="0" smtClean="0">
                <a:solidFill>
                  <a:schemeClr val="bg1"/>
                </a:solidFill>
              </a:rPr>
              <a:t>interested</a:t>
            </a:r>
            <a:r>
              <a:rPr lang="en-US" sz="2800" dirty="0">
                <a:solidFill>
                  <a:schemeClr val="bg1"/>
                </a:solidFill>
              </a:rPr>
              <a:t> </a:t>
            </a:r>
            <a:r>
              <a:rPr lang="en-US" sz="2800" dirty="0" smtClean="0">
                <a:solidFill>
                  <a:schemeClr val="bg1"/>
                </a:solidFill>
              </a:rPr>
              <a:t>to practice </a:t>
            </a:r>
            <a:r>
              <a:rPr lang="en-US" sz="2800" dirty="0">
                <a:solidFill>
                  <a:schemeClr val="bg1"/>
                </a:solidFill>
              </a:rPr>
              <a:t>your </a:t>
            </a:r>
            <a:r>
              <a:rPr lang="en-US" sz="2800" dirty="0" smtClean="0">
                <a:solidFill>
                  <a:schemeClr val="bg1"/>
                </a:solidFill>
              </a:rPr>
              <a:t>approach &amp; commercial. </a:t>
            </a:r>
            <a:endParaRPr lang="en-US" sz="2800" dirty="0">
              <a:solidFill>
                <a:schemeClr val="bg1"/>
              </a:solidFill>
            </a:endParaRPr>
          </a:p>
          <a:p>
            <a:endParaRPr lang="en-US" dirty="0"/>
          </a:p>
          <a:p>
            <a:endParaRPr lang="en-US" dirty="0"/>
          </a:p>
        </p:txBody>
      </p:sp>
      <p:sp>
        <p:nvSpPr>
          <p:cNvPr id="4" name="Title 1"/>
          <p:cNvSpPr>
            <a:spLocks noGrp="1"/>
          </p:cNvSpPr>
          <p:nvPr>
            <p:ph type="title"/>
          </p:nvPr>
        </p:nvSpPr>
        <p:spPr>
          <a:xfrm>
            <a:off x="1066800" y="381000"/>
            <a:ext cx="7125113" cy="924475"/>
          </a:xfrm>
        </p:spPr>
        <p:txBody>
          <a:bodyPr/>
          <a:lstStyle/>
          <a:p>
            <a:pPr algn="ctr"/>
            <a:r>
              <a:rPr lang="en-US" b="1" dirty="0" smtClean="0">
                <a:solidFill>
                  <a:srgbClr val="002060"/>
                </a:solidFill>
              </a:rPr>
              <a:t>DURING THE FAIR</a:t>
            </a:r>
            <a:endParaRPr lang="en-US" b="1" dirty="0">
              <a:solidFill>
                <a:srgbClr val="002060"/>
              </a:solidFill>
            </a:endParaRPr>
          </a:p>
        </p:txBody>
      </p:sp>
      <p:sp>
        <p:nvSpPr>
          <p:cNvPr id="5" name="AutoShape 2" descr="data:image/jpeg;base64,/9j/4AAQSkZJRgABAQAAAQABAAD/2wCEAAkGBxQQDxUUEBQUFBUUEBUWFRUVFBUUFRYVFRUWFhUUFBQYHCggGBolHBQXITEhJSkrLi4uFx8zODMsNygtLisBCgoKDg0OGhAQGiwkHB0sLCwsLCwsLCwsLCwsLCwsLCwsLCwsNywsLCwsLCwsLCwsLCw3LCw3LCw3NyssNys3K//AABEIAMoA8AMBIgACEQEDEQH/xAAcAAABBQEBAQAAAAAAAAAAAAAAAQQFBgcCAwj/xABJEAABAwIDBAUIBQkGBwEAAAABAAIDBBEFEiEGMUFRE2FxgZEHIjJSobHB0RRCYnKyFSMzQ0RTkpPwJGOClKLCVHOD0tPh8Rb/xAAZAQEAAwEBAAAAAAAAAAAAAAAAAQIDBAX/xAAmEQEBAAIBAwMEAwEAAAAAAAAAAQIRAxIhMTJBUQQTQnEjYYEU/9oADAMBAAIRAxEAPwDcEqEIBU2u8pNFHV/RQ50kgJDsgBa0jeL31PYvLyl7dRYdTvjDr1L4XmNo1y6WD3HgNdFiGyOEOhrpM5zOjhaT9+Sxseveg+n6SpbKwPYbtcLgr3VL8nFbmbJEfqkOb33DvaB4q6IBCEIBCEIBCEIBCEIBCEIBCEIBCEIBCEIBCEIBCFQvKPiTv0DHEfmy51uLiPNB7LX70F8BSrAPIRtZN9MNLM9z45o3OZmPoyM1OXtF/Bb8gVCEIBIUKK2rqeioKl43tppSO3Ibe2yD5ux2+I1EtWSXCV80pHq00DwGDwBVvpKHo5pJPrTshkd1Zml4b3B4UOyiFM3FmA3bT0LoGdRMjGHxcHqz4lKGyPc4gNDIrk7gBBGFME3sBNlri31oz8/9q05ZJspJlxGH7WYexa0lCoSJVAEIQgEIQgEIQgEIQgEIQgEIQgEIQgEIQgFkm01R0lfKeDXZfDQ+5a2sUfLnlkf60rj4m6mDO46ImhMkRLXUc9RmLdHZXGMAgjkSts8jG0stZRviqiTPTPa1xPpFj25o3O69HDuVL/JTGCQD9qware4cM8U+p7wArB5GwDI6Zm6ppQHD+8o3iMnwmCgaukSoQIq3thisBopWmaI6sDgHtJt0jQ4WvfddWQhZTtjsq5tFNaqneMtujcBl1cBbTcEGWV+NtMGKi9zVVLSw8wKqSR3iCFY9pcQ0LG6lwjHhGzXs0Vbp9mA6R7L6MdbxaCvXEoHdICTuJb/pLPcUGhbMuvU0j9AS/wA5mYFzATZuYj1rXWx3WFYNhD3OijbUhn5skF0bZABlFwGuNhdWBmy8/Crg/wAswe5SNHq8YgikEckrGvcRZpOuug7Lpv8A/pKbpei6ZucPyW5OBtlvzus7rcIfCW9JU0xLico+jAk23nTtHiuBTa3NRSA3vd1K4G/O9lW/teY79mmUGOQTuyxSBxtew5KSWS/RjCA9k1IXFwax0LejyX3mQA3LVKBtQP2ui8ZPmkplj8NGSLOTPUD9qo/4pfmk+nVA/aKQ/wCOf5qVdVpCFm5xWoH66k/mT/NI3Gak+jJTHsln/wC5Nw6a0lCzZ2PVI3vph/15h8V6DG6vnB3VEvzTZqtFQs5GPVfOH/Mu+K7GOVfKL/Nt+IQ1WhoVAGM1vBjT2VcXxavRuLV/CFx7KqA++NEaq9rzfUNaQHOaCdwJAJ7AqV+VcQ/4aXunpv8AxquY1SSVc+YxVcxsM3RzxRiNwA8wgx2J36jkotWk3u1rd0qyl8FSagTmnrs4fn/TwFt73tlDB5vUn9Ji9bESegrXX35+hkHaLAWU90XTQql+VjjyY4+AusFmqDG6IXtnkdcHi3W3zv1K+Vm1NUY3h1NUtBaQSYGWAI1ucx07lmm29Q7pKezHAMJALhYkNNgL2GnIdalCxvlBnpm88FxEeL3n4J95CJM1MPsVFUz+JtK/3hZ7hFdKKx0j7ljKaoiZ1CQO+JKnvJjjz6GlIax7nOqpZLNhdN5jo4Wg5WvaRq063UD6AQq7sdj761shexzcjmgZoXQ3uCfRc9192+/FWJAqiNrWXoZvuX8CCpdM8Zhz00recT7duU2QYbRNtJN99v4AmWI0uaIuG8Sn8Vk+p/00nW2M/iHwXdAA5r2nUdI4EduvxUiVwF/9soohwls48XgBxGbsuVsXRjkPALI9k4s2KU/2RI7/AEkfFa+lEPtDs/HWMDXXY5hux7QLtJ39oPJUqkwCeZ8kcb2DonZXF2bXVwBAH3VphVb2e0ra0fbYfxfNZZ4y2bbcfJljLoywTYOOGUSzOErhwDAGk9dybjwVmOFQfuYv5bfknaFeYyM8s7l5MTg1P+5i/gb8lwcDpj+pj/hC7xTF4qcfnHWJFw0auIHG3LrUMcelmbeNnRt5u1ceWn1VFsnlbHDLLwkZsApLEvhiAA1JAA71BzU2HC5jp2PsbEtaWjgdCd+/eF4Szuc7Uk9ZJ+KJondWvLUrG8vw6Mfp/mnFLg2GTC76aJjgCSH77DUuvfcm81Hh7dPoxtws469gzKtbS1DooZ3cTSzAHldqkNnqnpqSNzb+gL31F7C+9LndbJwzqsWal2Rw+RuZkLSOpzr9h10K9zsVR/uj/G/5qt00nnnKPOA3t80944qTw/aCVrrOLXjkdHdzvmr48krPPhynin52Gov3bv5knzSDYaj9R/8ANk+alcNxeOfRps4b2O0cLb9OPaE/WnZh3iAj2Opm+iJR2TSfNVbEtjqqKd76Z73xGxEQky7uBvvPetIQouO1sc7iySqopWloMDmSPNmB31ndRurfsns1LDCfpUri9782VrvNjFrZQTv5letd+dxaFvCKNzz22t/uCs6rhjpflzuWlfx7CmtppXCSUWicT5w1AG7ULGdoiZZoG3zDLmB6yAXN7ty3baEXo5/+S/8ACVijYL5JDujjd4kDX2e1asTZkLRSONv1TnX7iVb/ACW0GYixy5aYagesW/JU6R9qEn+5t4iy0nyWQ2bKeTYmjuD7/BBd6aHILE5td+5eyVCgCChCDEMZw801Y9hGguB1tvdh8CUwwx/5yYfaa7xFv9q2HanAmVULjlBlaw5HDQ335eu6xumhLZid2ZpB6iDcfFSLp5OqbNWuk9SIj+IgfNaaqj5O6HJC+Qi3SOAH3WX17y4+CtygCrODG2J1Q5tYfC3zVlVYpDlxiUevT38CxVy9l8PF/SzkqoYjtsGzdHTxiUA2L89mk+qywObt3KE212qdNKaWldZgNppBx5taeQ1uU0wqkyjNl6mN5Dn/AF1queemnFxdXlLUtCZXullOd7nXI+qDwA52XdXWOYQHC1+CfU4ytBPcPiVFY45pLbHW+vPUhc1u/LtxmvCS6G513JvIB0zcug3HrTuIXFzusumNbI0EbuBVV1H8pz+jp3OB81xyuty+sE68l8wfQt10Zcd3NRXlPcRThkg8zPdzteXG25HkslysfA1pLWu1vwA3XK0/BjL/AC6/pbaGFvTSl24mwPV1eKa1dOWONuRI6+Km6xuRubfz7FGVkIAD2E5T7FSVpYhqZ80zukha4ZbWd6O7jdW+g21bmbHUsMbjoX3GW/M8gVAYFIGwaHVvDeDruITPHKbpG5hu3Aj0mnk4e48rrbDNz8nHtrIKCst2L2yNPIKeqP5skBjz+rd6pPqHgeC0qvqeiie8/VY53gLrffZx3HV0gNnD0tdVTcAWxt8SXfhYrOq/sPT5aMOO+R7nnr+qPY1WBRj4W5PUaYu29PKOcL/wlYfVPy00nUx494W9SMzNIPEEeKwHHmlkT2HeXhvt1HsKsob1Y/szW8zG32i613yc0+WjLj+slJ7gA0e4rO8B2clrg0RgZWObmcTYAkG3bxWzYdRtghZGzcxoHbzKBwhKkQKhCEAoSs2UpZZOkdH5xNzZxaCeZAU2hBxFEGNDWgAAWAG4Dku0IQIs/wBuKx9NWNfHo6SBzAfVzaZu6y0FUzbfDTNNE62jGnXv4+KpyeGvDN5aVXB8Na0C4069563FWClna42FtDYc7cx/XJFNQebc7raDmuIcLyzh1zdt7DhquW3bvxmkiX6Eu0A/oBV6SJ1ZMADYN1c4cBwHbopDGqnTo269nEr1wJ7Io8rvSJuTfwULex5VQksDIzYW1O9LR0/RR5b3sLgp6yMOFwvAjMSL6gaKDaqeU2kEmHP6m+4gqL8ipMkM73b3T6+H/tSe3E5/J87Hfu3KD8iU5ZRPtvMp9y0noZWfyT9NCxCMva5rd5sPamFHH0Q6OU5mEWv8VKwQmxe47+C4mgD2ErNruICnphRyFt8zH3yOP4SV71MQIt9V2oPEEcEYlUxmDKT51tO3gvDDajOzK7T4HmplRe8VXF6UPJtbO0WI4O+yf60ParNTbSGXCDGSTIHMiF/Sc06jtNmkeHNR8mEWke43853nc2knXtGqTAsEd+UYwTdglzOHC4uWm3Xb3rfG+zmzx961bD6fooWRj6jGt8BqU4QlW7jIVnm1OxUss5dCGuY95dYkAtcd+/hqVoiEEPsxgwo6cR3u4nM8ji48uoAKYSJUAkSoQCEIQCEIQCEIQIVX8ekEjsjdcpbmHWQSAp6Q2BPUs3wipkiqpDUOJEn1idA5pOX3kLLlvbTo+nx77+FiIAyg8SPZp71zKDrl0JO/4p3AGPjDtDy7QU2ls25duXNY7cbt1RUbQN2p3nj4pjjOHtAvuPAj4p1HXNt5rgUwxGqzjfdDvvZ7h7iyIA7y0LyifZ11zh0uaMC+o0XEgULIzb6lDqGbLvMTvddVvyGQ3pHl24zG3YB8yVObY1tqaS/CN3uKr/kZntRZeIkd7Srz0VlZvkn6rUaxwAsox0vmPHML2mcSmFQ+zTdUaa1NGGFYRdxMpu7MbcgFI11GGt3btxTemnA15m6eTVwc3W3apEe12ci+8gtPXyP9cl3h1xUwSN3lwaesHePHVcxxA2LDfXf1rvaiqFLTB0RtIR+btvDzYAgdWvgr4suTu0IJVG7O1b5qSKSS2d0YLraC/FSS63nUIQhAiEIQKhCRAqEIQCEIQCEIQcuFwqlW4X0wLXaNzHt38+AVuUbVMyvPXqPisuXHfd0cGerYrGBUfQF7Gk5dXAEk2JsDbqUpWMD2HrC8pfMu4D0Tr90714y1NtWm7SP6subbt0j8Mw68hc64a3S3MqUqmtIs0JpTVgFwdx968pZi03GoRO3mYHNN26LyklfxCdtqgQuHzBC6VPbanf8AR3i97sPt4KL8llMRAb3B6Q37bqx7RzNyBpIu46DjYakqB8ltQGCWGTR2YPZf6zXDhz196v8AhWXb7kXydz26DVMJIXyHztByUo+YLwfUgDgFRrdPWjaGbwCFF49Q+c10bjlJ1byunAqC88h70Tzi1lKLXvQRBkYHK5PadFH1OHGapdJfMY2NaGndYi+nIpy2e+/Ro8SeAUls7T53yH1ne7/6rY/CmV1NrJgEeWliH2ApBcQsDWgDcBZdrqjzrd3ZEqEKUBCRCBUiVIgVCEIBCEIBCEiAUfi0RIDhvafepBBCjKbmlsMum7VeF5dmzCxa63aLKo49TzxkmB2UXvkOrT1cx3K7YnFkeftaqHqgeVwuOzVeljZlipTcbI/SROYeYOYeO9NpdrWsNg+3U4H4qyzwscbEa9ihsc2aY8bh3qZpWy+zmj2tiebSW7Wm3sKsUEMcgD2PLmnkVmMuzbWH0VsWyWzDBh8VvNkcC4u53JsHDqVujfhS8nT6lXxTBumqIBGQHOcYxc6EFpdr/CFEbF4NasqXSG5gmdE0bwLE3t1K/R4DOKmF2XSOYOLri1rEH2Eprhuy80Ms9m3M1TJJmuLWc4ka9hVtXp0r149e99jathY0FxfkA3kmwVZq9rKdhswh1vrOOncOK68omHy9N0LzeMAGzdzieJ52VWotlQXXy+KrMZPK9zt8LHHtU1/1r/daUjsZe82ijN/WebAdw1Kc0OBsjbdwCk6aJg9EXUdlu/uMGgkf+lJcbacADzsrps3CRIcvoN48zqPgfYoCncW7hruA43V5wql6KFreIGvadSr8eO7tlz5ax0eIQhdDiCEiVAJEqEAkSpEAlQhAIQhAIQhAISJUHhVUrZBZ4uPAjsKq2KsMUgjHnFwJYBcnKN+YfFW8qCwJnTTy1DuJ6OPqa30iO0+5Z54y9m3FncZb7KlLMA7zm2PYUksmYLRJ6KN/psa7tAXm3C4RujZ4Kn2Wv/T/AEz3DsBdVSWAs0audwF+HWepaRSwCNjWN3NaAO5dRRNaLNAA5AWXotccelhyZ3MlkWSoVmasbX4F04EjBdzRYtG8jq61T2QADd/XJaumkuHRON3RtJO82Gqzy493bbj5umarNZZABru5L3omZpGRtAaZL5Lm17b7X5XWgtwmAG4iZf7oUPtpS2hjmYLOppWvH3TYOHZuPcqfa13a/f3dRI0GDRx5XEXeBv4A8SApNcQSBzQ4bnAEdhF12tpJPDlttvcqEiVSgiVIlQIlSJUCISoQCEIQCEIQCEIQCEIQN611onnkx3uTPZptqSK3Fl+8kkqQmZmaW8wR4hQ+x0+aka0+lG50bhyLXHQqv5Lz0f6nEiVIrKFQhCAQhCAQhCBE0xeDpKeVp+tE4d9jZPF5zeiew+5KmeUdsvNno4ifUA8NFKqC2KP9hj7/AHqdVcfETn6qEIQrKkSoQgRKhCASJUIBCEIBCEIBCEIEUPjeOCDzWjM7lwHapd7rAnkFnOJ1QdI5ziLk7iVly53GdnR9PxzO7viPas2qqALghvIZR8VzsTjobPMJnW6ZwfuAbn3Ei264tfsChZpC8+Y1zjzDSfCyWlwKpe67YnjrIss8bltvyY8etRq/TjeNQuTUKFweknjjaxwAAHafFSX0d3FdLi09HVa4NcvN1IV5uoyhp6nECuDiB5rxNGVz9DKg09jXOXJr3Lj6KVwYCmzTv8oOXlU4iQx33He5cujcOCisWfLYBjHW1vbeotulscd01wnaH6NTRsyOLrG43WuSdbpw3bMg+dGQOoqCOjruu0/aBHvThmR2+3dr7FzfdzjunBx3uuGHY8yceYdRvB0IUg2rWetp3RPD4ju4c+pW/D5xKwObx3jkeIK34+Tq8uXm4ejvPCYbUr0EyaRwlOGxFaud7B66BXDY12AoCoQhAiVCEAhCEAhCECJuKCK9+jZfnlHyTlIg5bGBuAHYF0lQgEIQgEiVCBLIslQg5yBIYwu0IPPoRyR0I5L0Qht4upmne0HtATeTCYHb4oz/AIQnqE0ndRjtn6c/qgOwub7inVJQxxC0bco7SfaU5QVGodVvuEqEKUBCEIBCE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inotivity.com/wp-content/uploads/2012/10/Brain-Warm-up-300x2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14801"/>
            <a:ext cx="270710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732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229600" cy="1143000"/>
          </a:xfrm>
          <a:prstGeom prst="rect">
            <a:avLst/>
          </a:prstGeom>
        </p:spPr>
        <p:txBody>
          <a:bodyPr/>
          <a:lstStyle/>
          <a:p>
            <a:r>
              <a:rPr lang="en-US" sz="3600" b="1" dirty="0" smtClean="0">
                <a:solidFill>
                  <a:srgbClr val="FED934"/>
                </a:solidFill>
              </a:rPr>
              <a:t>PRESENTATION SKILLS</a:t>
            </a:r>
            <a:endParaRPr lang="en-US" sz="3600" b="1" dirty="0">
              <a:solidFill>
                <a:srgbClr val="FED934"/>
              </a:solidFill>
            </a:endParaRPr>
          </a:p>
        </p:txBody>
      </p:sp>
      <p:sp>
        <p:nvSpPr>
          <p:cNvPr id="4" name="Content Placeholder 3"/>
          <p:cNvSpPr>
            <a:spLocks noGrp="1"/>
          </p:cNvSpPr>
          <p:nvPr>
            <p:ph idx="4294967295"/>
          </p:nvPr>
        </p:nvSpPr>
        <p:spPr>
          <a:xfrm>
            <a:off x="76200" y="1171574"/>
            <a:ext cx="8382000" cy="5153026"/>
          </a:xfrm>
          <a:prstGeom prst="rect">
            <a:avLst/>
          </a:prstGeom>
        </p:spPr>
        <p:txBody>
          <a:bodyPr/>
          <a:lstStyle/>
          <a:p>
            <a:pPr marL="0" indent="0">
              <a:buNone/>
            </a:pPr>
            <a:r>
              <a:rPr lang="en-US" sz="2000" dirty="0" smtClean="0">
                <a:solidFill>
                  <a:schemeClr val="bg1"/>
                </a:solidFill>
              </a:rPr>
              <a:t>  </a:t>
            </a:r>
            <a:r>
              <a:rPr lang="en-US" sz="2000" dirty="0" smtClean="0"/>
              <a:t> </a:t>
            </a:r>
            <a:r>
              <a:rPr lang="en-US" sz="2400" dirty="0" smtClean="0"/>
              <a:t>Be mindful </a:t>
            </a:r>
            <a:r>
              <a:rPr lang="en-US" sz="2400" dirty="0"/>
              <a:t>of your </a:t>
            </a:r>
            <a:r>
              <a:rPr lang="en-US" sz="2400" b="1" dirty="0"/>
              <a:t>verbal communication</a:t>
            </a:r>
          </a:p>
          <a:p>
            <a:pPr>
              <a:buFont typeface="Arial" panose="020B0604020202020204" pitchFamily="34" charset="0"/>
              <a:buChar char="•"/>
            </a:pPr>
            <a:r>
              <a:rPr lang="en-US" sz="2200" dirty="0"/>
              <a:t>Speak clearly and concisely</a:t>
            </a:r>
          </a:p>
          <a:p>
            <a:pPr>
              <a:buFont typeface="Arial" panose="020B0604020202020204" pitchFamily="34" charset="0"/>
              <a:buChar char="•"/>
            </a:pPr>
            <a:r>
              <a:rPr lang="en-US" sz="2200" dirty="0"/>
              <a:t>Provide brief, targeted answers to questions </a:t>
            </a:r>
          </a:p>
          <a:p>
            <a:pPr>
              <a:buFont typeface="Arial" panose="020B0604020202020204" pitchFamily="34" charset="0"/>
              <a:buChar char="•"/>
            </a:pPr>
            <a:r>
              <a:rPr lang="en-US" sz="2200" dirty="0" smtClean="0"/>
              <a:t>Provide </a:t>
            </a:r>
            <a:r>
              <a:rPr lang="en-US" sz="2200" dirty="0"/>
              <a:t>complete and articulate responses</a:t>
            </a:r>
          </a:p>
          <a:p>
            <a:pPr>
              <a:buFont typeface="Arial" panose="020B0604020202020204" pitchFamily="34" charset="0"/>
              <a:buChar char="•"/>
            </a:pPr>
            <a:r>
              <a:rPr lang="en-US" sz="2200" dirty="0"/>
              <a:t>Show interest, energy, enthusiasm</a:t>
            </a:r>
          </a:p>
          <a:p>
            <a:pPr>
              <a:buFont typeface="Arial" panose="020B0604020202020204" pitchFamily="34" charset="0"/>
              <a:buChar char="•"/>
            </a:pPr>
            <a:r>
              <a:rPr lang="en-US" sz="2200" dirty="0"/>
              <a:t>Be confident and self-assured</a:t>
            </a:r>
          </a:p>
          <a:p>
            <a:pPr>
              <a:buFont typeface="Arial" panose="020B0604020202020204" pitchFamily="34" charset="0"/>
              <a:buChar char="•"/>
            </a:pPr>
            <a:r>
              <a:rPr lang="en-US" sz="2200" dirty="0"/>
              <a:t>Demonstrate your preparedness </a:t>
            </a:r>
            <a:r>
              <a:rPr lang="en-US" sz="2200" dirty="0" smtClean="0"/>
              <a:t>through </a:t>
            </a:r>
            <a:r>
              <a:rPr lang="en-US" sz="2200" dirty="0"/>
              <a:t>your </a:t>
            </a:r>
            <a:r>
              <a:rPr lang="en-US" sz="2200" dirty="0" smtClean="0"/>
              <a:t>questions/answers</a:t>
            </a:r>
          </a:p>
          <a:p>
            <a:pPr marL="457200" lvl="1" indent="0">
              <a:buNone/>
            </a:pPr>
            <a:endParaRPr lang="en-US" dirty="0">
              <a:solidFill>
                <a:schemeClr val="bg1"/>
              </a:solidFil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8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prstGeom prst="rect">
            <a:avLst/>
          </a:prstGeom>
        </p:spPr>
        <p:txBody>
          <a:bodyPr/>
          <a:lstStyle/>
          <a:p>
            <a:r>
              <a:rPr lang="en-US" sz="3600" b="1" dirty="0" smtClean="0">
                <a:solidFill>
                  <a:srgbClr val="FED934"/>
                </a:solidFill>
              </a:rPr>
              <a:t>PRESENTATION SKILLS</a:t>
            </a:r>
            <a:endParaRPr lang="en-US" sz="3600" b="1" dirty="0">
              <a:solidFill>
                <a:srgbClr val="FED934"/>
              </a:solidFill>
            </a:endParaRPr>
          </a:p>
        </p:txBody>
      </p:sp>
      <p:sp>
        <p:nvSpPr>
          <p:cNvPr id="3" name="Content Placeholder 2"/>
          <p:cNvSpPr>
            <a:spLocks noGrp="1"/>
          </p:cNvSpPr>
          <p:nvPr>
            <p:ph idx="4294967295"/>
          </p:nvPr>
        </p:nvSpPr>
        <p:spPr>
          <a:xfrm>
            <a:off x="76200" y="1066800"/>
            <a:ext cx="8382000" cy="3657600"/>
          </a:xfrm>
          <a:prstGeom prst="rect">
            <a:avLst/>
          </a:prstGeom>
        </p:spPr>
        <p:txBody>
          <a:bodyPr>
            <a:normAutofit lnSpcReduction="10000"/>
          </a:bodyPr>
          <a:lstStyle/>
          <a:p>
            <a:pPr marL="0" indent="0">
              <a:buNone/>
            </a:pPr>
            <a:r>
              <a:rPr lang="en-US" sz="2000" dirty="0" smtClean="0">
                <a:solidFill>
                  <a:schemeClr val="bg1"/>
                </a:solidFill>
              </a:rPr>
              <a:t>     </a:t>
            </a:r>
          </a:p>
          <a:p>
            <a:pPr marL="0" indent="0">
              <a:buNone/>
            </a:pPr>
            <a:r>
              <a:rPr lang="en-US" sz="2600" dirty="0" smtClean="0">
                <a:solidFill>
                  <a:schemeClr val="bg1"/>
                </a:solidFill>
              </a:rPr>
              <a:t> </a:t>
            </a:r>
            <a:r>
              <a:rPr lang="en-US" sz="2600" dirty="0" smtClean="0"/>
              <a:t>  Be mindful </a:t>
            </a:r>
            <a:r>
              <a:rPr lang="en-US" sz="2600" dirty="0"/>
              <a:t>of your </a:t>
            </a:r>
            <a:r>
              <a:rPr lang="en-US" sz="2600" b="1" dirty="0"/>
              <a:t>non-verbal communication</a:t>
            </a:r>
          </a:p>
          <a:p>
            <a:pPr lvl="1">
              <a:buFont typeface="Arial" panose="020B0604020202020204" pitchFamily="34" charset="0"/>
              <a:buChar char="•"/>
            </a:pPr>
            <a:r>
              <a:rPr lang="en-US" sz="2600" dirty="0" smtClean="0"/>
              <a:t>Eye </a:t>
            </a:r>
            <a:r>
              <a:rPr lang="en-US" sz="2600" dirty="0"/>
              <a:t>contact</a:t>
            </a:r>
          </a:p>
          <a:p>
            <a:pPr lvl="1">
              <a:buFont typeface="Arial" panose="020B0604020202020204" pitchFamily="34" charset="0"/>
              <a:buChar char="•"/>
            </a:pPr>
            <a:r>
              <a:rPr lang="en-US" sz="2600" dirty="0" smtClean="0"/>
              <a:t>Firm </a:t>
            </a:r>
            <a:r>
              <a:rPr lang="en-US" sz="2600" dirty="0"/>
              <a:t>handshake</a:t>
            </a:r>
          </a:p>
          <a:p>
            <a:pPr lvl="1">
              <a:buFont typeface="Arial" panose="020B0604020202020204" pitchFamily="34" charset="0"/>
              <a:buChar char="•"/>
            </a:pPr>
            <a:r>
              <a:rPr lang="en-US" sz="2600" dirty="0"/>
              <a:t>Demonstrate poise and composure</a:t>
            </a:r>
          </a:p>
          <a:p>
            <a:pPr lvl="1">
              <a:buFont typeface="Arial" panose="020B0604020202020204" pitchFamily="34" charset="0"/>
              <a:buChar char="•"/>
            </a:pPr>
            <a:r>
              <a:rPr lang="en-US" sz="2600" dirty="0"/>
              <a:t>Avoid distracting mannerisms </a:t>
            </a:r>
            <a:endParaRPr lang="en-US" sz="2600" dirty="0" smtClean="0"/>
          </a:p>
          <a:p>
            <a:pPr lvl="1">
              <a:buFont typeface="Arial" panose="020B0604020202020204" pitchFamily="34" charset="0"/>
              <a:buChar char="•"/>
            </a:pPr>
            <a:r>
              <a:rPr lang="en-US" sz="2600" dirty="0" smtClean="0"/>
              <a:t>Smile</a:t>
            </a:r>
          </a:p>
          <a:p>
            <a:pPr lvl="1">
              <a:buFont typeface="Arial" panose="020B0604020202020204" pitchFamily="34" charset="0"/>
              <a:buChar char="•"/>
            </a:pPr>
            <a:r>
              <a:rPr lang="en-US" sz="2600" dirty="0"/>
              <a:t>Exude confidence!</a:t>
            </a:r>
          </a:p>
          <a:p>
            <a:pPr lvl="1">
              <a:buFont typeface="Arial" panose="020B0604020202020204" pitchFamily="34" charset="0"/>
              <a:buChar char="•"/>
            </a:pPr>
            <a:endParaRPr lang="en-US" sz="180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5056"/>
            <a:ext cx="3775909" cy="251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23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125113" cy="924475"/>
          </a:xfrm>
        </p:spPr>
        <p:txBody>
          <a:bodyPr/>
          <a:lstStyle/>
          <a:p>
            <a:r>
              <a:rPr lang="en-US" b="1" dirty="0" smtClean="0">
                <a:solidFill>
                  <a:srgbClr val="FED934"/>
                </a:solidFill>
              </a:rPr>
              <a:t>AFTER YOU MEET</a:t>
            </a:r>
            <a:endParaRPr lang="en-US" b="1" dirty="0">
              <a:solidFill>
                <a:srgbClr val="FED934"/>
              </a:solidFill>
            </a:endParaRPr>
          </a:p>
        </p:txBody>
      </p:sp>
      <p:sp>
        <p:nvSpPr>
          <p:cNvPr id="3" name="Content Placeholder 2"/>
          <p:cNvSpPr>
            <a:spLocks noGrp="1"/>
          </p:cNvSpPr>
          <p:nvPr>
            <p:ph idx="1"/>
          </p:nvPr>
        </p:nvSpPr>
        <p:spPr>
          <a:xfrm>
            <a:off x="685800" y="1447800"/>
            <a:ext cx="7125112" cy="4051437"/>
          </a:xfrm>
        </p:spPr>
        <p:txBody>
          <a:bodyPr/>
          <a:lstStyle/>
          <a:p>
            <a:pPr marL="0" indent="0">
              <a:buNone/>
            </a:pPr>
            <a:r>
              <a:rPr lang="en-US" sz="3200" b="1" dirty="0" smtClean="0"/>
              <a:t>Jot </a:t>
            </a:r>
            <a:r>
              <a:rPr lang="en-US" sz="3200" b="1" dirty="0"/>
              <a:t>down some </a:t>
            </a:r>
            <a:r>
              <a:rPr lang="en-US" sz="3200" b="1" dirty="0" smtClean="0"/>
              <a:t>notes</a:t>
            </a:r>
          </a:p>
          <a:p>
            <a:pPr marL="0" indent="0">
              <a:buNone/>
            </a:pPr>
            <a:r>
              <a:rPr lang="en-US" sz="2400" dirty="0" smtClean="0"/>
              <a:t>	Use back of business card if possible.</a:t>
            </a:r>
          </a:p>
          <a:p>
            <a:pPr marL="0" indent="0">
              <a:buNone/>
            </a:pPr>
            <a:r>
              <a:rPr lang="en-US" sz="2400" dirty="0"/>
              <a:t>	</a:t>
            </a:r>
            <a:r>
              <a:rPr lang="en-US" sz="2400" dirty="0" smtClean="0"/>
              <a:t>What did you discuss? </a:t>
            </a:r>
          </a:p>
          <a:p>
            <a:pPr marL="0" indent="0">
              <a:buNone/>
            </a:pPr>
            <a:r>
              <a:rPr lang="en-US" sz="2400" dirty="0"/>
              <a:t>	</a:t>
            </a:r>
            <a:r>
              <a:rPr lang="en-US" sz="2400" dirty="0" smtClean="0"/>
              <a:t>How will they remember you? </a:t>
            </a:r>
          </a:p>
          <a:p>
            <a:pPr marL="0" indent="0">
              <a:buNone/>
            </a:pPr>
            <a:r>
              <a:rPr lang="en-US" sz="2400" dirty="0"/>
              <a:t>	</a:t>
            </a:r>
            <a:endParaRPr lang="en-US" sz="2400" dirty="0" smtClean="0"/>
          </a:p>
          <a:p>
            <a:pPr marL="0" indent="0">
              <a:buNone/>
            </a:pPr>
            <a:r>
              <a:rPr lang="en-US" sz="2400" dirty="0" smtClean="0">
                <a:solidFill>
                  <a:schemeClr val="bg1"/>
                </a:solidFill>
              </a:rPr>
              <a:t> </a:t>
            </a:r>
            <a:endParaRPr lang="en-US" sz="2400" dirty="0">
              <a:solidFill>
                <a:schemeClr val="bg1"/>
              </a:solidFill>
            </a:endParaRPr>
          </a:p>
          <a:p>
            <a:endParaRPr lang="en-US" dirty="0"/>
          </a:p>
        </p:txBody>
      </p:sp>
      <p:pic>
        <p:nvPicPr>
          <p:cNvPr id="11266" name="Picture 2" descr="http://www.bubblews.com/assets/images/news/1776342749_1367840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724400"/>
            <a:ext cx="2814637" cy="18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025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53157" cy="924475"/>
          </a:xfrm>
        </p:spPr>
        <p:txBody>
          <a:bodyPr/>
          <a:lstStyle/>
          <a:p>
            <a:r>
              <a:rPr lang="en-US" b="1" dirty="0" smtClean="0">
                <a:solidFill>
                  <a:srgbClr val="FED934"/>
                </a:solidFill>
              </a:rPr>
              <a:t>AFTER THE FAIR</a:t>
            </a:r>
            <a:endParaRPr lang="en-US" b="1" dirty="0">
              <a:solidFill>
                <a:srgbClr val="FED934"/>
              </a:solidFill>
            </a:endParaRPr>
          </a:p>
        </p:txBody>
      </p:sp>
      <p:sp>
        <p:nvSpPr>
          <p:cNvPr id="3" name="Content Placeholder 2"/>
          <p:cNvSpPr>
            <a:spLocks noGrp="1"/>
          </p:cNvSpPr>
          <p:nvPr>
            <p:ph idx="1"/>
          </p:nvPr>
        </p:nvSpPr>
        <p:spPr>
          <a:xfrm>
            <a:off x="304800" y="1066800"/>
            <a:ext cx="8381999" cy="4659401"/>
          </a:xfrm>
        </p:spPr>
        <p:txBody>
          <a:bodyPr>
            <a:normAutofit/>
          </a:bodyPr>
          <a:lstStyle/>
          <a:p>
            <a:pPr>
              <a:buFont typeface="Arial" panose="020B0604020202020204" pitchFamily="34" charset="0"/>
              <a:buChar char="•"/>
            </a:pPr>
            <a:r>
              <a:rPr lang="en-US" sz="2400" dirty="0" smtClean="0"/>
              <a:t>Send </a:t>
            </a:r>
            <a:r>
              <a:rPr lang="en-US" sz="2400" dirty="0"/>
              <a:t>a thank you </a:t>
            </a:r>
            <a:r>
              <a:rPr lang="en-US" sz="2400" dirty="0" smtClean="0"/>
              <a:t>email</a:t>
            </a:r>
            <a:endParaRPr lang="en-US" sz="2400" dirty="0"/>
          </a:p>
          <a:p>
            <a:pPr>
              <a:buFont typeface="Arial" panose="020B0604020202020204" pitchFamily="34" charset="0"/>
              <a:buChar char="•"/>
            </a:pPr>
            <a:r>
              <a:rPr lang="en-US" sz="2400" dirty="0"/>
              <a:t>Reflect upon your approach and interactions. </a:t>
            </a:r>
            <a:endParaRPr lang="en-US" sz="2400" dirty="0" smtClean="0"/>
          </a:p>
          <a:p>
            <a:pPr lvl="1">
              <a:buFont typeface="Arial" panose="020B0604020202020204" pitchFamily="34" charset="0"/>
              <a:buChar char="•"/>
            </a:pPr>
            <a:r>
              <a:rPr lang="en-US" sz="2200" dirty="0" smtClean="0"/>
              <a:t>What </a:t>
            </a:r>
            <a:r>
              <a:rPr lang="en-US" sz="2200" dirty="0"/>
              <a:t>went well? </a:t>
            </a:r>
            <a:endParaRPr lang="en-US" sz="2200" dirty="0" smtClean="0"/>
          </a:p>
          <a:p>
            <a:pPr lvl="1">
              <a:buFont typeface="Arial" panose="020B0604020202020204" pitchFamily="34" charset="0"/>
              <a:buChar char="•"/>
            </a:pPr>
            <a:r>
              <a:rPr lang="en-US" sz="2200" dirty="0" smtClean="0"/>
              <a:t>What </a:t>
            </a:r>
            <a:r>
              <a:rPr lang="en-US" sz="2200" dirty="0"/>
              <a:t>would you do differently? </a:t>
            </a:r>
            <a:endParaRPr lang="en-US" sz="2200" dirty="0" smtClean="0"/>
          </a:p>
          <a:p>
            <a:pPr lvl="1">
              <a:buFont typeface="Arial" panose="020B0604020202020204" pitchFamily="34" charset="0"/>
              <a:buChar char="•"/>
            </a:pPr>
            <a:r>
              <a:rPr lang="en-US" sz="2200" dirty="0" smtClean="0"/>
              <a:t>Did </a:t>
            </a:r>
            <a:r>
              <a:rPr lang="en-US" sz="2200" dirty="0"/>
              <a:t>you learn anything about yourself or a potential employer</a:t>
            </a:r>
            <a:r>
              <a:rPr lang="en-US" sz="2200" dirty="0" smtClean="0"/>
              <a:t>?</a:t>
            </a:r>
          </a:p>
          <a:p>
            <a:pPr>
              <a:buFont typeface="Wingdings" panose="05000000000000000000" pitchFamily="2" charset="2"/>
              <a:buChar char="v"/>
            </a:pPr>
            <a:endParaRPr lang="en-US" sz="2400" dirty="0"/>
          </a:p>
          <a:p>
            <a:pPr marL="0" indent="0">
              <a:buNone/>
            </a:pPr>
            <a:endParaRPr lang="en-US" sz="24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396854"/>
            <a:ext cx="21812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3072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5105400" cy="838199"/>
          </a:xfrm>
        </p:spPr>
        <p:txBody>
          <a:bodyPr/>
          <a:lstStyle/>
          <a:p>
            <a:r>
              <a:rPr lang="en-US" sz="3600" b="1" dirty="0" smtClean="0">
                <a:solidFill>
                  <a:srgbClr val="002060"/>
                </a:solidFill>
              </a:rPr>
              <a:t>COMMON MISTAKES</a:t>
            </a:r>
            <a:endParaRPr lang="en-US" sz="3600" b="1" dirty="0">
              <a:solidFill>
                <a:srgbClr val="002060"/>
              </a:solidFill>
            </a:endParaRPr>
          </a:p>
        </p:txBody>
      </p:sp>
      <p:sp>
        <p:nvSpPr>
          <p:cNvPr id="3" name="Content Placeholder 2"/>
          <p:cNvSpPr>
            <a:spLocks noGrp="1"/>
          </p:cNvSpPr>
          <p:nvPr>
            <p:ph idx="1"/>
          </p:nvPr>
        </p:nvSpPr>
        <p:spPr>
          <a:xfrm>
            <a:off x="152400" y="685800"/>
            <a:ext cx="8534400" cy="5486400"/>
          </a:xfrm>
        </p:spPr>
        <p:txBody>
          <a:bodyPr>
            <a:normAutofit/>
          </a:bodyPr>
          <a:lstStyle/>
          <a:p>
            <a:pPr>
              <a:buFont typeface="Arial" panose="020B0604020202020204" pitchFamily="34" charset="0"/>
              <a:buChar char="•"/>
            </a:pPr>
            <a:r>
              <a:rPr lang="en-US" sz="2000" dirty="0">
                <a:solidFill>
                  <a:srgbClr val="FFFFFF"/>
                </a:solidFill>
              </a:rPr>
              <a:t>Inappropriate </a:t>
            </a:r>
            <a:r>
              <a:rPr lang="en-US" sz="2000" dirty="0" smtClean="0">
                <a:solidFill>
                  <a:srgbClr val="FFFFFF"/>
                </a:solidFill>
              </a:rPr>
              <a:t>attire  </a:t>
            </a:r>
            <a:endParaRPr lang="en-US" sz="2000" dirty="0">
              <a:solidFill>
                <a:srgbClr val="FFFFFF"/>
              </a:solidFill>
            </a:endParaRPr>
          </a:p>
          <a:p>
            <a:pPr>
              <a:buFont typeface="Arial" panose="020B0604020202020204" pitchFamily="34" charset="0"/>
              <a:buChar char="•"/>
            </a:pPr>
            <a:r>
              <a:rPr lang="en-US" sz="2000" dirty="0">
                <a:solidFill>
                  <a:srgbClr val="FFFFFF"/>
                </a:solidFill>
              </a:rPr>
              <a:t>Failure to do research on participating </a:t>
            </a:r>
            <a:r>
              <a:rPr lang="en-US" sz="2000" dirty="0" smtClean="0">
                <a:solidFill>
                  <a:srgbClr val="FFFFFF"/>
                </a:solidFill>
              </a:rPr>
              <a:t>companies</a:t>
            </a:r>
            <a:endParaRPr lang="en-US" sz="2000" dirty="0">
              <a:solidFill>
                <a:srgbClr val="FFFFFF"/>
              </a:solidFill>
            </a:endParaRPr>
          </a:p>
          <a:p>
            <a:pPr>
              <a:buFont typeface="Arial" panose="020B0604020202020204" pitchFamily="34" charset="0"/>
              <a:buChar char="•"/>
            </a:pPr>
            <a:r>
              <a:rPr lang="en-US" sz="2000" dirty="0">
                <a:solidFill>
                  <a:srgbClr val="FFFFFF"/>
                </a:solidFill>
              </a:rPr>
              <a:t>Running out of </a:t>
            </a:r>
            <a:r>
              <a:rPr lang="en-US" sz="2000" dirty="0" smtClean="0">
                <a:solidFill>
                  <a:srgbClr val="FFFFFF"/>
                </a:solidFill>
              </a:rPr>
              <a:t>resumes</a:t>
            </a:r>
            <a:endParaRPr lang="en-US" sz="2000" dirty="0">
              <a:solidFill>
                <a:srgbClr val="FFFFFF"/>
              </a:solidFill>
            </a:endParaRPr>
          </a:p>
          <a:p>
            <a:pPr>
              <a:buFont typeface="Arial" panose="020B0604020202020204" pitchFamily="34" charset="0"/>
              <a:buChar char="•"/>
            </a:pPr>
            <a:r>
              <a:rPr lang="en-US" sz="2000" dirty="0" smtClean="0">
                <a:solidFill>
                  <a:srgbClr val="FFFFFF"/>
                </a:solidFill>
              </a:rPr>
              <a:t>Not showing enthusiasm &amp; confidence  </a:t>
            </a:r>
            <a:endParaRPr lang="en-US" sz="2000" dirty="0">
              <a:solidFill>
                <a:srgbClr val="FFFFFF"/>
              </a:solidFill>
            </a:endParaRPr>
          </a:p>
          <a:p>
            <a:pPr>
              <a:buFont typeface="Arial" panose="020B0604020202020204" pitchFamily="34" charset="0"/>
              <a:buChar char="•"/>
            </a:pPr>
            <a:r>
              <a:rPr lang="en-US" sz="2000" dirty="0" smtClean="0">
                <a:solidFill>
                  <a:srgbClr val="FFFFFF"/>
                </a:solidFill>
              </a:rPr>
              <a:t>Bringing </a:t>
            </a:r>
            <a:r>
              <a:rPr lang="en-US" sz="2000" dirty="0">
                <a:solidFill>
                  <a:srgbClr val="FFFFFF"/>
                </a:solidFill>
              </a:rPr>
              <a:t>food or drink to the recruiting </a:t>
            </a:r>
            <a:r>
              <a:rPr lang="en-US" sz="2000" dirty="0" smtClean="0">
                <a:solidFill>
                  <a:srgbClr val="FFFFFF"/>
                </a:solidFill>
              </a:rPr>
              <a:t>tables</a:t>
            </a:r>
            <a:endParaRPr lang="en-US" sz="2000" dirty="0">
              <a:solidFill>
                <a:srgbClr val="FFFFFF"/>
              </a:solidFill>
            </a:endParaRPr>
          </a:p>
          <a:p>
            <a:pPr>
              <a:buFont typeface="Arial" panose="020B0604020202020204" pitchFamily="34" charset="0"/>
              <a:buChar char="•"/>
            </a:pPr>
            <a:r>
              <a:rPr lang="en-US" sz="2000" dirty="0" smtClean="0">
                <a:solidFill>
                  <a:srgbClr val="FFFFFF"/>
                </a:solidFill>
              </a:rPr>
              <a:t>Taking </a:t>
            </a:r>
            <a:r>
              <a:rPr lang="en-US" sz="2000" dirty="0">
                <a:solidFill>
                  <a:srgbClr val="FFFFFF"/>
                </a:solidFill>
              </a:rPr>
              <a:t>the </a:t>
            </a:r>
            <a:r>
              <a:rPr lang="en-US" sz="2000" dirty="0" smtClean="0">
                <a:solidFill>
                  <a:srgbClr val="FFFFFF"/>
                </a:solidFill>
              </a:rPr>
              <a:t>“freebies</a:t>
            </a:r>
            <a:r>
              <a:rPr lang="en-US" sz="2000" dirty="0">
                <a:solidFill>
                  <a:srgbClr val="FFFFFF"/>
                </a:solidFill>
              </a:rPr>
              <a:t>” and walking </a:t>
            </a:r>
            <a:r>
              <a:rPr lang="en-US" sz="2000" dirty="0" smtClean="0">
                <a:solidFill>
                  <a:srgbClr val="FFFFFF"/>
                </a:solidFill>
              </a:rPr>
              <a:t>away</a:t>
            </a:r>
            <a:r>
              <a:rPr lang="en-US" sz="2000" dirty="0">
                <a:solidFill>
                  <a:srgbClr val="FFFFFF"/>
                </a:solidFill>
              </a:rPr>
              <a:t>  </a:t>
            </a:r>
          </a:p>
          <a:p>
            <a:pPr>
              <a:buFont typeface="Arial" panose="020B0604020202020204" pitchFamily="34" charset="0"/>
              <a:buChar char="•"/>
            </a:pPr>
            <a:r>
              <a:rPr lang="en-US" sz="2000" dirty="0" smtClean="0">
                <a:solidFill>
                  <a:srgbClr val="FFFFFF"/>
                </a:solidFill>
              </a:rPr>
              <a:t>Forgetting </a:t>
            </a:r>
            <a:r>
              <a:rPr lang="en-US" sz="2000" dirty="0">
                <a:solidFill>
                  <a:srgbClr val="FFFFFF"/>
                </a:solidFill>
              </a:rPr>
              <a:t>to follow-up with a thank you </a:t>
            </a:r>
            <a:r>
              <a:rPr lang="en-US" sz="2000" dirty="0" smtClean="0">
                <a:solidFill>
                  <a:srgbClr val="FFFFFF"/>
                </a:solidFill>
              </a:rPr>
              <a:t>email</a:t>
            </a:r>
            <a:endParaRPr lang="en-US" sz="2000" dirty="0">
              <a:solidFill>
                <a:srgbClr val="FFFFFF"/>
              </a:solidFill>
            </a:endParaRPr>
          </a:p>
          <a:p>
            <a:pPr>
              <a:buFont typeface="Arial" panose="020B0604020202020204" pitchFamily="34" charset="0"/>
              <a:buChar char="•"/>
            </a:pPr>
            <a:r>
              <a:rPr lang="en-US" sz="2000" dirty="0" smtClean="0">
                <a:solidFill>
                  <a:srgbClr val="FFFFFF"/>
                </a:solidFill>
              </a:rPr>
              <a:t>Attending with a group of friends and not leaving their side</a:t>
            </a:r>
            <a:endParaRPr lang="en-US" sz="2000" dirty="0">
              <a:solidFill>
                <a:srgbClr val="FFFFFF"/>
              </a:solidFill>
            </a:endParaRPr>
          </a:p>
          <a:p>
            <a:pPr>
              <a:buFont typeface="Arial" panose="020B0604020202020204" pitchFamily="34" charset="0"/>
              <a:buChar char="•"/>
            </a:pPr>
            <a:r>
              <a:rPr lang="en-US" sz="2000" dirty="0" smtClean="0">
                <a:solidFill>
                  <a:srgbClr val="FFFFFF"/>
                </a:solidFill>
              </a:rPr>
              <a:t>Monopolizing the recruiter’s time</a:t>
            </a:r>
          </a:p>
          <a:p>
            <a:pPr>
              <a:buFont typeface="Arial" panose="020B0604020202020204" pitchFamily="34" charset="0"/>
              <a:buChar char="•"/>
            </a:pPr>
            <a:r>
              <a:rPr lang="en-US" sz="2000" dirty="0" smtClean="0">
                <a:solidFill>
                  <a:srgbClr val="FFFFFF"/>
                </a:solidFill>
              </a:rPr>
              <a:t>Leaving your resume without talking to someone</a:t>
            </a:r>
            <a:endParaRPr lang="en-US" sz="2000" dirty="0">
              <a:solidFill>
                <a:srgbClr val="FFFFFF"/>
              </a:solidFill>
            </a:endParaRPr>
          </a:p>
        </p:txBody>
      </p:sp>
      <p:pic>
        <p:nvPicPr>
          <p:cNvPr id="14340" name="Picture 4" descr="http://www.templates.com/blog/wp-content/uploads/2013/09/do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169" y="1729720"/>
            <a:ext cx="2256431" cy="223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529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11400"/>
          <a:stretch/>
        </p:blipFill>
        <p:spPr>
          <a:xfrm>
            <a:off x="28353" y="0"/>
            <a:ext cx="9144008" cy="6858000"/>
          </a:xfrm>
          <a:prstGeom prst="rect">
            <a:avLst/>
          </a:prstGeom>
        </p:spPr>
      </p:pic>
      <p:sp>
        <p:nvSpPr>
          <p:cNvPr id="2" name="Title 1"/>
          <p:cNvSpPr>
            <a:spLocks noGrp="1"/>
          </p:cNvSpPr>
          <p:nvPr>
            <p:ph type="ctrTitle"/>
          </p:nvPr>
        </p:nvSpPr>
        <p:spPr>
          <a:xfrm>
            <a:off x="533400" y="1143000"/>
            <a:ext cx="7772400" cy="1470025"/>
          </a:xfrm>
        </p:spPr>
        <p:txBody>
          <a:bodyPr>
            <a:normAutofit fontScale="90000"/>
          </a:bodyPr>
          <a:lstStyle/>
          <a:p>
            <a:r>
              <a:rPr lang="en-US" b="1" dirty="0" smtClean="0">
                <a:solidFill>
                  <a:srgbClr val="FFFF00"/>
                </a:solidFill>
                <a:latin typeface="Perpetua Titling MT" panose="02020502060505020804" pitchFamily="18" charset="0"/>
              </a:rPr>
              <a:t>QUESTIONS?</a:t>
            </a:r>
            <a:r>
              <a:rPr lang="en-US" dirty="0" smtClean="0">
                <a:solidFill>
                  <a:srgbClr val="FFFF00"/>
                </a:solidFill>
                <a:latin typeface="Perpetua Titling MT" panose="02020502060505020804" pitchFamily="18" charset="0"/>
              </a:rPr>
              <a:t/>
            </a:r>
            <a:br>
              <a:rPr lang="en-US" dirty="0" smtClean="0">
                <a:solidFill>
                  <a:srgbClr val="FFFF00"/>
                </a:solidFill>
                <a:latin typeface="Perpetua Titling MT" panose="02020502060505020804" pitchFamily="18" charset="0"/>
              </a:rPr>
            </a:br>
            <a:r>
              <a:rPr lang="en-US" dirty="0"/>
              <a:t/>
            </a:r>
            <a:br>
              <a:rPr lang="en-US" dirty="0"/>
            </a:b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299556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5410200"/>
          </a:xfrm>
        </p:spPr>
        <p:txBody>
          <a:bodyPr>
            <a:normAutofit/>
          </a:bodyPr>
          <a:lstStyle/>
          <a:p>
            <a:pPr marL="274320" lvl="0" indent="-274320">
              <a:spcBef>
                <a:spcPts val="600"/>
              </a:spcBef>
              <a:buClr>
                <a:srgbClr val="9CB084"/>
              </a:buClr>
              <a:buSzPct val="85000"/>
              <a:buFont typeface="Wingdings 2"/>
              <a:buChar char=""/>
            </a:pPr>
            <a:r>
              <a:rPr lang="en-US" sz="2800" b="1" dirty="0" smtClean="0">
                <a:solidFill>
                  <a:schemeClr val="tx1"/>
                </a:solidFill>
                <a:latin typeface="Cambria" panose="02040503050406030204" pitchFamily="18" charset="0"/>
              </a:rPr>
              <a:t>Resumes, CV and Cover Letter Reviews</a:t>
            </a:r>
          </a:p>
          <a:p>
            <a:pPr marL="274320" lvl="0" indent="-274320">
              <a:spcBef>
                <a:spcPts val="600"/>
              </a:spcBef>
              <a:buClr>
                <a:srgbClr val="9CB084"/>
              </a:buClr>
              <a:buSzPct val="85000"/>
              <a:buFont typeface="Wingdings 2"/>
              <a:buChar char=""/>
            </a:pPr>
            <a:r>
              <a:rPr lang="en-US" sz="2800" b="1" dirty="0" smtClean="0">
                <a:solidFill>
                  <a:schemeClr val="tx1"/>
                </a:solidFill>
                <a:latin typeface="Cambria" panose="02040503050406030204" pitchFamily="18" charset="0"/>
              </a:rPr>
              <a:t>On and Off Campus Jobs Opportunities</a:t>
            </a:r>
          </a:p>
          <a:p>
            <a:pPr marL="274320" lvl="0" indent="-274320">
              <a:spcBef>
                <a:spcPts val="600"/>
              </a:spcBef>
              <a:buClr>
                <a:srgbClr val="9CB084"/>
              </a:buClr>
              <a:buSzPct val="85000"/>
              <a:buFont typeface="Wingdings 2"/>
              <a:buChar char=""/>
            </a:pPr>
            <a:r>
              <a:rPr lang="en-US" sz="2800" b="1" dirty="0" smtClean="0">
                <a:solidFill>
                  <a:schemeClr val="tx1"/>
                </a:solidFill>
                <a:latin typeface="Cambria" panose="02040503050406030204" pitchFamily="18" charset="0"/>
              </a:rPr>
              <a:t>How to use Career Center Online Resources</a:t>
            </a:r>
          </a:p>
          <a:p>
            <a:pPr marL="0" lvl="0" indent="0">
              <a:spcBef>
                <a:spcPts val="600"/>
              </a:spcBef>
              <a:buClr>
                <a:srgbClr val="9CB084"/>
              </a:buClr>
              <a:buSzPct val="85000"/>
              <a:buNone/>
            </a:pPr>
            <a:endParaRPr lang="en-US" sz="2800" b="1" dirty="0" smtClean="0">
              <a:solidFill>
                <a:schemeClr val="tx1"/>
              </a:solidFill>
              <a:latin typeface="Cambria" panose="02040503050406030204" pitchFamily="18" charset="0"/>
            </a:endParaRPr>
          </a:p>
          <a:p>
            <a:endParaRPr lang="en-US" dirty="0">
              <a:latin typeface="Cambria" panose="02040503050406030204" pitchFamily="18" charset="0"/>
            </a:endParaRPr>
          </a:p>
        </p:txBody>
      </p:sp>
      <p:sp>
        <p:nvSpPr>
          <p:cNvPr id="3" name="Rectangle 2"/>
          <p:cNvSpPr/>
          <p:nvPr/>
        </p:nvSpPr>
        <p:spPr>
          <a:xfrm>
            <a:off x="685800" y="228600"/>
            <a:ext cx="7086600" cy="707886"/>
          </a:xfrm>
          <a:prstGeom prst="rect">
            <a:avLst/>
          </a:prstGeom>
        </p:spPr>
        <p:txBody>
          <a:bodyPr wrap="square">
            <a:spAutoFit/>
          </a:bodyPr>
          <a:lstStyle/>
          <a:p>
            <a:pPr marL="0" lvl="0" indent="0" algn="ctr">
              <a:spcBef>
                <a:spcPts val="600"/>
              </a:spcBef>
              <a:buClr>
                <a:srgbClr val="9CB084"/>
              </a:buClr>
              <a:buSzPct val="85000"/>
              <a:buNone/>
            </a:pPr>
            <a:r>
              <a:rPr lang="en-US" sz="4000" b="1" spc="50" dirty="0" smtClean="0">
                <a:ln w="13500">
                  <a:solidFill>
                    <a:schemeClr val="accent1">
                      <a:shade val="2500"/>
                      <a:alpha val="6500"/>
                    </a:schemeClr>
                  </a:solidFill>
                  <a:prstDash val="solid"/>
                </a:ln>
                <a:solidFill>
                  <a:srgbClr val="FED934">
                    <a:alpha val="95000"/>
                  </a:srgbClr>
                </a:solidFill>
                <a:effectLst>
                  <a:innerShdw blurRad="50900" dist="38500" dir="13500000">
                    <a:srgbClr val="000000">
                      <a:alpha val="60000"/>
                    </a:srgbClr>
                  </a:innerShdw>
                </a:effectLst>
                <a:latin typeface="Cambria" panose="02040503050406030204" pitchFamily="18" charset="0"/>
              </a:rPr>
              <a:t>Drop-In Coaching</a:t>
            </a:r>
            <a:endParaRPr lang="en-US" sz="4000" b="1" spc="50" dirty="0">
              <a:ln w="13500">
                <a:solidFill>
                  <a:schemeClr val="accent1">
                    <a:shade val="2500"/>
                    <a:alpha val="6500"/>
                  </a:schemeClr>
                </a:solidFill>
                <a:prstDash val="solid"/>
              </a:ln>
              <a:solidFill>
                <a:srgbClr val="FED934">
                  <a:alpha val="95000"/>
                </a:srgbClr>
              </a:solidFill>
              <a:effectLst>
                <a:innerShdw blurRad="50900" dist="38500" dir="13500000">
                  <a:srgbClr val="000000">
                    <a:alpha val="60000"/>
                  </a:srgbClr>
                </a:innerShdw>
              </a:effectLst>
              <a:latin typeface="Cambria" panose="02040503050406030204" pitchFamily="18" charset="0"/>
            </a:endParaRPr>
          </a:p>
        </p:txBody>
      </p:sp>
      <p:pic>
        <p:nvPicPr>
          <p:cNvPr id="4" name="Picture 3" descr="Whitn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4267200"/>
            <a:ext cx="2131483" cy="2131483"/>
          </a:xfrm>
          <a:prstGeom prst="rect">
            <a:avLst/>
          </a:prstGeom>
          <a:ln w="57150" cmpd="sng">
            <a:solidFill>
              <a:srgbClr val="FED934"/>
            </a:solidFill>
          </a:ln>
        </p:spPr>
      </p:pic>
      <p:sp>
        <p:nvSpPr>
          <p:cNvPr id="6" name="TextBox 5"/>
          <p:cNvSpPr txBox="1"/>
          <p:nvPr/>
        </p:nvSpPr>
        <p:spPr>
          <a:xfrm>
            <a:off x="1295400" y="3657600"/>
            <a:ext cx="3657600" cy="1200328"/>
          </a:xfrm>
          <a:prstGeom prst="rect">
            <a:avLst/>
          </a:prstGeom>
          <a:noFill/>
        </p:spPr>
        <p:txBody>
          <a:bodyPr wrap="square" rtlCol="0">
            <a:spAutoFit/>
          </a:bodyPr>
          <a:lstStyle/>
          <a:p>
            <a:r>
              <a:rPr lang="en-US" b="1" dirty="0" smtClean="0"/>
              <a:t>Fridays, 9am-1pm</a:t>
            </a:r>
          </a:p>
          <a:p>
            <a:r>
              <a:rPr lang="en-US" i="1" dirty="0" smtClean="0"/>
              <a:t>Graduate Student Commons</a:t>
            </a:r>
          </a:p>
          <a:p>
            <a:r>
              <a:rPr lang="en-US" dirty="0" smtClean="0">
                <a:solidFill>
                  <a:srgbClr val="FED934"/>
                </a:solidFill>
              </a:rPr>
              <a:t>(but not this Friday!)</a:t>
            </a:r>
            <a:endParaRPr lang="en-US" dirty="0">
              <a:solidFill>
                <a:srgbClr val="FED934"/>
              </a:solidFill>
            </a:endParaRPr>
          </a:p>
        </p:txBody>
      </p:sp>
    </p:spTree>
    <p:extLst>
      <p:ext uri="{BB962C8B-B14F-4D97-AF65-F5344CB8AC3E}">
        <p14:creationId xmlns:p14="http://schemas.microsoft.com/office/powerpoint/2010/main" val="1754020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7"/>
          <p:cNvSpPr>
            <a:spLocks noGrp="1"/>
          </p:cNvSpPr>
          <p:nvPr>
            <p:ph idx="1"/>
          </p:nvPr>
        </p:nvSpPr>
        <p:spPr>
          <a:xfrm>
            <a:off x="0" y="1862347"/>
            <a:ext cx="9144000" cy="818871"/>
          </a:xfrm>
        </p:spPr>
        <p:txBody>
          <a:bodyPr anchor="t">
            <a:noAutofit/>
          </a:bodyPr>
          <a:lstStyle/>
          <a:p>
            <a:pPr marL="0" indent="0" algn="ctr">
              <a:spcAft>
                <a:spcPts val="0"/>
              </a:spcAft>
              <a:buNone/>
            </a:pPr>
            <a:r>
              <a:rPr lang="en-US" sz="2800" b="1" dirty="0" smtClean="0">
                <a:solidFill>
                  <a:srgbClr val="FFFF00"/>
                </a:solidFill>
                <a:latin typeface="Cambria" panose="02040503050406030204" pitchFamily="18" charset="0"/>
                <a:cs typeface="Arial Black"/>
              </a:rPr>
              <a:t>Every Winter Quarter</a:t>
            </a:r>
          </a:p>
          <a:p>
            <a:pPr marL="0" indent="0" algn="ctr">
              <a:lnSpc>
                <a:spcPct val="60000"/>
              </a:lnSpc>
              <a:spcAft>
                <a:spcPts val="0"/>
              </a:spcAft>
              <a:buNone/>
            </a:pPr>
            <a:endParaRPr lang="en-US" sz="2800" b="1" dirty="0" smtClean="0">
              <a:solidFill>
                <a:srgbClr val="000000"/>
              </a:solidFill>
              <a:latin typeface="Arial"/>
              <a:cs typeface="Arial"/>
            </a:endParaRPr>
          </a:p>
          <a:p>
            <a:pPr marL="0" indent="0" algn="ctr">
              <a:lnSpc>
                <a:spcPct val="60000"/>
              </a:lnSpc>
              <a:spcAft>
                <a:spcPts val="0"/>
              </a:spcAft>
              <a:buNone/>
            </a:pPr>
            <a:endParaRPr lang="en-US" sz="2800" b="1" dirty="0" smtClean="0">
              <a:solidFill>
                <a:srgbClr val="000000"/>
              </a:solidFill>
              <a:latin typeface="Arial"/>
              <a:cs typeface="Arial"/>
            </a:endParaRPr>
          </a:p>
          <a:p>
            <a:pPr marL="0" indent="0" algn="ctr">
              <a:spcAft>
                <a:spcPts val="0"/>
              </a:spcAft>
              <a:buNone/>
            </a:pPr>
            <a:r>
              <a:rPr lang="en-US" sz="2800" b="1" dirty="0" smtClean="0">
                <a:solidFill>
                  <a:srgbClr val="FFFF00"/>
                </a:solidFill>
                <a:latin typeface="Cambria" panose="02040503050406030204" pitchFamily="18" charset="0"/>
                <a:cs typeface="Arial Black"/>
              </a:rPr>
              <a:t>A Day to Connect with UCSC Alumni of Color </a:t>
            </a:r>
            <a:endParaRPr lang="en-US" sz="1400" b="1" dirty="0" smtClean="0">
              <a:solidFill>
                <a:srgbClr val="FFFF00"/>
              </a:solidFill>
              <a:latin typeface="Cambria" panose="02040503050406030204" pitchFamily="18" charset="0"/>
              <a:cs typeface="Arial Black"/>
            </a:endParaRPr>
          </a:p>
          <a:p>
            <a:pPr lvl="1"/>
            <a:r>
              <a:rPr lang="en-US" sz="2400" dirty="0" smtClean="0">
                <a:latin typeface="Cambria" panose="02040503050406030204" pitchFamily="18" charset="0"/>
              </a:rPr>
              <a:t>Safe Space to Engage in Honest Dialogues</a:t>
            </a:r>
          </a:p>
          <a:p>
            <a:pPr lvl="1"/>
            <a:r>
              <a:rPr lang="en-US" sz="2400" dirty="0" smtClean="0">
                <a:latin typeface="Cambria" panose="02040503050406030204" pitchFamily="18" charset="0"/>
              </a:rPr>
              <a:t>Network </a:t>
            </a:r>
            <a:r>
              <a:rPr lang="en-US" sz="2400" dirty="0">
                <a:latin typeface="Cambria" panose="02040503050406030204" pitchFamily="18" charset="0"/>
              </a:rPr>
              <a:t>and develop career strategies</a:t>
            </a:r>
          </a:p>
          <a:p>
            <a:pPr lvl="1"/>
            <a:r>
              <a:rPr lang="en-US" sz="2400" dirty="0">
                <a:latin typeface="Cambria" panose="02040503050406030204" pitchFamily="18" charset="0"/>
              </a:rPr>
              <a:t>Meet alumni from diverse backgrounds to discuss careers, internships, and graduate school </a:t>
            </a:r>
            <a:r>
              <a:rPr lang="en-US" sz="2400" dirty="0" smtClean="0">
                <a:latin typeface="Cambria" panose="02040503050406030204" pitchFamily="18" charset="0"/>
              </a:rPr>
              <a:t>experience</a:t>
            </a:r>
          </a:p>
          <a:p>
            <a:pPr marL="274320" lvl="1" indent="0">
              <a:buNone/>
            </a:pPr>
            <a:endParaRPr lang="en-US" sz="1600" dirty="0">
              <a:latin typeface="Cambria" panose="02040503050406030204" pitchFamily="18" charset="0"/>
            </a:endParaRPr>
          </a:p>
          <a:p>
            <a:pPr marL="274320" lvl="1" indent="0">
              <a:buNone/>
            </a:pPr>
            <a:r>
              <a:rPr lang="en-US" sz="2400" b="1" dirty="0">
                <a:solidFill>
                  <a:schemeClr val="accent5">
                    <a:lumMod val="60000"/>
                    <a:lumOff val="40000"/>
                  </a:schemeClr>
                </a:solidFill>
                <a:latin typeface="Cambria" panose="02040503050406030204" pitchFamily="18" charset="0"/>
              </a:rPr>
              <a:t>Come enjoy a day that includes</a:t>
            </a:r>
            <a:r>
              <a:rPr lang="en-US" sz="2400" b="1" dirty="0" smtClean="0">
                <a:solidFill>
                  <a:schemeClr val="accent5">
                    <a:lumMod val="60000"/>
                    <a:lumOff val="40000"/>
                  </a:schemeClr>
                </a:solidFill>
                <a:latin typeface="Cambria" panose="02040503050406030204" pitchFamily="18" charset="0"/>
              </a:rPr>
              <a:t>:</a:t>
            </a:r>
            <a:r>
              <a:rPr lang="en-US" sz="2400" b="1" dirty="0">
                <a:latin typeface="Cambria" panose="02040503050406030204" pitchFamily="18" charset="0"/>
              </a:rPr>
              <a:t>    </a:t>
            </a:r>
            <a:endParaRPr lang="en-US" sz="2400" b="1" dirty="0" smtClean="0">
              <a:latin typeface="Cambria" panose="02040503050406030204" pitchFamily="18" charset="0"/>
            </a:endParaRPr>
          </a:p>
          <a:p>
            <a:pPr marL="274320" lvl="1" indent="0">
              <a:buNone/>
            </a:pPr>
            <a:r>
              <a:rPr lang="en-US" sz="2400" dirty="0" smtClean="0">
                <a:latin typeface="Cambria" panose="02040503050406030204" pitchFamily="18" charset="0"/>
              </a:rPr>
              <a:t>Panels</a:t>
            </a:r>
            <a:r>
              <a:rPr lang="en-US" sz="2400" b="1" dirty="0" smtClean="0">
                <a:latin typeface="Cambria" panose="02040503050406030204" pitchFamily="18" charset="0"/>
              </a:rPr>
              <a:t> </a:t>
            </a:r>
            <a:r>
              <a:rPr lang="en-US" sz="2400" b="1" dirty="0">
                <a:latin typeface="Cambria" panose="02040503050406030204" pitchFamily="18" charset="0"/>
              </a:rPr>
              <a:t>• </a:t>
            </a:r>
            <a:r>
              <a:rPr lang="en-US" sz="2400" dirty="0">
                <a:latin typeface="Cambria" panose="02040503050406030204" pitchFamily="18" charset="0"/>
              </a:rPr>
              <a:t>Career Information</a:t>
            </a:r>
            <a:r>
              <a:rPr lang="en-US" sz="2400" b="1" dirty="0">
                <a:latin typeface="Cambria" panose="02040503050406030204" pitchFamily="18" charset="0"/>
              </a:rPr>
              <a:t> • </a:t>
            </a:r>
            <a:r>
              <a:rPr lang="en-US" sz="2400" dirty="0">
                <a:latin typeface="Cambria" panose="02040503050406030204" pitchFamily="18" charset="0"/>
              </a:rPr>
              <a:t>Raffle Prizes</a:t>
            </a:r>
            <a:r>
              <a:rPr lang="en-US" sz="2400" b="1" dirty="0">
                <a:latin typeface="Cambria" panose="02040503050406030204" pitchFamily="18" charset="0"/>
              </a:rPr>
              <a:t> •  </a:t>
            </a:r>
            <a:r>
              <a:rPr lang="en-US" sz="2400" dirty="0">
                <a:latin typeface="Cambria" panose="02040503050406030204" pitchFamily="18" charset="0"/>
              </a:rPr>
              <a:t>Great Food</a:t>
            </a:r>
          </a:p>
          <a:p>
            <a:pPr marL="0" indent="0" algn="ctr">
              <a:buNone/>
            </a:pPr>
            <a:r>
              <a:rPr lang="en-US" sz="3200" b="1" dirty="0" smtClean="0">
                <a:solidFill>
                  <a:srgbClr val="0000FF"/>
                </a:solidFill>
                <a:latin typeface="Cambria" panose="02040503050406030204" pitchFamily="18" charset="0"/>
                <a:cs typeface="Arial Black"/>
              </a:rPr>
              <a:t> </a:t>
            </a:r>
            <a:endParaRPr lang="en-US" sz="3200" b="1" dirty="0">
              <a:solidFill>
                <a:srgbClr val="0000FF"/>
              </a:solidFill>
              <a:latin typeface="Cambria" panose="02040503050406030204" pitchFamily="18" charset="0"/>
              <a:cs typeface="Arial Black"/>
            </a:endParaRPr>
          </a:p>
          <a:p>
            <a:pPr marL="0" indent="0" algn="ctr" eaLnBrk="1" hangingPunct="1">
              <a:buNone/>
            </a:pPr>
            <a:endParaRPr lang="en-US" sz="3200" b="1" dirty="0">
              <a:solidFill>
                <a:srgbClr val="0000FF"/>
              </a:solidFill>
              <a:latin typeface="Cambria" panose="02040503050406030204" pitchFamily="18" charset="0"/>
              <a:cs typeface="Arial Black"/>
            </a:endParaRPr>
          </a:p>
        </p:txBody>
      </p:sp>
      <p:sp>
        <p:nvSpPr>
          <p:cNvPr id="4" name="TextBox 3"/>
          <p:cNvSpPr txBox="1"/>
          <p:nvPr/>
        </p:nvSpPr>
        <p:spPr>
          <a:xfrm>
            <a:off x="527135" y="7500516"/>
            <a:ext cx="184666" cy="461665"/>
          </a:xfrm>
          <a:prstGeom prst="rect">
            <a:avLst/>
          </a:prstGeom>
          <a:noFill/>
        </p:spPr>
        <p:txBody>
          <a:bodyPr wrap="none" rtlCol="0">
            <a:spAutoFit/>
          </a:bodyPr>
          <a:lstStyle/>
          <a:p>
            <a:endParaRPr lang="en-US" dirty="0"/>
          </a:p>
        </p:txBody>
      </p:sp>
      <p:sp>
        <p:nvSpPr>
          <p:cNvPr id="2" name="TextBox 1"/>
          <p:cNvSpPr txBox="1"/>
          <p:nvPr/>
        </p:nvSpPr>
        <p:spPr>
          <a:xfrm>
            <a:off x="152400" y="300106"/>
            <a:ext cx="8839200" cy="1200329"/>
          </a:xfrm>
          <a:prstGeom prst="rect">
            <a:avLst/>
          </a:prstGeom>
          <a:noFill/>
          <a:ln>
            <a:solidFill>
              <a:srgbClr val="FFFF00"/>
            </a:solidFill>
          </a:ln>
        </p:spPr>
        <p:txBody>
          <a:bodyPr wrap="square" rtlCol="0">
            <a:spAutoFit/>
          </a:bodyPr>
          <a:lstStyle/>
          <a:p>
            <a:pPr algn="ctr"/>
            <a:r>
              <a:rPr lang="en-US" sz="3600" b="1" dirty="0" smtClean="0">
                <a:solidFill>
                  <a:srgbClr val="FFFF00"/>
                </a:solidFill>
                <a:latin typeface="Perpetua Titling MT" panose="02020502060505020804" pitchFamily="18" charset="0"/>
                <a:cs typeface="Arial Black"/>
              </a:rPr>
              <a:t>Multicultural Career Conference</a:t>
            </a:r>
            <a:endParaRPr lang="en-US" sz="3600" b="1" dirty="0">
              <a:solidFill>
                <a:srgbClr val="FFFF00"/>
              </a:solidFill>
              <a:latin typeface="Perpetua Titling MT" panose="02020502060505020804" pitchFamily="18" charset="0"/>
              <a:cs typeface="Arial Black"/>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7381"/>
            <a:ext cx="1751605" cy="131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5133"/>
            <a:ext cx="2064922" cy="103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62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a:ln>
            <a:solidFill>
              <a:srgbClr val="FFFF00"/>
            </a:solidFill>
          </a:ln>
        </p:spPr>
        <p:txBody>
          <a:bodyPr>
            <a:noAutofit/>
          </a:bodyPr>
          <a:lstStyle/>
          <a:p>
            <a:r>
              <a:rPr lang="en-US" sz="3200" b="1" dirty="0" smtClean="0">
                <a:solidFill>
                  <a:srgbClr val="FFFF00"/>
                </a:solidFill>
                <a:latin typeface="Perpetua Titling MT" panose="02020502060505020804" pitchFamily="18" charset="0"/>
              </a:rPr>
              <a:t>Ways to Connect with Employers</a:t>
            </a:r>
            <a:endParaRPr lang="en-US" sz="3200" b="1" dirty="0">
              <a:solidFill>
                <a:srgbClr val="FFFF00"/>
              </a:solidFill>
              <a:latin typeface="Perpetua Titling MT" panose="02020502060505020804" pitchFamily="18" charset="0"/>
            </a:endParaRPr>
          </a:p>
        </p:txBody>
      </p:sp>
      <p:sp>
        <p:nvSpPr>
          <p:cNvPr id="3" name="Content Placeholder 2"/>
          <p:cNvSpPr>
            <a:spLocks noGrp="1"/>
          </p:cNvSpPr>
          <p:nvPr>
            <p:ph sz="half" idx="1"/>
          </p:nvPr>
        </p:nvSpPr>
        <p:spPr>
          <a:xfrm>
            <a:off x="304800" y="1600200"/>
            <a:ext cx="8686800" cy="5029200"/>
          </a:xfrm>
        </p:spPr>
        <p:txBody>
          <a:bodyPr>
            <a:noAutofit/>
          </a:bodyPr>
          <a:lstStyle/>
          <a:p>
            <a:r>
              <a:rPr lang="en-US" sz="2400" dirty="0" smtClean="0">
                <a:solidFill>
                  <a:srgbClr val="FFFF00"/>
                </a:solidFill>
                <a:latin typeface="Cambria" panose="02040503050406030204" pitchFamily="18" charset="0"/>
              </a:rPr>
              <a:t>On-Campus Interviews </a:t>
            </a:r>
          </a:p>
          <a:p>
            <a:pPr marL="0" indent="0">
              <a:buNone/>
            </a:pPr>
            <a:r>
              <a:rPr lang="en-US" sz="2400" i="1" dirty="0">
                <a:solidFill>
                  <a:srgbClr val="FFFF00"/>
                </a:solidFill>
                <a:latin typeface="Cambria" panose="02040503050406030204" pitchFamily="18" charset="0"/>
              </a:rPr>
              <a:t> </a:t>
            </a:r>
            <a:r>
              <a:rPr lang="en-US" sz="2400" i="1" dirty="0" smtClean="0">
                <a:solidFill>
                  <a:srgbClr val="FFFF00"/>
                </a:solidFill>
                <a:latin typeface="Cambria" panose="02040503050406030204" pitchFamily="18" charset="0"/>
              </a:rPr>
              <a:t>        </a:t>
            </a:r>
            <a:r>
              <a:rPr lang="en-US" sz="1800" i="1" dirty="0" smtClean="0">
                <a:solidFill>
                  <a:srgbClr val="FFFF00"/>
                </a:solidFill>
                <a:latin typeface="Cambria" panose="02040503050406030204" pitchFamily="18" charset="0"/>
              </a:rPr>
              <a:t> </a:t>
            </a:r>
            <a:r>
              <a:rPr lang="en-US" sz="1800" i="1" dirty="0" smtClean="0">
                <a:latin typeface="Cambria" panose="02040503050406030204" pitchFamily="18" charset="0"/>
              </a:rPr>
              <a:t>(apply through </a:t>
            </a:r>
            <a:r>
              <a:rPr lang="en-US" sz="1800" i="1" dirty="0" err="1" smtClean="0">
                <a:latin typeface="Cambria" panose="02040503050406030204" pitchFamily="18" charset="0"/>
              </a:rPr>
              <a:t>SlugQuest</a:t>
            </a:r>
            <a:r>
              <a:rPr lang="en-US" sz="1800" i="1" dirty="0" smtClean="0">
                <a:latin typeface="Cambria" panose="02040503050406030204" pitchFamily="18" charset="0"/>
              </a:rPr>
              <a:t> for positions)</a:t>
            </a:r>
          </a:p>
          <a:p>
            <a:r>
              <a:rPr lang="en-US" sz="2400" dirty="0" smtClean="0">
                <a:solidFill>
                  <a:srgbClr val="FFFF00"/>
                </a:solidFill>
                <a:latin typeface="Cambria" panose="02040503050406030204" pitchFamily="18" charset="0"/>
              </a:rPr>
              <a:t>Information Sessions  </a:t>
            </a:r>
          </a:p>
          <a:p>
            <a:pPr marL="0" indent="0">
              <a:buNone/>
            </a:pPr>
            <a:r>
              <a:rPr lang="en-US" sz="2400" dirty="0">
                <a:latin typeface="Cambria" panose="02040503050406030204" pitchFamily="18" charset="0"/>
              </a:rPr>
              <a:t>	</a:t>
            </a:r>
            <a:r>
              <a:rPr lang="en-US" sz="2400" dirty="0" smtClean="0">
                <a:latin typeface="Cambria" panose="02040503050406030204" pitchFamily="18" charset="0"/>
              </a:rPr>
              <a:t>  </a:t>
            </a:r>
            <a:r>
              <a:rPr lang="en-US" sz="1800" i="1" dirty="0" smtClean="0">
                <a:latin typeface="Cambria" panose="02040503050406030204" pitchFamily="18" charset="0"/>
              </a:rPr>
              <a:t>(check CC calendar online)</a:t>
            </a:r>
            <a:endParaRPr lang="en-US" sz="1800" dirty="0" smtClean="0">
              <a:latin typeface="Cambria" panose="02040503050406030204" pitchFamily="18" charset="0"/>
            </a:endParaRPr>
          </a:p>
          <a:p>
            <a:r>
              <a:rPr lang="en-US" sz="2400" dirty="0" smtClean="0">
                <a:solidFill>
                  <a:srgbClr val="FFFF00"/>
                </a:solidFill>
                <a:latin typeface="Cambria" panose="02040503050406030204" pitchFamily="18" charset="0"/>
              </a:rPr>
              <a:t>Career Fairs </a:t>
            </a:r>
          </a:p>
          <a:p>
            <a:pPr marL="0" indent="0">
              <a:buNone/>
            </a:pPr>
            <a:endParaRPr lang="en-US" sz="2400" u="sng" dirty="0" smtClean="0">
              <a:solidFill>
                <a:srgbClr val="FED934"/>
              </a:solidFill>
              <a:latin typeface="Cambria" panose="02040503050406030204" pitchFamily="18" charset="0"/>
            </a:endParaRPr>
          </a:p>
          <a:p>
            <a:pPr marL="0" indent="0">
              <a:buNone/>
            </a:pPr>
            <a:r>
              <a:rPr lang="en-US" sz="2400" u="sng" dirty="0" smtClean="0">
                <a:solidFill>
                  <a:srgbClr val="FED934"/>
                </a:solidFill>
                <a:latin typeface="Cambria" panose="02040503050406030204" pitchFamily="18" charset="0"/>
              </a:rPr>
              <a:t>CECI </a:t>
            </a:r>
            <a:r>
              <a:rPr lang="en-US" sz="2400" u="sng" dirty="0">
                <a:solidFill>
                  <a:srgbClr val="FED934"/>
                </a:solidFill>
                <a:latin typeface="Cambria" panose="02040503050406030204" pitchFamily="18" charset="0"/>
              </a:rPr>
              <a:t>Fall Fair</a:t>
            </a:r>
          </a:p>
          <a:p>
            <a:pPr marL="0" indent="0">
              <a:buNone/>
            </a:pPr>
            <a:r>
              <a:rPr lang="en-US" sz="2400" dirty="0" smtClean="0">
                <a:latin typeface="Cambria" panose="02040503050406030204" pitchFamily="18" charset="0"/>
              </a:rPr>
              <a:t>November </a:t>
            </a:r>
            <a:r>
              <a:rPr lang="en-US" sz="2400" dirty="0">
                <a:latin typeface="Cambria" panose="02040503050406030204" pitchFamily="18" charset="0"/>
              </a:rPr>
              <a:t>01, </a:t>
            </a:r>
            <a:r>
              <a:rPr lang="en-US" sz="2400" dirty="0" smtClean="0">
                <a:latin typeface="Cambria" panose="02040503050406030204" pitchFamily="18" charset="0"/>
              </a:rPr>
              <a:t>2016</a:t>
            </a:r>
            <a:endParaRPr lang="en-US" sz="2400" dirty="0">
              <a:latin typeface="Cambria" panose="02040503050406030204" pitchFamily="18" charset="0"/>
            </a:endParaRPr>
          </a:p>
          <a:p>
            <a:pPr marL="0" indent="0">
              <a:buNone/>
            </a:pPr>
            <a:r>
              <a:rPr lang="en-US" sz="2400" u="sng" dirty="0">
                <a:solidFill>
                  <a:srgbClr val="FED934"/>
                </a:solidFill>
                <a:latin typeface="Cambria" panose="02040503050406030204" pitchFamily="18" charset="0"/>
              </a:rPr>
              <a:t>Computing/Engineering Career &amp; Internship (CECI) &amp; Gaming </a:t>
            </a:r>
            <a:r>
              <a:rPr lang="en-US" sz="2400" u="sng" dirty="0" smtClean="0">
                <a:solidFill>
                  <a:srgbClr val="FED934"/>
                </a:solidFill>
                <a:latin typeface="Cambria" panose="02040503050406030204" pitchFamily="18" charset="0"/>
              </a:rPr>
              <a:t>Fair</a:t>
            </a:r>
          </a:p>
          <a:p>
            <a:pPr marL="0" indent="0">
              <a:buNone/>
            </a:pPr>
            <a:r>
              <a:rPr lang="en-US" sz="2400" dirty="0">
                <a:latin typeface="Cambria" panose="02040503050406030204" pitchFamily="18" charset="0"/>
              </a:rPr>
              <a:t>February 1, 2017</a:t>
            </a:r>
          </a:p>
          <a:p>
            <a:pPr marL="0" indent="0">
              <a:buNone/>
            </a:pPr>
            <a:endParaRPr lang="en-US" sz="1100" u="sng" dirty="0">
              <a:solidFill>
                <a:srgbClr val="FED934"/>
              </a:solidFill>
              <a:latin typeface="Cambria" panose="02040503050406030204" pitchFamily="18" charset="0"/>
            </a:endParaRPr>
          </a:p>
          <a:p>
            <a:pPr marL="0" indent="0">
              <a:buNone/>
            </a:pPr>
            <a:endParaRPr lang="en-US" dirty="0" smtClean="0">
              <a:solidFill>
                <a:srgbClr val="FED934"/>
              </a:solidFill>
              <a:latin typeface="Cambria" panose="02040503050406030204" pitchFamily="18" charset="0"/>
            </a:endParaRPr>
          </a:p>
          <a:p>
            <a:pPr marL="0" indent="0">
              <a:buNone/>
            </a:pPr>
            <a:r>
              <a:rPr lang="en-US" dirty="0">
                <a:solidFill>
                  <a:srgbClr val="FED934"/>
                </a:solidFill>
                <a:latin typeface="Cambria" panose="02040503050406030204" pitchFamily="18" charset="0"/>
              </a:rPr>
              <a:t>	</a:t>
            </a:r>
            <a:endParaRPr lang="en-US" sz="2200" i="1" dirty="0" smtClean="0">
              <a:solidFill>
                <a:srgbClr val="FED934"/>
              </a:solidFill>
              <a:latin typeface="Cambria" panose="020405030504060302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1336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49790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53340000"/>
            <a:ext cx="4572000" cy="12280281"/>
          </a:xfrm>
          <a:prstGeom prst="rect">
            <a:avLst/>
          </a:prstGeom>
        </p:spPr>
        <p:txBody>
          <a:bodyPr>
            <a:spAutoFit/>
          </a:bodyPr>
          <a:lstStyle/>
          <a:p>
            <a:r>
              <a:rPr lang="en-US" dirty="0" smtClean="0"/>
              <a:t>Are you a Computer Science or Engineering student looking to work for in the technology field? This is your chance to meet with representatives from tech firms and government entities to find out about career opportunities. Bring multiple copies of your resume, dress professionally and be prepared to interview. Student ID is required for entrance. Another CECI Fair will be hosted in Winter!</a:t>
            </a:r>
          </a:p>
          <a:p>
            <a:endParaRPr lang="en-US" dirty="0" smtClean="0"/>
          </a:p>
          <a:p>
            <a:r>
              <a:rPr lang="en-US" dirty="0" smtClean="0"/>
              <a:t>Tips to Get the Most Out of Job Fairs</a:t>
            </a:r>
          </a:p>
          <a:p>
            <a:endParaRPr lang="en-US" dirty="0" smtClean="0"/>
          </a:p>
          <a:p>
            <a:r>
              <a:rPr lang="en-US" dirty="0" smtClean="0"/>
              <a:t>Companies Scheduled to Attend:</a:t>
            </a:r>
          </a:p>
          <a:p>
            <a:r>
              <a:rPr lang="en-US" dirty="0" smtClean="0"/>
              <a:t>(List will be updated frequently)</a:t>
            </a:r>
          </a:p>
          <a:p>
            <a:endParaRPr lang="en-US" dirty="0"/>
          </a:p>
          <a:p>
            <a:r>
              <a:rPr lang="en-US" dirty="0"/>
              <a:t>Arista Networks</a:t>
            </a:r>
          </a:p>
          <a:p>
            <a:r>
              <a:rPr lang="en-US" dirty="0" smtClean="0"/>
              <a:t>Cisco </a:t>
            </a:r>
            <a:r>
              <a:rPr lang="en-US" dirty="0" err="1"/>
              <a:t>Meraki</a:t>
            </a:r>
            <a:endParaRPr lang="en-US" dirty="0"/>
          </a:p>
          <a:p>
            <a:r>
              <a:rPr lang="en-US" dirty="0" err="1" smtClean="0"/>
              <a:t>Commvault</a:t>
            </a:r>
            <a:endParaRPr lang="en-US" dirty="0"/>
          </a:p>
          <a:p>
            <a:r>
              <a:rPr lang="en-US" dirty="0" err="1" smtClean="0"/>
              <a:t>DataCare</a:t>
            </a:r>
            <a:endParaRPr lang="en-US" dirty="0"/>
          </a:p>
          <a:p>
            <a:r>
              <a:rPr lang="en-US" dirty="0" smtClean="0"/>
              <a:t>Google</a:t>
            </a:r>
            <a:endParaRPr lang="en-US" dirty="0"/>
          </a:p>
          <a:p>
            <a:r>
              <a:rPr lang="en-US" dirty="0"/>
              <a:t>eBay</a:t>
            </a:r>
          </a:p>
          <a:p>
            <a:r>
              <a:rPr lang="en-US" dirty="0" smtClean="0"/>
              <a:t>HP-HPE </a:t>
            </a:r>
            <a:r>
              <a:rPr lang="en-US" dirty="0"/>
              <a:t>Storage Division</a:t>
            </a:r>
          </a:p>
          <a:p>
            <a:r>
              <a:rPr lang="en-US" dirty="0" err="1" smtClean="0"/>
              <a:t>iD</a:t>
            </a:r>
            <a:r>
              <a:rPr lang="en-US" dirty="0" smtClean="0"/>
              <a:t> </a:t>
            </a:r>
            <a:r>
              <a:rPr lang="en-US" dirty="0"/>
              <a:t>Tech</a:t>
            </a:r>
          </a:p>
          <a:p>
            <a:r>
              <a:rPr lang="en-US" dirty="0" smtClean="0"/>
              <a:t>Riverbed </a:t>
            </a:r>
            <a:r>
              <a:rPr lang="en-US" dirty="0"/>
              <a:t>Technology</a:t>
            </a:r>
          </a:p>
          <a:p>
            <a:r>
              <a:rPr lang="en-US" dirty="0" smtClean="0"/>
              <a:t>Tata </a:t>
            </a:r>
            <a:r>
              <a:rPr lang="en-US" dirty="0"/>
              <a:t>Consultancy Services</a:t>
            </a:r>
          </a:p>
          <a:p>
            <a:r>
              <a:rPr lang="en-US" dirty="0" smtClean="0"/>
              <a:t>The </a:t>
            </a:r>
            <a:r>
              <a:rPr lang="en-US" dirty="0"/>
              <a:t>Wine Group</a:t>
            </a:r>
          </a:p>
          <a:p>
            <a:r>
              <a:rPr lang="en-US" dirty="0" err="1" smtClean="0"/>
              <a:t>Veritas</a:t>
            </a:r>
            <a:r>
              <a:rPr lang="en-US" dirty="0" smtClean="0"/>
              <a:t> </a:t>
            </a:r>
            <a:r>
              <a:rPr lang="en-US" dirty="0"/>
              <a:t>Technologies, LLC.</a:t>
            </a:r>
          </a:p>
          <a:p>
            <a:r>
              <a:rPr lang="en-US" dirty="0" smtClean="0"/>
              <a:t>organizations </a:t>
            </a:r>
            <a:r>
              <a:rPr lang="en-US" dirty="0"/>
              <a:t>to harness the </a:t>
            </a:r>
            <a:r>
              <a:rPr lang="en-US" dirty="0" smtClean="0"/>
              <a:t>power</a:t>
            </a:r>
            <a:endParaRPr lang="en-US" dirty="0"/>
          </a:p>
          <a:p>
            <a:r>
              <a:rPr lang="en-US" dirty="0" smtClean="0"/>
              <a:t>Xilinx</a:t>
            </a:r>
            <a:endParaRPr lang="en-US" dirty="0"/>
          </a:p>
        </p:txBody>
      </p:sp>
      <p:sp>
        <p:nvSpPr>
          <p:cNvPr id="8" name="Rectangle 7"/>
          <p:cNvSpPr/>
          <p:nvPr/>
        </p:nvSpPr>
        <p:spPr>
          <a:xfrm>
            <a:off x="685800" y="1295400"/>
            <a:ext cx="7924800" cy="9571850"/>
          </a:xfrm>
          <a:prstGeom prst="rect">
            <a:avLst/>
          </a:prstGeom>
        </p:spPr>
        <p:txBody>
          <a:bodyPr wrap="square" numCol="2">
            <a:spAutoFit/>
          </a:bodyPr>
          <a:lstStyle/>
          <a:p>
            <a:r>
              <a:rPr lang="en-US" sz="2800" dirty="0"/>
              <a:t>8x8, </a:t>
            </a:r>
            <a:r>
              <a:rPr lang="en-US" sz="2800" dirty="0" err="1"/>
              <a:t>Inc</a:t>
            </a:r>
            <a:endParaRPr lang="en-US" sz="2800" dirty="0"/>
          </a:p>
          <a:p>
            <a:r>
              <a:rPr lang="en-US" sz="2800" dirty="0"/>
              <a:t>Amazon </a:t>
            </a:r>
          </a:p>
          <a:p>
            <a:r>
              <a:rPr lang="en-US" sz="2800" dirty="0"/>
              <a:t>Arista Networks</a:t>
            </a:r>
          </a:p>
          <a:p>
            <a:r>
              <a:rPr lang="en-US" sz="2800" dirty="0"/>
              <a:t>Cisco- </a:t>
            </a:r>
            <a:r>
              <a:rPr lang="en-US" sz="2800" dirty="0" err="1"/>
              <a:t>Meraki</a:t>
            </a:r>
            <a:endParaRPr lang="en-US" sz="2800" dirty="0"/>
          </a:p>
          <a:p>
            <a:r>
              <a:rPr lang="en-US" sz="2800" dirty="0" err="1"/>
              <a:t>Commvault</a:t>
            </a:r>
            <a:endParaRPr lang="en-US" sz="2800" dirty="0"/>
          </a:p>
          <a:p>
            <a:r>
              <a:rPr lang="en-US" sz="2800" dirty="0" err="1"/>
              <a:t>DataCare</a:t>
            </a:r>
            <a:endParaRPr lang="en-US" sz="2800" dirty="0"/>
          </a:p>
          <a:p>
            <a:r>
              <a:rPr lang="en-US" sz="2800" dirty="0"/>
              <a:t>Dell EMC</a:t>
            </a:r>
          </a:p>
          <a:p>
            <a:r>
              <a:rPr lang="en-US" sz="2800" dirty="0"/>
              <a:t>eBay</a:t>
            </a:r>
          </a:p>
          <a:p>
            <a:r>
              <a:rPr lang="en-US" sz="2800" dirty="0"/>
              <a:t>Google</a:t>
            </a:r>
          </a:p>
          <a:p>
            <a:r>
              <a:rPr lang="en-US" sz="2800" dirty="0"/>
              <a:t>HP-HPE Storage Division</a:t>
            </a:r>
          </a:p>
          <a:p>
            <a:r>
              <a:rPr lang="en-US" sz="2800" dirty="0" err="1"/>
              <a:t>iD</a:t>
            </a:r>
            <a:r>
              <a:rPr lang="en-US" sz="2800" dirty="0"/>
              <a:t> Tech</a:t>
            </a:r>
          </a:p>
          <a:p>
            <a:r>
              <a:rPr lang="en-US" sz="2800" dirty="0" err="1"/>
              <a:t>Jolokia</a:t>
            </a:r>
            <a:r>
              <a:rPr lang="en-US" sz="2800" dirty="0"/>
              <a:t> </a:t>
            </a:r>
            <a:r>
              <a:rPr lang="en-US" sz="2800" dirty="0" smtClean="0"/>
              <a:t>Corporation</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dirty="0" smtClean="0"/>
              <a:t>Microsoft</a:t>
            </a:r>
            <a:endParaRPr lang="en-US" sz="2800" dirty="0"/>
          </a:p>
          <a:p>
            <a:r>
              <a:rPr lang="en-US" sz="2800" dirty="0"/>
              <a:t>Mimosa </a:t>
            </a:r>
            <a:r>
              <a:rPr lang="en-US" sz="2800" dirty="0" smtClean="0"/>
              <a:t>Networks</a:t>
            </a:r>
            <a:endParaRPr lang="en-US" sz="2800" dirty="0"/>
          </a:p>
          <a:p>
            <a:r>
              <a:rPr lang="en-US" sz="2800" dirty="0" err="1"/>
              <a:t>Prysm</a:t>
            </a:r>
            <a:r>
              <a:rPr lang="en-US" sz="2800" dirty="0"/>
              <a:t>, Inc.</a:t>
            </a:r>
          </a:p>
          <a:p>
            <a:r>
              <a:rPr lang="en-US" sz="2800" dirty="0"/>
              <a:t>RBC Bearings</a:t>
            </a:r>
          </a:p>
          <a:p>
            <a:r>
              <a:rPr lang="en-US" sz="2800" dirty="0"/>
              <a:t>Riverbed </a:t>
            </a:r>
            <a:r>
              <a:rPr lang="en-US" sz="2800" dirty="0" smtClean="0"/>
              <a:t>Technology</a:t>
            </a:r>
            <a:endParaRPr lang="en-US" sz="2800" dirty="0"/>
          </a:p>
          <a:p>
            <a:r>
              <a:rPr lang="en-US" sz="2800" dirty="0"/>
              <a:t>Tata Consultancy Services</a:t>
            </a:r>
          </a:p>
          <a:p>
            <a:r>
              <a:rPr lang="en-US" sz="2800" dirty="0"/>
              <a:t>The Wine Group</a:t>
            </a:r>
          </a:p>
          <a:p>
            <a:r>
              <a:rPr lang="en-US" sz="2800" dirty="0"/>
              <a:t>United States Air Force</a:t>
            </a:r>
          </a:p>
          <a:p>
            <a:r>
              <a:rPr lang="en-US" sz="2800" dirty="0" err="1"/>
              <a:t>Veritas</a:t>
            </a:r>
            <a:r>
              <a:rPr lang="en-US" sz="2800" dirty="0"/>
              <a:t> Technologies, LLC.</a:t>
            </a:r>
          </a:p>
          <a:p>
            <a:r>
              <a:rPr lang="en-US" sz="2800" dirty="0" smtClean="0"/>
              <a:t>Xilinx</a:t>
            </a:r>
            <a:endParaRPr lang="en-US" sz="2800" dirty="0"/>
          </a:p>
        </p:txBody>
      </p:sp>
      <p:sp>
        <p:nvSpPr>
          <p:cNvPr id="10" name="Title 1"/>
          <p:cNvSpPr txBox="1">
            <a:spLocks/>
          </p:cNvSpPr>
          <p:nvPr/>
        </p:nvSpPr>
        <p:spPr>
          <a:xfrm>
            <a:off x="152400" y="152400"/>
            <a:ext cx="8839200" cy="1066800"/>
          </a:xfrm>
          <a:prstGeom prst="rect">
            <a:avLst/>
          </a:prstGeom>
          <a:ln>
            <a:solidFill>
              <a:srgbClr val="FFFF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latin typeface="Perpetua Titling MT" panose="02020502060505020804" pitchFamily="18" charset="0"/>
              </a:rPr>
              <a:t>What Employers will attend?</a:t>
            </a:r>
            <a:endParaRPr lang="en-US" sz="3200" b="1" dirty="0">
              <a:solidFill>
                <a:srgbClr val="FFFF00"/>
              </a:solidFill>
              <a:latin typeface="Perpetua Titling MT" panose="02020502060505020804" pitchFamily="18" charset="0"/>
            </a:endParaRPr>
          </a:p>
        </p:txBody>
      </p:sp>
    </p:spTree>
    <p:extLst>
      <p:ext uri="{BB962C8B-B14F-4D97-AF65-F5344CB8AC3E}">
        <p14:creationId xmlns:p14="http://schemas.microsoft.com/office/powerpoint/2010/main" val="1362750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125113" cy="924475"/>
          </a:xfrm>
        </p:spPr>
        <p:txBody>
          <a:bodyPr>
            <a:normAutofit fontScale="90000"/>
          </a:bodyPr>
          <a:lstStyle/>
          <a:p>
            <a:r>
              <a:rPr lang="en-US" sz="3600" b="1" dirty="0" smtClean="0">
                <a:solidFill>
                  <a:srgbClr val="FFFF00"/>
                </a:solidFill>
              </a:rPr>
              <a:t>PUTTING CAREER FAIR </a:t>
            </a:r>
            <a:br>
              <a:rPr lang="en-US" sz="3600" b="1" dirty="0" smtClean="0">
                <a:solidFill>
                  <a:srgbClr val="FFFF00"/>
                </a:solidFill>
              </a:rPr>
            </a:br>
            <a:r>
              <a:rPr lang="en-US" sz="3600" b="1" dirty="0" smtClean="0">
                <a:solidFill>
                  <a:srgbClr val="FFFF00"/>
                </a:solidFill>
              </a:rPr>
              <a:t>MYTHS TO REST</a:t>
            </a:r>
            <a:endParaRPr lang="en-US" sz="3600" b="1" dirty="0">
              <a:solidFill>
                <a:srgbClr val="FFFF00"/>
              </a:solidFill>
            </a:endParaRPr>
          </a:p>
        </p:txBody>
      </p:sp>
      <p:sp>
        <p:nvSpPr>
          <p:cNvPr id="3" name="Content Placeholder 2"/>
          <p:cNvSpPr>
            <a:spLocks noGrp="1"/>
          </p:cNvSpPr>
          <p:nvPr>
            <p:ph idx="1"/>
          </p:nvPr>
        </p:nvSpPr>
        <p:spPr>
          <a:xfrm>
            <a:off x="228600" y="2057400"/>
            <a:ext cx="7601155" cy="3374239"/>
          </a:xfrm>
        </p:spPr>
        <p:txBody>
          <a:bodyPr/>
          <a:lstStyle/>
          <a:p>
            <a:pPr marL="0" indent="0">
              <a:buNone/>
            </a:pPr>
            <a:r>
              <a:rPr lang="en-US" sz="2000" dirty="0"/>
              <a:t>Myth #1:</a:t>
            </a:r>
            <a:br>
              <a:rPr lang="en-US" sz="2000" dirty="0"/>
            </a:br>
            <a:r>
              <a:rPr lang="en-US" sz="2000" dirty="0">
                <a:solidFill>
                  <a:srgbClr val="FFFFFF"/>
                </a:solidFill>
              </a:rPr>
              <a:t>All I need to do is “show up” the day of the </a:t>
            </a:r>
            <a:r>
              <a:rPr lang="en-US" sz="2000" dirty="0" smtClean="0">
                <a:solidFill>
                  <a:srgbClr val="FFFFFF"/>
                </a:solidFill>
              </a:rPr>
              <a:t>event.</a:t>
            </a:r>
          </a:p>
          <a:p>
            <a:pPr marL="0" indent="0">
              <a:buNone/>
            </a:pPr>
            <a:endParaRPr lang="en-US" sz="2000" dirty="0" smtClean="0">
              <a:solidFill>
                <a:srgbClr val="FFFFFF"/>
              </a:solidFill>
            </a:endParaRPr>
          </a:p>
          <a:p>
            <a:pPr marL="0" indent="0">
              <a:buNone/>
            </a:pPr>
            <a:r>
              <a:rPr lang="en-US" sz="2000" dirty="0"/>
              <a:t>MYTH # 2 </a:t>
            </a:r>
            <a:br>
              <a:rPr lang="en-US" sz="2000" dirty="0"/>
            </a:br>
            <a:r>
              <a:rPr lang="en-US" sz="2000" dirty="0"/>
              <a:t> It’s ok to show up in my jeans and </a:t>
            </a:r>
            <a:r>
              <a:rPr lang="en-US" sz="2000" dirty="0" smtClean="0"/>
              <a:t>UCSC sweatshirt.</a:t>
            </a:r>
          </a:p>
          <a:p>
            <a:pPr marL="0" indent="0">
              <a:buNone/>
            </a:pPr>
            <a:endParaRPr lang="en-US" sz="2000" dirty="0" smtClean="0">
              <a:solidFill>
                <a:schemeClr val="bg1">
                  <a:lumMod val="75000"/>
                </a:schemeClr>
              </a:solidFill>
            </a:endParaRPr>
          </a:p>
          <a:p>
            <a:pPr marL="0" indent="0">
              <a:buNone/>
            </a:pPr>
            <a:r>
              <a:rPr lang="en-US" sz="2000" dirty="0"/>
              <a:t>MYTH # 3</a:t>
            </a:r>
            <a:br>
              <a:rPr lang="en-US" sz="2000" dirty="0"/>
            </a:br>
            <a:r>
              <a:rPr lang="en-US" sz="2000" dirty="0">
                <a:solidFill>
                  <a:srgbClr val="FFFFFF"/>
                </a:solidFill>
              </a:rPr>
              <a:t>I should go to the Career Fair only if I’m looking for a full-time </a:t>
            </a:r>
            <a:r>
              <a:rPr lang="en-US" sz="2000" dirty="0" smtClean="0">
                <a:solidFill>
                  <a:srgbClr val="FFFFFF"/>
                </a:solidFill>
              </a:rPr>
              <a:t>job.</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62000"/>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53075"/>
          </a:xfrm>
        </p:spPr>
        <p:txBody>
          <a:bodyPr>
            <a:normAutofit fontScale="90000"/>
          </a:bodyPr>
          <a:lstStyle/>
          <a:p>
            <a:r>
              <a:rPr lang="en-US" b="1" i="1" dirty="0" smtClean="0">
                <a:solidFill>
                  <a:srgbClr val="FED934"/>
                </a:solidFill>
              </a:rPr>
              <a:t>But what if I’m not ready to look for a job or internship? Should I still attend?</a:t>
            </a:r>
            <a:r>
              <a:rPr lang="en-US" b="1" i="1" dirty="0" smtClean="0">
                <a:solidFill>
                  <a:srgbClr val="002060"/>
                </a:solidFill>
              </a:rPr>
              <a:t>	</a:t>
            </a:r>
            <a:endParaRPr lang="en-US" b="1" i="1" dirty="0">
              <a:solidFill>
                <a:srgbClr val="002060"/>
              </a:solidFill>
            </a:endParaRPr>
          </a:p>
        </p:txBody>
      </p:sp>
      <p:sp>
        <p:nvSpPr>
          <p:cNvPr id="3" name="Content Placeholder 2"/>
          <p:cNvSpPr>
            <a:spLocks noGrp="1"/>
          </p:cNvSpPr>
          <p:nvPr>
            <p:ph idx="1"/>
          </p:nvPr>
        </p:nvSpPr>
        <p:spPr>
          <a:xfrm>
            <a:off x="381000" y="1371600"/>
            <a:ext cx="8382000" cy="2819400"/>
          </a:xfrm>
        </p:spPr>
        <p:txBody>
          <a:bodyPr>
            <a:normAutofit/>
          </a:bodyPr>
          <a:lstStyle/>
          <a:p>
            <a:pPr marL="0" indent="0" algn="ctr">
              <a:buNone/>
            </a:pPr>
            <a:r>
              <a:rPr lang="en-US" sz="3500" b="1" i="1" dirty="0">
                <a:solidFill>
                  <a:srgbClr val="C00000"/>
                </a:solidFill>
              </a:rPr>
              <a:t>Y</a:t>
            </a:r>
            <a:r>
              <a:rPr lang="en-US" sz="3500" b="1" i="1" dirty="0" smtClean="0">
                <a:solidFill>
                  <a:srgbClr val="C00000"/>
                </a:solidFill>
              </a:rPr>
              <a:t>ES!</a:t>
            </a:r>
          </a:p>
          <a:p>
            <a:pPr>
              <a:buFont typeface="Arial" panose="020B0604020202020204" pitchFamily="34" charset="0"/>
              <a:buChar char="•"/>
            </a:pPr>
            <a:r>
              <a:rPr lang="en-US" sz="2400" b="1" dirty="0" smtClean="0"/>
              <a:t>To eavesdrop</a:t>
            </a:r>
          </a:p>
          <a:p>
            <a:pPr>
              <a:buFont typeface="Arial" panose="020B0604020202020204" pitchFamily="34" charset="0"/>
              <a:buChar char="•"/>
            </a:pPr>
            <a:r>
              <a:rPr lang="en-US" sz="2400" b="1" dirty="0" smtClean="0"/>
              <a:t>To practice for when it DOES matter</a:t>
            </a:r>
          </a:p>
          <a:p>
            <a:pPr>
              <a:buFont typeface="Arial" panose="020B0604020202020204" pitchFamily="34" charset="0"/>
              <a:buChar char="•"/>
            </a:pPr>
            <a:r>
              <a:rPr lang="en-US" sz="2400" b="1" dirty="0" smtClean="0"/>
              <a:t>To learn about what opportunities are out there</a:t>
            </a:r>
            <a:endParaRPr lang="en-US" sz="2000" dirty="0" smtClean="0"/>
          </a:p>
          <a:p>
            <a:pPr>
              <a:buFont typeface="Arial" panose="020B0604020202020204" pitchFamily="34" charset="0"/>
              <a:buChar char="•"/>
            </a:pPr>
            <a:r>
              <a:rPr lang="en-US" sz="2400" b="1" dirty="0" smtClean="0"/>
              <a:t>Your time </a:t>
            </a:r>
            <a:r>
              <a:rPr lang="en-US" sz="2400" b="1" i="1" dirty="0" smtClean="0"/>
              <a:t>will</a:t>
            </a:r>
            <a:r>
              <a:rPr lang="en-US" sz="2400" b="1" dirty="0" smtClean="0"/>
              <a:t> come! </a:t>
            </a:r>
            <a:r>
              <a:rPr lang="en-US" sz="2000" dirty="0" smtClean="0"/>
              <a:t> </a:t>
            </a:r>
            <a:endParaRPr lang="en-US"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838" y="4572000"/>
            <a:ext cx="2825218"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39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25113" cy="924475"/>
          </a:xfrm>
        </p:spPr>
        <p:txBody>
          <a:bodyPr/>
          <a:lstStyle/>
          <a:p>
            <a:r>
              <a:rPr lang="en-US" b="1" dirty="0" smtClean="0">
                <a:solidFill>
                  <a:srgbClr val="FED934"/>
                </a:solidFill>
              </a:rPr>
              <a:t>EMPLOYER EXPECTATIONS</a:t>
            </a:r>
            <a:endParaRPr lang="en-US" b="1" dirty="0">
              <a:solidFill>
                <a:srgbClr val="FED934"/>
              </a:solidFill>
            </a:endParaRPr>
          </a:p>
        </p:txBody>
      </p:sp>
      <p:sp>
        <p:nvSpPr>
          <p:cNvPr id="3" name="Content Placeholder 2"/>
          <p:cNvSpPr>
            <a:spLocks noGrp="1"/>
          </p:cNvSpPr>
          <p:nvPr>
            <p:ph idx="1"/>
          </p:nvPr>
        </p:nvSpPr>
        <p:spPr>
          <a:xfrm>
            <a:off x="381000" y="1066800"/>
            <a:ext cx="7848600" cy="5562599"/>
          </a:xfrm>
        </p:spPr>
        <p:txBody>
          <a:bodyPr>
            <a:normAutofit/>
          </a:bodyPr>
          <a:lstStyle/>
          <a:p>
            <a:pPr marL="0" indent="0">
              <a:buNone/>
            </a:pPr>
            <a:r>
              <a:rPr lang="en-US" sz="2400" b="1" dirty="0">
                <a:solidFill>
                  <a:srgbClr val="FED934"/>
                </a:solidFill>
              </a:rPr>
              <a:t>What do Employers Expect of </a:t>
            </a:r>
            <a:r>
              <a:rPr lang="en-US" sz="2400" b="1" dirty="0" smtClean="0">
                <a:solidFill>
                  <a:srgbClr val="FED934"/>
                </a:solidFill>
              </a:rPr>
              <a:t>You?</a:t>
            </a:r>
            <a:endParaRPr lang="en-US" sz="2400" dirty="0">
              <a:solidFill>
                <a:srgbClr val="FED934"/>
              </a:solidFill>
            </a:endParaRPr>
          </a:p>
          <a:p>
            <a:pPr lvl="0">
              <a:buFont typeface="Wingdings" panose="05000000000000000000" pitchFamily="2" charset="2"/>
              <a:buChar char="§"/>
            </a:pPr>
            <a:r>
              <a:rPr lang="en-US" sz="2200" dirty="0" smtClean="0"/>
              <a:t>Have </a:t>
            </a:r>
            <a:r>
              <a:rPr lang="en-US" sz="2200" i="1" dirty="0"/>
              <a:t>some</a:t>
            </a:r>
            <a:r>
              <a:rPr lang="en-US" sz="2200" dirty="0"/>
              <a:t> knowledge of the company/organization </a:t>
            </a:r>
          </a:p>
          <a:p>
            <a:pPr>
              <a:buFont typeface="Wingdings" panose="05000000000000000000" pitchFamily="2" charset="2"/>
              <a:buChar char="§"/>
            </a:pPr>
            <a:r>
              <a:rPr lang="en-US" sz="2200" dirty="0" smtClean="0"/>
              <a:t>Have </a:t>
            </a:r>
            <a:r>
              <a:rPr lang="en-US" sz="2200" dirty="0"/>
              <a:t>an idea of the type of industry/position you might be seeking in the future </a:t>
            </a:r>
            <a:endParaRPr lang="en-US" sz="2200" dirty="0" smtClean="0"/>
          </a:p>
          <a:p>
            <a:pPr lvl="0">
              <a:buFont typeface="Wingdings" panose="05000000000000000000" pitchFamily="2" charset="2"/>
              <a:buChar char="§"/>
            </a:pPr>
            <a:r>
              <a:rPr lang="en-US" sz="2200" dirty="0" smtClean="0"/>
              <a:t>Dress </a:t>
            </a:r>
            <a:r>
              <a:rPr lang="en-US" sz="2200" dirty="0"/>
              <a:t>professionally </a:t>
            </a:r>
          </a:p>
          <a:p>
            <a:pPr lvl="0">
              <a:buFont typeface="Wingdings" panose="05000000000000000000" pitchFamily="2" charset="2"/>
              <a:buChar char="§"/>
            </a:pPr>
            <a:r>
              <a:rPr lang="en-US" sz="2200" dirty="0" smtClean="0"/>
              <a:t>Prepared </a:t>
            </a:r>
            <a:r>
              <a:rPr lang="en-US" sz="2200" dirty="0"/>
              <a:t>to answer questions </a:t>
            </a:r>
          </a:p>
          <a:p>
            <a:pPr lvl="0">
              <a:buFont typeface="Wingdings" panose="05000000000000000000" pitchFamily="2" charset="2"/>
              <a:buChar char="§"/>
            </a:pPr>
            <a:r>
              <a:rPr lang="en-US" sz="2200" dirty="0" smtClean="0"/>
              <a:t>Prepared </a:t>
            </a:r>
            <a:r>
              <a:rPr lang="en-US" sz="2200" dirty="0"/>
              <a:t>to ask </a:t>
            </a:r>
            <a:r>
              <a:rPr lang="en-US" sz="2200" dirty="0" smtClean="0"/>
              <a:t>thoughtful </a:t>
            </a:r>
            <a:r>
              <a:rPr lang="en-US" sz="2200" dirty="0"/>
              <a:t>questions </a:t>
            </a:r>
          </a:p>
          <a:p>
            <a:pPr lvl="0">
              <a:buFont typeface="Wingdings" panose="05000000000000000000" pitchFamily="2" charset="2"/>
              <a:buChar char="§"/>
            </a:pPr>
            <a:r>
              <a:rPr lang="en-US" sz="2200" dirty="0" smtClean="0"/>
              <a:t>Follow-up after </a:t>
            </a:r>
            <a:r>
              <a:rPr lang="en-US" sz="2200" dirty="0"/>
              <a:t>the fair </a:t>
            </a:r>
          </a:p>
          <a:p>
            <a:pPr marL="0" lvl="0" indent="0">
              <a:buNone/>
            </a:pPr>
            <a:endParaRPr lang="en-US" sz="22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76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7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5|5.5"/>
</p:tagLst>
</file>

<file path=ppt/tags/tag2.xml><?xml version="1.0" encoding="utf-8"?>
<p:tagLst xmlns:a="http://schemas.openxmlformats.org/drawingml/2006/main" xmlns:r="http://schemas.openxmlformats.org/officeDocument/2006/relationships" xmlns:p="http://schemas.openxmlformats.org/presentationml/2006/main">
  <p:tag name="TIMING" val="|0.9|3.1|23.1|25.1|30.4|4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14579</TotalTime>
  <Words>1029</Words>
  <Application>Microsoft Macintosh PowerPoint</Application>
  <PresentationFormat>On-screen Show (4:3)</PresentationFormat>
  <Paragraphs>260</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Career Center Services  </vt:lpstr>
      <vt:lpstr>PowerPoint Presentation</vt:lpstr>
      <vt:lpstr>PowerPoint Presentation</vt:lpstr>
      <vt:lpstr>PowerPoint Presentation</vt:lpstr>
      <vt:lpstr>Ways to Connect with Employers</vt:lpstr>
      <vt:lpstr>PowerPoint Presentation</vt:lpstr>
      <vt:lpstr>PUTTING CAREER FAIR  MYTHS TO REST</vt:lpstr>
      <vt:lpstr>But what if I’m not ready to look for a job or internship? Should I still attend? </vt:lpstr>
      <vt:lpstr>EMPLOYER EXPECTATIONS</vt:lpstr>
      <vt:lpstr>BEFORE THE FAIR </vt:lpstr>
      <vt:lpstr>1. GET RESUME CRITIQUED</vt:lpstr>
      <vt:lpstr>2. CRAFT YOUR 15-SECOND COMMERCIAL</vt:lpstr>
      <vt:lpstr>3. GATHER THESE ITEMS</vt:lpstr>
      <vt:lpstr>3. PREPARE YOUR ATTIRE</vt:lpstr>
      <vt:lpstr>PowerPoint Presentation</vt:lpstr>
      <vt:lpstr>4. CONDUCT COMPANY RESEARCH</vt:lpstr>
      <vt:lpstr>PREPARE QUESTIONS FOR RECRUITERS</vt:lpstr>
      <vt:lpstr>5. CLARIFY YOUR CAREER GOALS</vt:lpstr>
      <vt:lpstr>DURING THE FAIR</vt:lpstr>
      <vt:lpstr>DURING THE FAIR</vt:lpstr>
      <vt:lpstr>PRESENTATION SKILLS</vt:lpstr>
      <vt:lpstr>PRESENTATION SKILLS</vt:lpstr>
      <vt:lpstr>AFTER YOU MEET</vt:lpstr>
      <vt:lpstr>AFTER THE FAIR</vt:lpstr>
      <vt:lpstr>COMMON MISTAKES</vt:lpstr>
      <vt:lpstr>QUESTIONS?    </vt:lpstr>
    </vt:vector>
  </TitlesOfParts>
  <Company>Template Central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Christina L Mosteller</dc:creator>
  <cp:lastModifiedBy>Christina Hall</cp:lastModifiedBy>
  <cp:revision>261</cp:revision>
  <dcterms:created xsi:type="dcterms:W3CDTF">2000-08-07T01:18:55Z</dcterms:created>
  <dcterms:modified xsi:type="dcterms:W3CDTF">2016-10-24T22:40:47Z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TC011408401033</vt:lpwstr>
  </property>
</Properties>
</file>