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C40F7A5C-EFA2-4633-983F-B6042166D3A5}">
  <a:tblStyle styleId="{C40F7A5C-EFA2-4633-983F-B6042166D3A5}" styleName="Table_0"/>
</a:tblStyleLst>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11" Type="http://schemas.openxmlformats.org/officeDocument/2006/relationships/slide" Target="slides/slide6.xml"/><Relationship Id="rId10" Type="http://schemas.openxmlformats.org/officeDocument/2006/relationships/slide" Target="slides/slide5.xml"/><Relationship Id="rId12" Type="http://schemas.openxmlformats.org/officeDocument/2006/relationships/slide" Target="slides/slide7.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2" name="Shape 5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1" name="Shape 61"/>
        <p:cNvGrpSpPr/>
        <p:nvPr/>
      </p:nvGrpSpPr>
      <p:grpSpPr>
        <a:xfrm>
          <a:off x="0" y="0"/>
          <a:ext cx="0" cy="0"/>
          <a:chOff x="0" y="0"/>
          <a:chExt cx="0" cy="0"/>
        </a:xfrm>
      </p:grpSpPr>
      <p:sp>
        <p:nvSpPr>
          <p:cNvPr id="62" name="Shape 6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3" name="Shape 6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9" name="Shape 69"/>
        <p:cNvGrpSpPr/>
        <p:nvPr/>
      </p:nvGrpSpPr>
      <p:grpSpPr>
        <a:xfrm>
          <a:off x="0" y="0"/>
          <a:ext cx="0" cy="0"/>
          <a:chOff x="0" y="0"/>
          <a:chExt cx="0" cy="0"/>
        </a:xfrm>
      </p:grpSpPr>
      <p:sp>
        <p:nvSpPr>
          <p:cNvPr id="70" name="Shape 7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1" name="Shape 7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8" name="Shape 78"/>
        <p:cNvGrpSpPr/>
        <p:nvPr/>
      </p:nvGrpSpPr>
      <p:grpSpPr>
        <a:xfrm>
          <a:off x="0" y="0"/>
          <a:ext cx="0" cy="0"/>
          <a:chOff x="0" y="0"/>
          <a:chExt cx="0" cy="0"/>
        </a:xfrm>
      </p:grpSpPr>
      <p:sp>
        <p:nvSpPr>
          <p:cNvPr id="79" name="Shape 7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0" name="Shape 8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6" name="Shape 86"/>
        <p:cNvGrpSpPr/>
        <p:nvPr/>
      </p:nvGrpSpPr>
      <p:grpSpPr>
        <a:xfrm>
          <a:off x="0" y="0"/>
          <a:ext cx="0" cy="0"/>
          <a:chOff x="0" y="0"/>
          <a:chExt cx="0" cy="0"/>
        </a:xfrm>
      </p:grpSpPr>
      <p:sp>
        <p:nvSpPr>
          <p:cNvPr id="87" name="Shape 8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8" name="Shape 8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3" name="Shape 93"/>
        <p:cNvGrpSpPr/>
        <p:nvPr/>
      </p:nvGrpSpPr>
      <p:grpSpPr>
        <a:xfrm>
          <a:off x="0" y="0"/>
          <a:ext cx="0" cy="0"/>
          <a:chOff x="0" y="0"/>
          <a:chExt cx="0" cy="0"/>
        </a:xfrm>
      </p:grpSpPr>
      <p:sp>
        <p:nvSpPr>
          <p:cNvPr id="94" name="Shape 9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5" name="Shape 9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1" name="Shape 101"/>
        <p:cNvGrpSpPr/>
        <p:nvPr/>
      </p:nvGrpSpPr>
      <p:grpSpPr>
        <a:xfrm>
          <a:off x="0" y="0"/>
          <a:ext cx="0" cy="0"/>
          <a:chOff x="0" y="0"/>
          <a:chExt cx="0" cy="0"/>
        </a:xfrm>
      </p:grpSpPr>
      <p:sp>
        <p:nvSpPr>
          <p:cNvPr id="102" name="Shape 10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3" name="Shape 10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600" cy="2052600"/>
          </a:xfrm>
          <a:prstGeom prst="rect">
            <a:avLst/>
          </a:prstGeom>
        </p:spPr>
        <p:txBody>
          <a:bodyPr anchorCtr="0" anchor="b" bIns="91425" lIns="91425" rIns="91425" tIns="91425"/>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p:txBody>
      </p:sp>
      <p:sp>
        <p:nvSpPr>
          <p:cNvPr id="11" name="Shape 11"/>
          <p:cNvSpPr txBox="1"/>
          <p:nvPr>
            <p:ph idx="1" type="subTitle"/>
          </p:nvPr>
        </p:nvSpPr>
        <p:spPr>
          <a:xfrm>
            <a:off x="311700" y="2834125"/>
            <a:ext cx="8520600" cy="7926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p:txBody>
      </p:sp>
      <p:sp>
        <p:nvSpPr>
          <p:cNvPr id="12" name="Shape 12"/>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4" name="Shape 44"/>
        <p:cNvGrpSpPr/>
        <p:nvPr/>
      </p:nvGrpSpPr>
      <p:grpSpPr>
        <a:xfrm>
          <a:off x="0" y="0"/>
          <a:ext cx="0" cy="0"/>
          <a:chOff x="0" y="0"/>
          <a:chExt cx="0" cy="0"/>
        </a:xfrm>
      </p:grpSpPr>
      <p:sp>
        <p:nvSpPr>
          <p:cNvPr id="45" name="Shape 45"/>
          <p:cNvSpPr txBox="1"/>
          <p:nvPr>
            <p:ph type="title"/>
          </p:nvPr>
        </p:nvSpPr>
        <p:spPr>
          <a:xfrm>
            <a:off x="311700" y="1106125"/>
            <a:ext cx="8520600" cy="1963500"/>
          </a:xfrm>
          <a:prstGeom prst="rect">
            <a:avLst/>
          </a:prstGeom>
        </p:spPr>
        <p:txBody>
          <a:bodyPr anchorCtr="0" anchor="b" bIns="91425" lIns="91425" rIns="91425" tIns="91425"/>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p:txBody>
      </p:sp>
      <p:sp>
        <p:nvSpPr>
          <p:cNvPr id="46" name="Shape 46"/>
          <p:cNvSpPr txBox="1"/>
          <p:nvPr>
            <p:ph idx="1" type="body"/>
          </p:nvPr>
        </p:nvSpPr>
        <p:spPr>
          <a:xfrm>
            <a:off x="311700" y="3152225"/>
            <a:ext cx="8520600" cy="13008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47" name="Shape 4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600" cy="841800"/>
          </a:xfrm>
          <a:prstGeom prst="rect">
            <a:avLst/>
          </a:prstGeom>
        </p:spPr>
        <p:txBody>
          <a:bodyPr anchorCtr="0" anchor="ctr" bIns="91425" lIns="91425" rIns="91425" tIns="91425"/>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p:txBody>
      </p:sp>
      <p:sp>
        <p:nvSpPr>
          <p:cNvPr id="15" name="Shape 15"/>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8" name="Shape 18"/>
          <p:cNvSpPr txBox="1"/>
          <p:nvPr>
            <p:ph idx="1" type="body"/>
          </p:nvPr>
        </p:nvSpPr>
        <p:spPr>
          <a:xfrm>
            <a:off x="311700" y="1152475"/>
            <a:ext cx="8520600" cy="3416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9" name="Shape 1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3" name="Shape 23"/>
          <p:cNvSpPr txBox="1"/>
          <p:nvPr>
            <p:ph idx="2" type="body"/>
          </p:nvPr>
        </p:nvSpPr>
        <p:spPr>
          <a:xfrm>
            <a:off x="48324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4" name="Shape 2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7" name="Shape 2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0" name="Shape 30"/>
          <p:cNvSpPr txBox="1"/>
          <p:nvPr>
            <p:ph idx="1" type="body"/>
          </p:nvPr>
        </p:nvSpPr>
        <p:spPr>
          <a:xfrm>
            <a:off x="311700" y="1389600"/>
            <a:ext cx="2808000"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1" name="Shape 31"/>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rIns="91425"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34" name="Shape 3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5"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37" name="Shape 37"/>
          <p:cNvSpPr txBox="1"/>
          <p:nvPr>
            <p:ph type="title"/>
          </p:nvPr>
        </p:nvSpPr>
        <p:spPr>
          <a:xfrm>
            <a:off x="265500" y="1233175"/>
            <a:ext cx="4045200" cy="1482300"/>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38" name="Shape 38"/>
          <p:cNvSpPr txBox="1"/>
          <p:nvPr>
            <p:ph idx="1" type="subTitle"/>
          </p:nvPr>
        </p:nvSpPr>
        <p:spPr>
          <a:xfrm>
            <a:off x="265500" y="2803075"/>
            <a:ext cx="4045200" cy="12351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39" name="Shape 39"/>
          <p:cNvSpPr txBox="1"/>
          <p:nvPr>
            <p:ph idx="2" type="body"/>
          </p:nvPr>
        </p:nvSpPr>
        <p:spPr>
          <a:xfrm>
            <a:off x="4939500" y="724075"/>
            <a:ext cx="3837000" cy="3695100"/>
          </a:xfrm>
          <a:prstGeom prst="rect">
            <a:avLst/>
          </a:prstGeom>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0" name="Shape 40"/>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rIns="91425" tIns="91425"/>
          <a:lstStyle>
            <a:lvl1pPr lvl="0">
              <a:lnSpc>
                <a:spcPct val="100000"/>
              </a:lnSpc>
              <a:spcBef>
                <a:spcPts val="0"/>
              </a:spcBef>
              <a:spcAft>
                <a:spcPts val="0"/>
              </a:spcAft>
              <a:buNone/>
              <a:defRPr/>
            </a:lvl1pPr>
          </a:lstStyle>
          <a:p/>
        </p:txBody>
      </p:sp>
      <p:sp>
        <p:nvSpPr>
          <p:cNvPr id="43" name="Shape 43"/>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tIns="91425"/>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p:txBody>
      </p:sp>
      <p:sp>
        <p:nvSpPr>
          <p:cNvPr id="8" name="Shape 8"/>
          <p:cNvSpPr txBox="1"/>
          <p:nvPr>
            <p:ph idx="12" type="sldNum"/>
          </p:nvPr>
        </p:nvSpPr>
        <p:spPr>
          <a:xfrm>
            <a:off x="8472457" y="4663216"/>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dk2"/>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00.png"/><Relationship Id="rId4" Type="http://schemas.openxmlformats.org/officeDocument/2006/relationships/image" Target="../media/image03.png"/><Relationship Id="rId5" Type="http://schemas.openxmlformats.org/officeDocument/2006/relationships/image" Target="../media/image0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05.jpg"/><Relationship Id="rId4" Type="http://schemas.openxmlformats.org/officeDocument/2006/relationships/image" Target="../media/image0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04.png"/><Relationship Id="rId4" Type="http://schemas.openxmlformats.org/officeDocument/2006/relationships/image" Target="../media/image0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07.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 Id="rId3" Type="http://schemas.openxmlformats.org/officeDocument/2006/relationships/image" Target="../media/image08.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3" name="Shape 53"/>
        <p:cNvGrpSpPr/>
        <p:nvPr/>
      </p:nvGrpSpPr>
      <p:grpSpPr>
        <a:xfrm>
          <a:off x="0" y="0"/>
          <a:ext cx="0" cy="0"/>
          <a:chOff x="0" y="0"/>
          <a:chExt cx="0" cy="0"/>
        </a:xfrm>
      </p:grpSpPr>
      <p:pic>
        <p:nvPicPr>
          <p:cNvPr id="54" name="Shape 54"/>
          <p:cNvPicPr preferRelativeResize="0"/>
          <p:nvPr/>
        </p:nvPicPr>
        <p:blipFill>
          <a:blip r:embed="rId3">
            <a:alphaModFix/>
          </a:blip>
          <a:stretch>
            <a:fillRect/>
          </a:stretch>
        </p:blipFill>
        <p:spPr>
          <a:xfrm>
            <a:off x="-525425" y="0"/>
            <a:ext cx="10287000" cy="5143500"/>
          </a:xfrm>
          <a:prstGeom prst="rect">
            <a:avLst/>
          </a:prstGeom>
          <a:noFill/>
          <a:ln>
            <a:noFill/>
          </a:ln>
        </p:spPr>
      </p:pic>
      <p:sp>
        <p:nvSpPr>
          <p:cNvPr id="55" name="Shape 55"/>
          <p:cNvSpPr txBox="1"/>
          <p:nvPr>
            <p:ph type="ctrTitle"/>
          </p:nvPr>
        </p:nvSpPr>
        <p:spPr>
          <a:xfrm rot="10800000">
            <a:off x="-554213" y="-851848"/>
            <a:ext cx="8520600" cy="557400"/>
          </a:xfrm>
          <a:prstGeom prst="rect">
            <a:avLst/>
          </a:prstGeom>
        </p:spPr>
        <p:txBody>
          <a:bodyPr anchorCtr="0" anchor="b" bIns="91425" lIns="91425" rIns="91425" tIns="91425">
            <a:noAutofit/>
          </a:bodyPr>
          <a:lstStyle/>
          <a:p>
            <a:pPr lvl="0">
              <a:spcBef>
                <a:spcPts val="0"/>
              </a:spcBef>
              <a:buNone/>
            </a:pPr>
            <a:r>
              <a:t/>
            </a:r>
            <a:endParaRPr sz="2400">
              <a:solidFill>
                <a:srgbClr val="1155CC"/>
              </a:solidFill>
              <a:latin typeface="Calibri"/>
              <a:ea typeface="Calibri"/>
              <a:cs typeface="Calibri"/>
              <a:sym typeface="Calibri"/>
            </a:endParaRPr>
          </a:p>
        </p:txBody>
      </p:sp>
      <p:sp>
        <p:nvSpPr>
          <p:cNvPr id="56" name="Shape 56"/>
          <p:cNvSpPr txBox="1"/>
          <p:nvPr>
            <p:ph idx="1" type="subTitle"/>
          </p:nvPr>
        </p:nvSpPr>
        <p:spPr>
          <a:xfrm>
            <a:off x="335475" y="3590725"/>
            <a:ext cx="4346700" cy="1482900"/>
          </a:xfrm>
          <a:prstGeom prst="rect">
            <a:avLst/>
          </a:prstGeom>
        </p:spPr>
        <p:txBody>
          <a:bodyPr anchorCtr="0" anchor="t" bIns="91425" lIns="91425" rIns="91425" tIns="91425">
            <a:noAutofit/>
          </a:bodyPr>
          <a:lstStyle/>
          <a:p>
            <a:pPr lvl="0" rtl="0" algn="l">
              <a:spcBef>
                <a:spcPts val="0"/>
              </a:spcBef>
              <a:buNone/>
            </a:pPr>
            <a:r>
              <a:rPr lang="en" sz="1800">
                <a:solidFill>
                  <a:srgbClr val="D9D9D9"/>
                </a:solidFill>
              </a:rPr>
              <a:t>Samuel Gbolahan Adesoye </a:t>
            </a:r>
          </a:p>
          <a:p>
            <a:pPr lvl="0" algn="l">
              <a:spcBef>
                <a:spcPts val="0"/>
              </a:spcBef>
              <a:buNone/>
            </a:pPr>
            <a:r>
              <a:rPr lang="en" sz="1800">
                <a:solidFill>
                  <a:srgbClr val="D9D9D9"/>
                </a:solidFill>
              </a:rPr>
              <a:t>Victor Vahram Shahbazian, Sam Song</a:t>
            </a:r>
          </a:p>
          <a:p>
            <a:pPr lvl="0" algn="l">
              <a:spcBef>
                <a:spcPts val="0"/>
              </a:spcBef>
              <a:buNone/>
            </a:pPr>
            <a:r>
              <a:rPr lang="en" sz="1800">
                <a:solidFill>
                  <a:srgbClr val="CCCCCC"/>
                </a:solidFill>
              </a:rPr>
              <a:t>cmps161 w-17</a:t>
            </a:r>
          </a:p>
          <a:p>
            <a:pPr lvl="0" algn="l">
              <a:spcBef>
                <a:spcPts val="0"/>
              </a:spcBef>
              <a:buNone/>
            </a:pPr>
            <a:r>
              <a:rPr lang="en" sz="1800">
                <a:solidFill>
                  <a:srgbClr val="CCCCCC"/>
                </a:solidFill>
              </a:rPr>
              <a:t>03-19-17</a:t>
            </a:r>
          </a:p>
        </p:txBody>
      </p:sp>
      <p:sp>
        <p:nvSpPr>
          <p:cNvPr id="57" name="Shape 57"/>
          <p:cNvSpPr txBox="1"/>
          <p:nvPr/>
        </p:nvSpPr>
        <p:spPr>
          <a:xfrm>
            <a:off x="736250" y="212850"/>
            <a:ext cx="2518500" cy="1212300"/>
          </a:xfrm>
          <a:prstGeom prst="rect">
            <a:avLst/>
          </a:prstGeom>
          <a:noFill/>
          <a:ln>
            <a:noFill/>
          </a:ln>
        </p:spPr>
        <p:txBody>
          <a:bodyPr anchorCtr="0" anchor="t" bIns="91425" lIns="91425" rIns="91425" tIns="91425">
            <a:noAutofit/>
          </a:bodyPr>
          <a:lstStyle/>
          <a:p>
            <a:pPr lvl="0">
              <a:spcBef>
                <a:spcPts val="0"/>
              </a:spcBef>
              <a:buNone/>
            </a:pPr>
            <a:r>
              <a:rPr lang="en" sz="3000">
                <a:solidFill>
                  <a:srgbClr val="CC0000"/>
                </a:solidFill>
              </a:rPr>
              <a:t>Human Pose</a:t>
            </a:r>
            <a:r>
              <a:rPr lang="en" sz="3000">
                <a:solidFill>
                  <a:srgbClr val="FFFFFF"/>
                </a:solidFill>
              </a:rPr>
              <a:t> Estimation</a:t>
            </a:r>
          </a:p>
        </p:txBody>
      </p:sp>
      <p:sp>
        <p:nvSpPr>
          <p:cNvPr id="58" name="Shape 58"/>
          <p:cNvSpPr txBox="1"/>
          <p:nvPr/>
        </p:nvSpPr>
        <p:spPr>
          <a:xfrm>
            <a:off x="6079450" y="212850"/>
            <a:ext cx="2566800" cy="1047900"/>
          </a:xfrm>
          <a:prstGeom prst="rect">
            <a:avLst/>
          </a:prstGeom>
          <a:noFill/>
          <a:ln>
            <a:noFill/>
          </a:ln>
        </p:spPr>
        <p:txBody>
          <a:bodyPr anchorCtr="0" anchor="t" bIns="91425" lIns="91425" rIns="91425" tIns="91425">
            <a:noAutofit/>
          </a:bodyPr>
          <a:lstStyle/>
          <a:p>
            <a:pPr lvl="0" algn="r">
              <a:spcBef>
                <a:spcPts val="0"/>
              </a:spcBef>
              <a:buNone/>
            </a:pPr>
            <a:r>
              <a:rPr lang="en" sz="3000">
                <a:solidFill>
                  <a:srgbClr val="F3F3F3"/>
                </a:solidFill>
              </a:rPr>
              <a:t>For </a:t>
            </a:r>
            <a:r>
              <a:rPr lang="en" sz="3000">
                <a:solidFill>
                  <a:srgbClr val="00FF00"/>
                </a:solidFill>
              </a:rPr>
              <a:t>Google </a:t>
            </a:r>
            <a:r>
              <a:rPr lang="en" sz="3000">
                <a:solidFill>
                  <a:srgbClr val="FFD966"/>
                </a:solidFill>
              </a:rPr>
              <a:t>Tango</a:t>
            </a:r>
          </a:p>
        </p:txBody>
      </p:sp>
      <p:pic>
        <p:nvPicPr>
          <p:cNvPr id="59" name="Shape 59"/>
          <p:cNvPicPr preferRelativeResize="0"/>
          <p:nvPr/>
        </p:nvPicPr>
        <p:blipFill>
          <a:blip r:embed="rId4">
            <a:alphaModFix/>
          </a:blip>
          <a:stretch>
            <a:fillRect/>
          </a:stretch>
        </p:blipFill>
        <p:spPr>
          <a:xfrm>
            <a:off x="7938349" y="4245774"/>
            <a:ext cx="707900" cy="707900"/>
          </a:xfrm>
          <a:prstGeom prst="rect">
            <a:avLst/>
          </a:prstGeom>
          <a:noFill/>
          <a:ln>
            <a:noFill/>
          </a:ln>
        </p:spPr>
      </p:pic>
      <p:pic>
        <p:nvPicPr>
          <p:cNvPr id="60" name="Shape 60"/>
          <p:cNvPicPr preferRelativeResize="0"/>
          <p:nvPr/>
        </p:nvPicPr>
        <p:blipFill>
          <a:blip r:embed="rId5">
            <a:alphaModFix/>
          </a:blip>
          <a:stretch>
            <a:fillRect/>
          </a:stretch>
        </p:blipFill>
        <p:spPr>
          <a:xfrm>
            <a:off x="7115424" y="4245774"/>
            <a:ext cx="707900" cy="7079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4" name="Shape 64"/>
        <p:cNvGrpSpPr/>
        <p:nvPr/>
      </p:nvGrpSpPr>
      <p:grpSpPr>
        <a:xfrm>
          <a:off x="0" y="0"/>
          <a:ext cx="0" cy="0"/>
          <a:chOff x="0" y="0"/>
          <a:chExt cx="0" cy="0"/>
        </a:xfrm>
      </p:grpSpPr>
      <p:sp>
        <p:nvSpPr>
          <p:cNvPr id="65" name="Shape 65"/>
          <p:cNvSpPr txBox="1"/>
          <p:nvPr>
            <p:ph type="title"/>
          </p:nvPr>
        </p:nvSpPr>
        <p:spPr>
          <a:xfrm>
            <a:off x="3815525" y="152250"/>
            <a:ext cx="2097900" cy="572700"/>
          </a:xfrm>
          <a:prstGeom prst="rect">
            <a:avLst/>
          </a:prstGeom>
        </p:spPr>
        <p:txBody>
          <a:bodyPr anchorCtr="0" anchor="t" bIns="91425" lIns="91425" rIns="91425" tIns="91425">
            <a:noAutofit/>
          </a:bodyPr>
          <a:lstStyle/>
          <a:p>
            <a:pPr lvl="0">
              <a:spcBef>
                <a:spcPts val="0"/>
              </a:spcBef>
              <a:buNone/>
            </a:pPr>
            <a:r>
              <a:rPr lang="en"/>
              <a:t>Introduction</a:t>
            </a:r>
          </a:p>
        </p:txBody>
      </p:sp>
      <p:sp>
        <p:nvSpPr>
          <p:cNvPr id="66" name="Shape 66"/>
          <p:cNvSpPr txBox="1"/>
          <p:nvPr>
            <p:ph idx="1" type="body"/>
          </p:nvPr>
        </p:nvSpPr>
        <p:spPr>
          <a:xfrm>
            <a:off x="194600" y="724950"/>
            <a:ext cx="5182200" cy="3416400"/>
          </a:xfrm>
          <a:prstGeom prst="rect">
            <a:avLst/>
          </a:prstGeom>
        </p:spPr>
        <p:txBody>
          <a:bodyPr anchorCtr="0" anchor="t" bIns="91425" lIns="91425" rIns="91425" tIns="91425">
            <a:noAutofit/>
          </a:bodyPr>
          <a:lstStyle/>
          <a:p>
            <a:pPr lvl="0">
              <a:spcBef>
                <a:spcPts val="0"/>
              </a:spcBef>
              <a:buNone/>
            </a:pPr>
            <a:r>
              <a:rPr b="1" lang="en"/>
              <a:t>GOAL</a:t>
            </a:r>
          </a:p>
          <a:p>
            <a:pPr indent="0" lvl="0" marL="457200">
              <a:spcBef>
                <a:spcPts val="0"/>
              </a:spcBef>
              <a:buNone/>
            </a:pPr>
            <a:r>
              <a:rPr lang="en"/>
              <a:t>-</a:t>
            </a:r>
            <a:r>
              <a:rPr lang="en" sz="1400"/>
              <a:t>To be able to track the human body using Google Tango enabled Devices.</a:t>
            </a:r>
          </a:p>
          <a:p>
            <a:pPr lvl="0">
              <a:spcBef>
                <a:spcPts val="0"/>
              </a:spcBef>
              <a:buNone/>
            </a:pPr>
            <a:r>
              <a:rPr b="1" lang="en"/>
              <a:t>WHY?</a:t>
            </a:r>
          </a:p>
          <a:p>
            <a:pPr indent="0" lvl="0" marL="457200">
              <a:spcBef>
                <a:spcPts val="0"/>
              </a:spcBef>
              <a:buNone/>
            </a:pPr>
            <a:r>
              <a:rPr lang="en" sz="1400"/>
              <a:t>-Microsoft is a leader in this type technology, revolutionizing human tracking using the Kinect. We are using their approach to accomplish this project.</a:t>
            </a:r>
          </a:p>
          <a:p>
            <a:pPr indent="0" lvl="0" marL="457200" rtl="0">
              <a:spcBef>
                <a:spcPts val="0"/>
              </a:spcBef>
              <a:buNone/>
            </a:pPr>
            <a:r>
              <a:rPr lang="en" sz="1400"/>
              <a:t>-We want to bring this to the Android platform. Before this wasn’t possible, but now with depth sensing cameras on phones, the limitations have been lifted.</a:t>
            </a:r>
          </a:p>
          <a:p>
            <a:pPr indent="0" lvl="0" marL="457200">
              <a:spcBef>
                <a:spcPts val="0"/>
              </a:spcBef>
              <a:buNone/>
            </a:pPr>
            <a:r>
              <a:rPr lang="en" sz="1400"/>
              <a:t>-This kind of technology opens up a door to many different </a:t>
            </a:r>
            <a:r>
              <a:rPr lang="en" sz="1400"/>
              <a:t>possibilities</a:t>
            </a:r>
            <a:r>
              <a:rPr lang="en" sz="1400"/>
              <a:t> in many different fields.</a:t>
            </a:r>
          </a:p>
        </p:txBody>
      </p:sp>
      <p:pic>
        <p:nvPicPr>
          <p:cNvPr descr="Image result for zenfone ar" id="67" name="Shape 67"/>
          <p:cNvPicPr preferRelativeResize="0"/>
          <p:nvPr/>
        </p:nvPicPr>
        <p:blipFill>
          <a:blip r:embed="rId3">
            <a:alphaModFix/>
          </a:blip>
          <a:stretch>
            <a:fillRect/>
          </a:stretch>
        </p:blipFill>
        <p:spPr>
          <a:xfrm>
            <a:off x="5968275" y="832999"/>
            <a:ext cx="2771849" cy="2075774"/>
          </a:xfrm>
          <a:prstGeom prst="rect">
            <a:avLst/>
          </a:prstGeom>
          <a:noFill/>
          <a:ln>
            <a:noFill/>
          </a:ln>
        </p:spPr>
      </p:pic>
      <p:pic>
        <p:nvPicPr>
          <p:cNvPr descr="Image result for kinect" id="68" name="Shape 68"/>
          <p:cNvPicPr preferRelativeResize="0"/>
          <p:nvPr/>
        </p:nvPicPr>
        <p:blipFill>
          <a:blip r:embed="rId4">
            <a:alphaModFix/>
          </a:blip>
          <a:stretch>
            <a:fillRect/>
          </a:stretch>
        </p:blipFill>
        <p:spPr>
          <a:xfrm>
            <a:off x="5915925" y="3146750"/>
            <a:ext cx="2876550" cy="159067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2" name="Shape 72"/>
        <p:cNvGrpSpPr/>
        <p:nvPr/>
      </p:nvGrpSpPr>
      <p:grpSpPr>
        <a:xfrm>
          <a:off x="0" y="0"/>
          <a:ext cx="0" cy="0"/>
          <a:chOff x="0" y="0"/>
          <a:chExt cx="0" cy="0"/>
        </a:xfrm>
      </p:grpSpPr>
      <p:sp>
        <p:nvSpPr>
          <p:cNvPr id="73" name="Shape 73"/>
          <p:cNvSpPr txBox="1"/>
          <p:nvPr>
            <p:ph type="title"/>
          </p:nvPr>
        </p:nvSpPr>
        <p:spPr>
          <a:xfrm>
            <a:off x="3473925" y="93675"/>
            <a:ext cx="2888700" cy="572700"/>
          </a:xfrm>
          <a:prstGeom prst="rect">
            <a:avLst/>
          </a:prstGeom>
        </p:spPr>
        <p:txBody>
          <a:bodyPr anchorCtr="0" anchor="t" bIns="91425" lIns="91425" rIns="91425" tIns="91425">
            <a:noAutofit/>
          </a:bodyPr>
          <a:lstStyle/>
          <a:p>
            <a:pPr lvl="0">
              <a:spcBef>
                <a:spcPts val="0"/>
              </a:spcBef>
              <a:buNone/>
            </a:pPr>
            <a:r>
              <a:rPr lang="en"/>
              <a:t>Implementation</a:t>
            </a:r>
          </a:p>
        </p:txBody>
      </p:sp>
      <p:sp>
        <p:nvSpPr>
          <p:cNvPr id="74" name="Shape 74"/>
          <p:cNvSpPr txBox="1"/>
          <p:nvPr>
            <p:ph idx="1" type="body"/>
          </p:nvPr>
        </p:nvSpPr>
        <p:spPr>
          <a:xfrm>
            <a:off x="282425" y="666375"/>
            <a:ext cx="4469700" cy="3416400"/>
          </a:xfrm>
          <a:prstGeom prst="rect">
            <a:avLst/>
          </a:prstGeom>
        </p:spPr>
        <p:txBody>
          <a:bodyPr anchorCtr="0" anchor="t" bIns="91425" lIns="91425" rIns="91425" tIns="91425">
            <a:noAutofit/>
          </a:bodyPr>
          <a:lstStyle/>
          <a:p>
            <a:pPr lvl="0">
              <a:spcBef>
                <a:spcPts val="0"/>
              </a:spcBef>
              <a:buNone/>
            </a:pPr>
            <a:r>
              <a:rPr lang="en"/>
              <a:t>-There are two ingredients that make Human Pose Estimation possible.</a:t>
            </a:r>
          </a:p>
          <a:p>
            <a:pPr lvl="0">
              <a:spcBef>
                <a:spcPts val="0"/>
              </a:spcBef>
              <a:buNone/>
            </a:pPr>
            <a:r>
              <a:rPr lang="en"/>
              <a:t>	Depth Sensing	Machine Learning</a:t>
            </a:r>
          </a:p>
          <a:p>
            <a:pPr lvl="0">
              <a:spcBef>
                <a:spcPts val="0"/>
              </a:spcBef>
              <a:buClr>
                <a:schemeClr val="dk1"/>
              </a:buClr>
              <a:buSzPct val="61111"/>
              <a:buFont typeface="Arial"/>
              <a:buNone/>
            </a:pPr>
            <a:r>
              <a:rPr lang="en"/>
              <a:t>-For each pixel, pixels radially located to the original pixel are selected as feature vectors and then inputted into the Random Forest Tree to decide if the originally selected pixel is of the 25 labeled body parts.</a:t>
            </a:r>
          </a:p>
          <a:p>
            <a:pPr lvl="0">
              <a:spcBef>
                <a:spcPts val="0"/>
              </a:spcBef>
              <a:buNone/>
            </a:pPr>
            <a:r>
              <a:t/>
            </a:r>
            <a:endParaRPr/>
          </a:p>
          <a:p>
            <a:pPr lvl="0">
              <a:spcBef>
                <a:spcPts val="0"/>
              </a:spcBef>
              <a:buClr>
                <a:schemeClr val="dk1"/>
              </a:buClr>
              <a:buSzPct val="61111"/>
              <a:buFont typeface="Arial"/>
              <a:buNone/>
            </a:pPr>
            <a:r>
              <a:t/>
            </a:r>
            <a:endParaRPr/>
          </a:p>
        </p:txBody>
      </p:sp>
      <p:sp>
        <p:nvSpPr>
          <p:cNvPr id="75" name="Shape 75"/>
          <p:cNvSpPr txBox="1"/>
          <p:nvPr/>
        </p:nvSpPr>
        <p:spPr>
          <a:xfrm>
            <a:off x="282425" y="3917125"/>
            <a:ext cx="8364000" cy="985800"/>
          </a:xfrm>
          <a:prstGeom prst="rect">
            <a:avLst/>
          </a:prstGeom>
          <a:noFill/>
          <a:ln>
            <a:noFill/>
          </a:ln>
        </p:spPr>
        <p:txBody>
          <a:bodyPr anchorCtr="0" anchor="t" bIns="91425" lIns="91425" rIns="91425" tIns="91425">
            <a:noAutofit/>
          </a:bodyPr>
          <a:lstStyle/>
          <a:p>
            <a:pPr lvl="0" rtl="0">
              <a:lnSpc>
                <a:spcPct val="115000"/>
              </a:lnSpc>
              <a:spcBef>
                <a:spcPts val="0"/>
              </a:spcBef>
              <a:spcAft>
                <a:spcPts val="1600"/>
              </a:spcAft>
              <a:buClr>
                <a:schemeClr val="dk1"/>
              </a:buClr>
              <a:buSzPct val="61111"/>
              <a:buFont typeface="Arial"/>
              <a:buNone/>
            </a:pPr>
            <a:r>
              <a:rPr lang="en" sz="1800">
                <a:solidFill>
                  <a:schemeClr val="dk2"/>
                </a:solidFill>
              </a:rPr>
              <a:t>-This is done by estimating the pose of different body parts. We are training the algorithm with 25 different labels. The labels are then used to localize the joints of the skeleton.</a:t>
            </a:r>
          </a:p>
        </p:txBody>
      </p:sp>
      <p:pic>
        <p:nvPicPr>
          <p:cNvPr id="76" name="Shape 76"/>
          <p:cNvPicPr preferRelativeResize="0"/>
          <p:nvPr/>
        </p:nvPicPr>
        <p:blipFill>
          <a:blip r:embed="rId3">
            <a:alphaModFix/>
          </a:blip>
          <a:stretch>
            <a:fillRect/>
          </a:stretch>
        </p:blipFill>
        <p:spPr>
          <a:xfrm>
            <a:off x="4831597" y="1007674"/>
            <a:ext cx="5136225" cy="2568150"/>
          </a:xfrm>
          <a:prstGeom prst="rect">
            <a:avLst/>
          </a:prstGeom>
          <a:noFill/>
          <a:ln>
            <a:noFill/>
          </a:ln>
        </p:spPr>
      </p:pic>
      <p:pic>
        <p:nvPicPr>
          <p:cNvPr id="77" name="Shape 77"/>
          <p:cNvPicPr preferRelativeResize="0"/>
          <p:nvPr/>
        </p:nvPicPr>
        <p:blipFill>
          <a:blip r:embed="rId4">
            <a:alphaModFix/>
          </a:blip>
          <a:stretch>
            <a:fillRect/>
          </a:stretch>
        </p:blipFill>
        <p:spPr>
          <a:xfrm>
            <a:off x="3982246" y="1283437"/>
            <a:ext cx="3621003" cy="218227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1" name="Shape 81"/>
        <p:cNvGrpSpPr/>
        <p:nvPr/>
      </p:nvGrpSpPr>
      <p:grpSpPr>
        <a:xfrm>
          <a:off x="0" y="0"/>
          <a:ext cx="0" cy="0"/>
          <a:chOff x="0" y="0"/>
          <a:chExt cx="0" cy="0"/>
        </a:xfrm>
      </p:grpSpPr>
      <p:sp>
        <p:nvSpPr>
          <p:cNvPr id="82" name="Shape 82"/>
          <p:cNvSpPr txBox="1"/>
          <p:nvPr>
            <p:ph type="title"/>
          </p:nvPr>
        </p:nvSpPr>
        <p:spPr>
          <a:xfrm>
            <a:off x="311700" y="445025"/>
            <a:ext cx="8520600" cy="572700"/>
          </a:xfrm>
          <a:prstGeom prst="rect">
            <a:avLst/>
          </a:prstGeom>
        </p:spPr>
        <p:txBody>
          <a:bodyPr anchorCtr="0" anchor="t" bIns="91425" lIns="91425" rIns="91425" tIns="91425">
            <a:noAutofit/>
          </a:bodyPr>
          <a:lstStyle/>
          <a:p>
            <a:pPr lvl="0" algn="ctr">
              <a:spcBef>
                <a:spcPts val="0"/>
              </a:spcBef>
              <a:buNone/>
            </a:pPr>
            <a:r>
              <a:rPr lang="en"/>
              <a:t>Random Decision Forest</a:t>
            </a:r>
          </a:p>
        </p:txBody>
      </p:sp>
      <p:sp>
        <p:nvSpPr>
          <p:cNvPr id="83" name="Shape 83"/>
          <p:cNvSpPr txBox="1"/>
          <p:nvPr>
            <p:ph idx="1" type="body"/>
          </p:nvPr>
        </p:nvSpPr>
        <p:spPr>
          <a:xfrm>
            <a:off x="311700" y="1152475"/>
            <a:ext cx="4585200" cy="3416400"/>
          </a:xfrm>
          <a:prstGeom prst="rect">
            <a:avLst/>
          </a:prstGeom>
          <a:ln>
            <a:noFill/>
          </a:ln>
        </p:spPr>
        <p:txBody>
          <a:bodyPr anchorCtr="0" anchor="t" bIns="91425" lIns="91425" rIns="91425" tIns="91425">
            <a:noAutofit/>
          </a:bodyPr>
          <a:lstStyle/>
          <a:p>
            <a:pPr lvl="0" rtl="0">
              <a:lnSpc>
                <a:spcPct val="100000"/>
              </a:lnSpc>
              <a:spcBef>
                <a:spcPts val="0"/>
              </a:spcBef>
              <a:buClr>
                <a:schemeClr val="dk1"/>
              </a:buClr>
              <a:buSzPct val="78571"/>
              <a:buFont typeface="Arial"/>
              <a:buNone/>
            </a:pPr>
            <a:r>
              <a:rPr lang="en"/>
              <a:t>-It’s simple and efficient for real time solutions that can run on a mobile devices.</a:t>
            </a:r>
          </a:p>
          <a:p>
            <a:pPr lvl="0" rtl="0">
              <a:lnSpc>
                <a:spcPct val="100000"/>
              </a:lnSpc>
              <a:spcBef>
                <a:spcPts val="0"/>
              </a:spcBef>
              <a:buNone/>
            </a:pPr>
            <a:r>
              <a:rPr lang="en"/>
              <a:t>-The Random Decision Forest is a forest of decision trees that decide whether or not something matches pre-trained data.</a:t>
            </a:r>
          </a:p>
          <a:p>
            <a:pPr lvl="0" rtl="0">
              <a:lnSpc>
                <a:spcPct val="100000"/>
              </a:lnSpc>
              <a:spcBef>
                <a:spcPts val="0"/>
              </a:spcBef>
              <a:buNone/>
            </a:pPr>
            <a:r>
              <a:rPr lang="en"/>
              <a:t>-Forest will take in a label vector for pixel and give the pixel a body part classification as output.</a:t>
            </a:r>
          </a:p>
          <a:p>
            <a:pPr lvl="0" rtl="0">
              <a:lnSpc>
                <a:spcPct val="100000"/>
              </a:lnSpc>
              <a:spcBef>
                <a:spcPts val="0"/>
              </a:spcBef>
              <a:spcAft>
                <a:spcPts val="1000"/>
              </a:spcAft>
              <a:buNone/>
            </a:pPr>
            <a:r>
              <a:rPr lang="en" sz="1400"/>
              <a:t>-</a:t>
            </a:r>
            <a:r>
              <a:rPr lang="en">
                <a:solidFill>
                  <a:srgbClr val="666666"/>
                </a:solidFill>
                <a:highlight>
                  <a:srgbClr val="FFFFFF"/>
                </a:highlight>
              </a:rPr>
              <a:t>Each tree produces a weighted probability for each label. Final decision is made by taking the label with the highest average probability.</a:t>
            </a:r>
          </a:p>
        </p:txBody>
      </p:sp>
      <p:sp>
        <p:nvSpPr>
          <p:cNvPr id="84" name="Shape 84"/>
          <p:cNvSpPr txBox="1"/>
          <p:nvPr>
            <p:ph idx="2" type="body"/>
          </p:nvPr>
        </p:nvSpPr>
        <p:spPr>
          <a:xfrm>
            <a:off x="4832400" y="1152475"/>
            <a:ext cx="3999900" cy="3416400"/>
          </a:xfrm>
          <a:prstGeom prst="rect">
            <a:avLst/>
          </a:prstGeom>
        </p:spPr>
        <p:txBody>
          <a:bodyPr anchorCtr="0" anchor="t" bIns="91425" lIns="91425" rIns="91425" tIns="91425">
            <a:noAutofit/>
          </a:bodyPr>
          <a:lstStyle/>
          <a:p>
            <a:pPr lvl="0">
              <a:spcBef>
                <a:spcPts val="0"/>
              </a:spcBef>
              <a:buNone/>
            </a:pPr>
            <a:r>
              <a:rPr lang="en"/>
              <a:t>Example of Tree output</a:t>
            </a:r>
          </a:p>
        </p:txBody>
      </p:sp>
      <p:graphicFrame>
        <p:nvGraphicFramePr>
          <p:cNvPr id="85" name="Shape 85"/>
          <p:cNvGraphicFramePr/>
          <p:nvPr/>
        </p:nvGraphicFramePr>
        <p:xfrm>
          <a:off x="4783950" y="1584200"/>
          <a:ext cx="3000000" cy="3000000"/>
        </p:xfrm>
        <a:graphic>
          <a:graphicData uri="http://schemas.openxmlformats.org/drawingml/2006/table">
            <a:tbl>
              <a:tblPr>
                <a:noFill/>
                <a:tableStyleId>{C40F7A5C-EFA2-4633-983F-B6042166D3A5}</a:tableStyleId>
              </a:tblPr>
              <a:tblGrid>
                <a:gridCol w="834650"/>
                <a:gridCol w="834650"/>
                <a:gridCol w="834650"/>
                <a:gridCol w="834650"/>
                <a:gridCol w="909775"/>
              </a:tblGrid>
              <a:tr h="647875">
                <a:tc>
                  <a:txBody>
                    <a:bodyPr>
                      <a:noAutofit/>
                    </a:bodyPr>
                    <a:lstStyle/>
                    <a:p>
                      <a:pPr lvl="0" rtl="0">
                        <a:lnSpc>
                          <a:spcPct val="115000"/>
                        </a:lnSpc>
                        <a:spcBef>
                          <a:spcPts val="0"/>
                        </a:spcBef>
                        <a:buNone/>
                      </a:pPr>
                      <a:r>
                        <a:rPr lang="en"/>
                        <a:t>Variables</a:t>
                      </a:r>
                    </a:p>
                  </a:txBody>
                  <a:tcPr marT="19050" marB="19050" marR="28575" marL="28575" anchor="b">
                    <a:solidFill>
                      <a:srgbClr val="93C47D"/>
                    </a:solidFill>
                  </a:tcPr>
                </a:tc>
                <a:tc>
                  <a:txBody>
                    <a:bodyPr>
                      <a:noAutofit/>
                    </a:bodyPr>
                    <a:lstStyle/>
                    <a:p>
                      <a:pPr lvl="0" rtl="0" algn="r">
                        <a:lnSpc>
                          <a:spcPct val="115000"/>
                        </a:lnSpc>
                        <a:spcBef>
                          <a:spcPts val="0"/>
                        </a:spcBef>
                        <a:buNone/>
                      </a:pPr>
                      <a:r>
                        <a:rPr lang="en"/>
                        <a:t>T1</a:t>
                      </a:r>
                    </a:p>
                  </a:txBody>
                  <a:tcPr marT="19050" marB="19050" marR="28575" marL="28575" anchor="b">
                    <a:solidFill>
                      <a:srgbClr val="93C47D"/>
                    </a:solidFill>
                  </a:tcPr>
                </a:tc>
                <a:tc>
                  <a:txBody>
                    <a:bodyPr>
                      <a:noAutofit/>
                    </a:bodyPr>
                    <a:lstStyle/>
                    <a:p>
                      <a:pPr lvl="0" rtl="0" algn="r">
                        <a:lnSpc>
                          <a:spcPct val="115000"/>
                        </a:lnSpc>
                        <a:spcBef>
                          <a:spcPts val="0"/>
                        </a:spcBef>
                        <a:buNone/>
                      </a:pPr>
                      <a:r>
                        <a:rPr lang="en"/>
                        <a:t>T2</a:t>
                      </a:r>
                    </a:p>
                  </a:txBody>
                  <a:tcPr marT="19050" marB="19050" marR="28575" marL="28575" anchor="b">
                    <a:solidFill>
                      <a:srgbClr val="93C47D"/>
                    </a:solidFill>
                  </a:tcPr>
                </a:tc>
                <a:tc>
                  <a:txBody>
                    <a:bodyPr>
                      <a:noAutofit/>
                    </a:bodyPr>
                    <a:lstStyle/>
                    <a:p>
                      <a:pPr lvl="0" rtl="0">
                        <a:spcBef>
                          <a:spcPts val="0"/>
                        </a:spcBef>
                        <a:buNone/>
                      </a:pPr>
                      <a:r>
                        <a:t/>
                      </a:r>
                      <a:endParaRPr/>
                    </a:p>
                  </a:txBody>
                  <a:tcPr marT="19050" marB="19050" marR="28575" marL="28575" anchor="b">
                    <a:solidFill>
                      <a:srgbClr val="93C47D"/>
                    </a:solidFill>
                  </a:tcPr>
                </a:tc>
                <a:tc>
                  <a:txBody>
                    <a:bodyPr>
                      <a:noAutofit/>
                    </a:bodyPr>
                    <a:lstStyle/>
                    <a:p>
                      <a:pPr lvl="0" rtl="0">
                        <a:spcBef>
                          <a:spcPts val="0"/>
                        </a:spcBef>
                        <a:buNone/>
                      </a:pPr>
                      <a:r>
                        <a:t/>
                      </a:r>
                      <a:endParaRPr/>
                    </a:p>
                  </a:txBody>
                  <a:tcPr marT="19050" marB="19050" marR="28575" marL="28575" anchor="b">
                    <a:solidFill>
                      <a:srgbClr val="D9EAD3"/>
                    </a:solidFill>
                  </a:tcPr>
                </a:tc>
              </a:tr>
              <a:tr h="539900">
                <a:tc>
                  <a:txBody>
                    <a:bodyPr>
                      <a:noAutofit/>
                    </a:bodyPr>
                    <a:lstStyle/>
                    <a:p>
                      <a:pPr lvl="0" rtl="0">
                        <a:lnSpc>
                          <a:spcPct val="115000"/>
                        </a:lnSpc>
                        <a:spcBef>
                          <a:spcPts val="0"/>
                        </a:spcBef>
                        <a:buNone/>
                      </a:pPr>
                      <a:r>
                        <a:rPr lang="en"/>
                        <a:t>A</a:t>
                      </a:r>
                    </a:p>
                  </a:txBody>
                  <a:tcPr marT="19050" marB="19050" marR="28575" marL="28575" anchor="b">
                    <a:solidFill>
                      <a:srgbClr val="93C47D"/>
                    </a:solidFill>
                  </a:tcPr>
                </a:tc>
                <a:tc>
                  <a:txBody>
                    <a:bodyPr>
                      <a:noAutofit/>
                    </a:bodyPr>
                    <a:lstStyle/>
                    <a:p>
                      <a:pPr lvl="0" rtl="0" algn="r">
                        <a:lnSpc>
                          <a:spcPct val="115000"/>
                        </a:lnSpc>
                        <a:spcBef>
                          <a:spcPts val="0"/>
                        </a:spcBef>
                        <a:buNone/>
                      </a:pPr>
                      <a:r>
                        <a:rPr lang="en"/>
                        <a:t>0.1</a:t>
                      </a:r>
                    </a:p>
                  </a:txBody>
                  <a:tcPr marT="19050" marB="19050" marR="28575" marL="28575" anchor="b">
                    <a:solidFill>
                      <a:srgbClr val="93C47D"/>
                    </a:solidFill>
                  </a:tcPr>
                </a:tc>
                <a:tc>
                  <a:txBody>
                    <a:bodyPr>
                      <a:noAutofit/>
                    </a:bodyPr>
                    <a:lstStyle/>
                    <a:p>
                      <a:pPr lvl="0" rtl="0" algn="r">
                        <a:lnSpc>
                          <a:spcPct val="115000"/>
                        </a:lnSpc>
                        <a:spcBef>
                          <a:spcPts val="0"/>
                        </a:spcBef>
                        <a:buNone/>
                      </a:pPr>
                      <a:r>
                        <a:rPr lang="en"/>
                        <a:t>0.2</a:t>
                      </a:r>
                    </a:p>
                  </a:txBody>
                  <a:tcPr marT="19050" marB="19050" marR="28575" marL="28575" anchor="b">
                    <a:solidFill>
                      <a:srgbClr val="93C47D"/>
                    </a:solidFill>
                  </a:tcPr>
                </a:tc>
                <a:tc>
                  <a:txBody>
                    <a:bodyPr>
                      <a:noAutofit/>
                    </a:bodyPr>
                    <a:lstStyle/>
                    <a:p>
                      <a:pPr lvl="0" rtl="0" algn="r">
                        <a:lnSpc>
                          <a:spcPct val="115000"/>
                        </a:lnSpc>
                        <a:spcBef>
                          <a:spcPts val="0"/>
                        </a:spcBef>
                        <a:buNone/>
                      </a:pPr>
                      <a:r>
                        <a:rPr lang="en"/>
                        <a:t>0.3</a:t>
                      </a:r>
                    </a:p>
                  </a:txBody>
                  <a:tcPr marT="19050" marB="19050" marR="28575" marL="28575" anchor="b">
                    <a:solidFill>
                      <a:srgbClr val="93C47D"/>
                    </a:solidFill>
                  </a:tcPr>
                </a:tc>
                <a:tc>
                  <a:txBody>
                    <a:bodyPr>
                      <a:noAutofit/>
                    </a:bodyPr>
                    <a:lstStyle/>
                    <a:p>
                      <a:pPr lvl="0" rtl="0">
                        <a:lnSpc>
                          <a:spcPct val="115000"/>
                        </a:lnSpc>
                        <a:spcBef>
                          <a:spcPts val="0"/>
                        </a:spcBef>
                        <a:buNone/>
                      </a:pPr>
                      <a:r>
                        <a:rPr lang="en"/>
                        <a:t>0.3/2=0.15</a:t>
                      </a:r>
                    </a:p>
                  </a:txBody>
                  <a:tcPr marT="19050" marB="19050" marR="28575" marL="28575" anchor="b">
                    <a:solidFill>
                      <a:srgbClr val="D9EAD3"/>
                    </a:solidFill>
                  </a:tcPr>
                </a:tc>
              </a:tr>
              <a:tr h="539900">
                <a:tc>
                  <a:txBody>
                    <a:bodyPr>
                      <a:noAutofit/>
                    </a:bodyPr>
                    <a:lstStyle/>
                    <a:p>
                      <a:pPr lvl="0" rtl="0">
                        <a:lnSpc>
                          <a:spcPct val="115000"/>
                        </a:lnSpc>
                        <a:spcBef>
                          <a:spcPts val="0"/>
                        </a:spcBef>
                        <a:buNone/>
                      </a:pPr>
                      <a:r>
                        <a:rPr lang="en"/>
                        <a:t>B</a:t>
                      </a:r>
                    </a:p>
                  </a:txBody>
                  <a:tcPr marT="19050" marB="19050" marR="28575" marL="28575" anchor="b">
                    <a:solidFill>
                      <a:srgbClr val="93C47D"/>
                    </a:solidFill>
                  </a:tcPr>
                </a:tc>
                <a:tc>
                  <a:txBody>
                    <a:bodyPr>
                      <a:noAutofit/>
                    </a:bodyPr>
                    <a:lstStyle/>
                    <a:p>
                      <a:pPr lvl="0" rtl="0" algn="r">
                        <a:lnSpc>
                          <a:spcPct val="115000"/>
                        </a:lnSpc>
                        <a:spcBef>
                          <a:spcPts val="0"/>
                        </a:spcBef>
                        <a:buNone/>
                      </a:pPr>
                      <a:r>
                        <a:rPr lang="en"/>
                        <a:t>0.3</a:t>
                      </a:r>
                    </a:p>
                  </a:txBody>
                  <a:tcPr marT="19050" marB="19050" marR="28575" marL="28575" anchor="b">
                    <a:solidFill>
                      <a:srgbClr val="93C47D"/>
                    </a:solidFill>
                  </a:tcPr>
                </a:tc>
                <a:tc>
                  <a:txBody>
                    <a:bodyPr>
                      <a:noAutofit/>
                    </a:bodyPr>
                    <a:lstStyle/>
                    <a:p>
                      <a:pPr lvl="0" rtl="0" algn="r">
                        <a:lnSpc>
                          <a:spcPct val="115000"/>
                        </a:lnSpc>
                        <a:spcBef>
                          <a:spcPts val="0"/>
                        </a:spcBef>
                        <a:buNone/>
                      </a:pPr>
                      <a:r>
                        <a:rPr lang="en"/>
                        <a:t>0.2</a:t>
                      </a:r>
                    </a:p>
                  </a:txBody>
                  <a:tcPr marT="19050" marB="19050" marR="28575" marL="28575" anchor="b">
                    <a:solidFill>
                      <a:srgbClr val="93C47D"/>
                    </a:solidFill>
                  </a:tcPr>
                </a:tc>
                <a:tc>
                  <a:txBody>
                    <a:bodyPr>
                      <a:noAutofit/>
                    </a:bodyPr>
                    <a:lstStyle/>
                    <a:p>
                      <a:pPr lvl="0" rtl="0" algn="r">
                        <a:lnSpc>
                          <a:spcPct val="115000"/>
                        </a:lnSpc>
                        <a:spcBef>
                          <a:spcPts val="0"/>
                        </a:spcBef>
                        <a:buNone/>
                      </a:pPr>
                      <a:r>
                        <a:rPr lang="en"/>
                        <a:t>0.5</a:t>
                      </a:r>
                    </a:p>
                  </a:txBody>
                  <a:tcPr marT="19050" marB="19050" marR="28575" marL="28575" anchor="b">
                    <a:solidFill>
                      <a:srgbClr val="93C47D"/>
                    </a:solidFill>
                  </a:tcPr>
                </a:tc>
                <a:tc>
                  <a:txBody>
                    <a:bodyPr>
                      <a:noAutofit/>
                    </a:bodyPr>
                    <a:lstStyle/>
                    <a:p>
                      <a:pPr lvl="0" rtl="0">
                        <a:lnSpc>
                          <a:spcPct val="115000"/>
                        </a:lnSpc>
                        <a:spcBef>
                          <a:spcPts val="0"/>
                        </a:spcBef>
                        <a:buNone/>
                      </a:pPr>
                      <a:r>
                        <a:rPr lang="en"/>
                        <a:t>0.5/2=0.25</a:t>
                      </a:r>
                    </a:p>
                  </a:txBody>
                  <a:tcPr marT="19050" marB="19050" marR="28575" marL="28575" anchor="b">
                    <a:solidFill>
                      <a:srgbClr val="D9EAD3"/>
                    </a:solidFill>
                  </a:tcPr>
                </a:tc>
              </a:tr>
              <a:tr h="539900">
                <a:tc>
                  <a:txBody>
                    <a:bodyPr>
                      <a:noAutofit/>
                    </a:bodyPr>
                    <a:lstStyle/>
                    <a:p>
                      <a:pPr lvl="0" rtl="0">
                        <a:lnSpc>
                          <a:spcPct val="115000"/>
                        </a:lnSpc>
                        <a:spcBef>
                          <a:spcPts val="0"/>
                        </a:spcBef>
                        <a:buNone/>
                      </a:pPr>
                      <a:r>
                        <a:rPr lang="en"/>
                        <a:t>C</a:t>
                      </a:r>
                    </a:p>
                  </a:txBody>
                  <a:tcPr marT="19050" marB="19050" marR="28575" marL="28575" anchor="b">
                    <a:solidFill>
                      <a:srgbClr val="93C47D"/>
                    </a:solidFill>
                  </a:tcPr>
                </a:tc>
                <a:tc>
                  <a:txBody>
                    <a:bodyPr>
                      <a:noAutofit/>
                    </a:bodyPr>
                    <a:lstStyle/>
                    <a:p>
                      <a:pPr lvl="0" rtl="0" algn="r">
                        <a:lnSpc>
                          <a:spcPct val="115000"/>
                        </a:lnSpc>
                        <a:spcBef>
                          <a:spcPts val="0"/>
                        </a:spcBef>
                        <a:buNone/>
                      </a:pPr>
                      <a:r>
                        <a:rPr lang="en"/>
                        <a:t>0.3</a:t>
                      </a:r>
                    </a:p>
                  </a:txBody>
                  <a:tcPr marT="19050" marB="19050" marR="28575" marL="28575" anchor="b">
                    <a:solidFill>
                      <a:srgbClr val="93C47D"/>
                    </a:solidFill>
                  </a:tcPr>
                </a:tc>
                <a:tc>
                  <a:txBody>
                    <a:bodyPr>
                      <a:noAutofit/>
                    </a:bodyPr>
                    <a:lstStyle/>
                    <a:p>
                      <a:pPr lvl="0" rtl="0" algn="r">
                        <a:lnSpc>
                          <a:spcPct val="115000"/>
                        </a:lnSpc>
                        <a:spcBef>
                          <a:spcPts val="0"/>
                        </a:spcBef>
                        <a:buNone/>
                      </a:pPr>
                      <a:r>
                        <a:rPr lang="en"/>
                        <a:t>0.1</a:t>
                      </a:r>
                    </a:p>
                  </a:txBody>
                  <a:tcPr marT="19050" marB="19050" marR="28575" marL="28575" anchor="b">
                    <a:solidFill>
                      <a:srgbClr val="93C47D"/>
                    </a:solidFill>
                  </a:tcPr>
                </a:tc>
                <a:tc>
                  <a:txBody>
                    <a:bodyPr>
                      <a:noAutofit/>
                    </a:bodyPr>
                    <a:lstStyle/>
                    <a:p>
                      <a:pPr lvl="0" rtl="0" algn="r">
                        <a:lnSpc>
                          <a:spcPct val="115000"/>
                        </a:lnSpc>
                        <a:spcBef>
                          <a:spcPts val="0"/>
                        </a:spcBef>
                        <a:buNone/>
                      </a:pPr>
                      <a:r>
                        <a:rPr lang="en"/>
                        <a:t>0.4</a:t>
                      </a:r>
                    </a:p>
                  </a:txBody>
                  <a:tcPr marT="19050" marB="19050" marR="28575" marL="28575" anchor="b">
                    <a:solidFill>
                      <a:srgbClr val="93C47D"/>
                    </a:solidFill>
                  </a:tcPr>
                </a:tc>
                <a:tc>
                  <a:txBody>
                    <a:bodyPr>
                      <a:noAutofit/>
                    </a:bodyPr>
                    <a:lstStyle/>
                    <a:p>
                      <a:pPr lvl="0" rtl="0">
                        <a:lnSpc>
                          <a:spcPct val="115000"/>
                        </a:lnSpc>
                        <a:spcBef>
                          <a:spcPts val="0"/>
                        </a:spcBef>
                        <a:buNone/>
                      </a:pPr>
                      <a:r>
                        <a:rPr lang="en"/>
                        <a:t>0.4/2=0.2</a:t>
                      </a:r>
                    </a:p>
                  </a:txBody>
                  <a:tcPr marT="19050" marB="19050" marR="28575" marL="28575" anchor="b">
                    <a:solidFill>
                      <a:srgbClr val="D9EAD3"/>
                    </a:solidFill>
                  </a:tcPr>
                </a:tc>
              </a:tr>
              <a:tr h="539900">
                <a:tc>
                  <a:txBody>
                    <a:bodyPr>
                      <a:noAutofit/>
                    </a:bodyPr>
                    <a:lstStyle/>
                    <a:p>
                      <a:pPr lvl="0" rtl="0">
                        <a:lnSpc>
                          <a:spcPct val="115000"/>
                        </a:lnSpc>
                        <a:spcBef>
                          <a:spcPts val="0"/>
                        </a:spcBef>
                        <a:buNone/>
                      </a:pPr>
                      <a:r>
                        <a:rPr lang="en"/>
                        <a:t>D</a:t>
                      </a:r>
                    </a:p>
                  </a:txBody>
                  <a:tcPr marT="19050" marB="19050" marR="28575" marL="28575" anchor="b">
                    <a:solidFill>
                      <a:srgbClr val="93C47D"/>
                    </a:solidFill>
                  </a:tcPr>
                </a:tc>
                <a:tc>
                  <a:txBody>
                    <a:bodyPr>
                      <a:noAutofit/>
                    </a:bodyPr>
                    <a:lstStyle/>
                    <a:p>
                      <a:pPr lvl="0" rtl="0" algn="r">
                        <a:lnSpc>
                          <a:spcPct val="115000"/>
                        </a:lnSpc>
                        <a:spcBef>
                          <a:spcPts val="0"/>
                        </a:spcBef>
                        <a:buNone/>
                      </a:pPr>
                      <a:r>
                        <a:rPr lang="en"/>
                        <a:t>0.3</a:t>
                      </a:r>
                    </a:p>
                  </a:txBody>
                  <a:tcPr marT="19050" marB="19050" marR="28575" marL="28575" anchor="b">
                    <a:solidFill>
                      <a:srgbClr val="93C47D"/>
                    </a:solidFill>
                  </a:tcPr>
                </a:tc>
                <a:tc>
                  <a:txBody>
                    <a:bodyPr>
                      <a:noAutofit/>
                    </a:bodyPr>
                    <a:lstStyle/>
                    <a:p>
                      <a:pPr lvl="0" rtl="0" algn="r">
                        <a:lnSpc>
                          <a:spcPct val="115000"/>
                        </a:lnSpc>
                        <a:spcBef>
                          <a:spcPts val="0"/>
                        </a:spcBef>
                        <a:buNone/>
                      </a:pPr>
                      <a:r>
                        <a:rPr lang="en"/>
                        <a:t>0.5</a:t>
                      </a:r>
                    </a:p>
                  </a:txBody>
                  <a:tcPr marT="19050" marB="19050" marR="28575" marL="28575" anchor="b">
                    <a:solidFill>
                      <a:srgbClr val="93C47D"/>
                    </a:solidFill>
                  </a:tcPr>
                </a:tc>
                <a:tc>
                  <a:txBody>
                    <a:bodyPr>
                      <a:noAutofit/>
                    </a:bodyPr>
                    <a:lstStyle/>
                    <a:p>
                      <a:pPr lvl="0" rtl="0" algn="r">
                        <a:lnSpc>
                          <a:spcPct val="115000"/>
                        </a:lnSpc>
                        <a:spcBef>
                          <a:spcPts val="0"/>
                        </a:spcBef>
                        <a:buNone/>
                      </a:pPr>
                      <a:r>
                        <a:rPr lang="en"/>
                        <a:t>0.8</a:t>
                      </a:r>
                    </a:p>
                  </a:txBody>
                  <a:tcPr marT="19050" marB="19050" marR="28575" marL="28575" anchor="b">
                    <a:solidFill>
                      <a:srgbClr val="93C47D"/>
                    </a:solidFill>
                  </a:tcPr>
                </a:tc>
                <a:tc>
                  <a:txBody>
                    <a:bodyPr>
                      <a:noAutofit/>
                    </a:bodyPr>
                    <a:lstStyle/>
                    <a:p>
                      <a:pPr lvl="0" rtl="0">
                        <a:lnSpc>
                          <a:spcPct val="115000"/>
                        </a:lnSpc>
                        <a:spcBef>
                          <a:spcPts val="0"/>
                        </a:spcBef>
                        <a:buNone/>
                      </a:pPr>
                      <a:r>
                        <a:rPr lang="en"/>
                        <a:t>0.8/2=0.4</a:t>
                      </a:r>
                    </a:p>
                  </a:txBody>
                  <a:tcPr marT="19050" marB="19050" marR="28575" marL="28575" anchor="b">
                    <a:solidFill>
                      <a:srgbClr val="D9EAD3"/>
                    </a:solidFill>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9" name="Shape 89"/>
        <p:cNvGrpSpPr/>
        <p:nvPr/>
      </p:nvGrpSpPr>
      <p:grpSpPr>
        <a:xfrm>
          <a:off x="0" y="0"/>
          <a:ext cx="0" cy="0"/>
          <a:chOff x="0" y="0"/>
          <a:chExt cx="0" cy="0"/>
        </a:xfrm>
      </p:grpSpPr>
      <p:sp>
        <p:nvSpPr>
          <p:cNvPr id="90" name="Shape 90"/>
          <p:cNvSpPr txBox="1"/>
          <p:nvPr>
            <p:ph type="title"/>
          </p:nvPr>
        </p:nvSpPr>
        <p:spPr>
          <a:xfrm>
            <a:off x="2551950" y="80300"/>
            <a:ext cx="4040100" cy="572700"/>
          </a:xfrm>
          <a:prstGeom prst="rect">
            <a:avLst/>
          </a:prstGeom>
        </p:spPr>
        <p:txBody>
          <a:bodyPr anchorCtr="0" anchor="t" bIns="91425" lIns="91425" rIns="91425" tIns="91425">
            <a:noAutofit/>
          </a:bodyPr>
          <a:lstStyle/>
          <a:p>
            <a:pPr lvl="0">
              <a:spcBef>
                <a:spcPts val="0"/>
              </a:spcBef>
              <a:buNone/>
            </a:pPr>
            <a:r>
              <a:rPr lang="en"/>
              <a:t>Decision Tree Example</a:t>
            </a:r>
          </a:p>
        </p:txBody>
      </p:sp>
      <p:sp>
        <p:nvSpPr>
          <p:cNvPr id="91" name="Shape 91"/>
          <p:cNvSpPr txBox="1"/>
          <p:nvPr>
            <p:ph idx="1" type="body"/>
          </p:nvPr>
        </p:nvSpPr>
        <p:spPr>
          <a:xfrm>
            <a:off x="10136325" y="2555250"/>
            <a:ext cx="295200" cy="3416400"/>
          </a:xfrm>
          <a:prstGeom prst="rect">
            <a:avLst/>
          </a:prstGeom>
        </p:spPr>
        <p:txBody>
          <a:bodyPr anchorCtr="0" anchor="t" bIns="91425" lIns="91425" rIns="91425" tIns="91425">
            <a:noAutofit/>
          </a:bodyPr>
          <a:lstStyle/>
          <a:p>
            <a:pPr lvl="0">
              <a:spcBef>
                <a:spcPts val="0"/>
              </a:spcBef>
              <a:buNone/>
            </a:pPr>
            <a:r>
              <a:t/>
            </a:r>
            <a:endParaRPr/>
          </a:p>
        </p:txBody>
      </p:sp>
      <p:pic>
        <p:nvPicPr>
          <p:cNvPr descr="DecisionTree.png" id="92" name="Shape 92"/>
          <p:cNvPicPr preferRelativeResize="0"/>
          <p:nvPr/>
        </p:nvPicPr>
        <p:blipFill>
          <a:blip r:embed="rId3">
            <a:alphaModFix/>
          </a:blip>
          <a:stretch>
            <a:fillRect/>
          </a:stretch>
        </p:blipFill>
        <p:spPr>
          <a:xfrm>
            <a:off x="405599" y="863625"/>
            <a:ext cx="8332799" cy="4170899"/>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6" name="Shape 96"/>
        <p:cNvGrpSpPr/>
        <p:nvPr/>
      </p:nvGrpSpPr>
      <p:grpSpPr>
        <a:xfrm>
          <a:off x="0" y="0"/>
          <a:ext cx="0" cy="0"/>
          <a:chOff x="0" y="0"/>
          <a:chExt cx="0" cy="0"/>
        </a:xfrm>
      </p:grpSpPr>
      <p:sp>
        <p:nvSpPr>
          <p:cNvPr id="97" name="Shape 97"/>
          <p:cNvSpPr txBox="1"/>
          <p:nvPr>
            <p:ph type="title"/>
          </p:nvPr>
        </p:nvSpPr>
        <p:spPr>
          <a:xfrm>
            <a:off x="311700" y="445025"/>
            <a:ext cx="8520600" cy="572700"/>
          </a:xfrm>
          <a:prstGeom prst="rect">
            <a:avLst/>
          </a:prstGeom>
        </p:spPr>
        <p:txBody>
          <a:bodyPr anchorCtr="0" anchor="t" bIns="91425" lIns="91425" rIns="91425" tIns="91425">
            <a:noAutofit/>
          </a:bodyPr>
          <a:lstStyle/>
          <a:p>
            <a:pPr lvl="0" algn="ctr">
              <a:spcBef>
                <a:spcPts val="0"/>
              </a:spcBef>
              <a:buNone/>
            </a:pPr>
            <a:r>
              <a:rPr lang="en"/>
              <a:t>Training Data</a:t>
            </a:r>
          </a:p>
        </p:txBody>
      </p:sp>
      <p:sp>
        <p:nvSpPr>
          <p:cNvPr id="98" name="Shape 98"/>
          <p:cNvSpPr txBox="1"/>
          <p:nvPr>
            <p:ph idx="1" type="body"/>
          </p:nvPr>
        </p:nvSpPr>
        <p:spPr>
          <a:xfrm>
            <a:off x="311700" y="1152475"/>
            <a:ext cx="4400100" cy="3416400"/>
          </a:xfrm>
          <a:prstGeom prst="rect">
            <a:avLst/>
          </a:prstGeom>
        </p:spPr>
        <p:txBody>
          <a:bodyPr anchorCtr="0" anchor="t" bIns="91425" lIns="91425" rIns="91425" tIns="91425">
            <a:noAutofit/>
          </a:bodyPr>
          <a:lstStyle/>
          <a:p>
            <a:pPr lvl="0">
              <a:lnSpc>
                <a:spcPct val="115000"/>
              </a:lnSpc>
              <a:spcBef>
                <a:spcPts val="0"/>
              </a:spcBef>
              <a:spcAft>
                <a:spcPts val="1000"/>
              </a:spcAft>
              <a:buNone/>
            </a:pPr>
            <a:r>
              <a:rPr lang="en"/>
              <a:t>-A lot of our time spent on this project has involved us creating training data.</a:t>
            </a:r>
          </a:p>
          <a:p>
            <a:pPr lvl="0">
              <a:lnSpc>
                <a:spcPct val="115000"/>
              </a:lnSpc>
              <a:spcBef>
                <a:spcPts val="0"/>
              </a:spcBef>
              <a:spcAft>
                <a:spcPts val="1000"/>
              </a:spcAft>
              <a:buNone/>
            </a:pPr>
            <a:r>
              <a:rPr lang="en"/>
              <a:t>-Used Make Human to easily create human models.</a:t>
            </a:r>
          </a:p>
          <a:p>
            <a:pPr lvl="0">
              <a:lnSpc>
                <a:spcPct val="115000"/>
              </a:lnSpc>
              <a:spcBef>
                <a:spcPts val="0"/>
              </a:spcBef>
              <a:spcAft>
                <a:spcPts val="1000"/>
              </a:spcAft>
              <a:buNone/>
            </a:pPr>
            <a:r>
              <a:rPr lang="en"/>
              <a:t>-Importing into blender to be able to change the surface material of the object.</a:t>
            </a:r>
          </a:p>
          <a:p>
            <a:pPr lvl="0">
              <a:lnSpc>
                <a:spcPct val="115000"/>
              </a:lnSpc>
              <a:spcBef>
                <a:spcPts val="0"/>
              </a:spcBef>
              <a:spcAft>
                <a:spcPts val="1000"/>
              </a:spcAft>
              <a:buNone/>
            </a:pPr>
            <a:r>
              <a:rPr lang="en"/>
              <a:t>-All 25 parts of the body are labeled a specific color.</a:t>
            </a:r>
          </a:p>
          <a:p>
            <a:pPr lvl="0">
              <a:lnSpc>
                <a:spcPct val="115000"/>
              </a:lnSpc>
              <a:spcBef>
                <a:spcPts val="0"/>
              </a:spcBef>
              <a:spcAft>
                <a:spcPts val="1000"/>
              </a:spcAft>
              <a:buNone/>
            </a:pPr>
            <a:r>
              <a:rPr lang="en"/>
              <a:t>-When finished labeling, the object is rendered in several different poses using CMU MoCap scripts.</a:t>
            </a:r>
          </a:p>
          <a:p>
            <a:pPr lvl="0">
              <a:lnSpc>
                <a:spcPct val="115000"/>
              </a:lnSpc>
              <a:spcBef>
                <a:spcPts val="0"/>
              </a:spcBef>
              <a:spcAft>
                <a:spcPts val="1000"/>
              </a:spcAft>
              <a:buNone/>
            </a:pPr>
            <a:r>
              <a:rPr lang="en"/>
              <a:t>-This eliminates the need to take hundreds of depth images in person. </a:t>
            </a:r>
          </a:p>
        </p:txBody>
      </p:sp>
      <p:sp>
        <p:nvSpPr>
          <p:cNvPr id="99" name="Shape 99"/>
          <p:cNvSpPr txBox="1"/>
          <p:nvPr>
            <p:ph idx="2" type="body"/>
          </p:nvPr>
        </p:nvSpPr>
        <p:spPr>
          <a:xfrm>
            <a:off x="4832400" y="1152475"/>
            <a:ext cx="3999900" cy="3416400"/>
          </a:xfrm>
          <a:prstGeom prst="rect">
            <a:avLst/>
          </a:prstGeom>
        </p:spPr>
        <p:txBody>
          <a:bodyPr anchorCtr="0" anchor="t" bIns="91425" lIns="91425" rIns="91425" tIns="91425">
            <a:noAutofit/>
          </a:bodyPr>
          <a:lstStyle/>
          <a:p>
            <a:pPr lvl="0">
              <a:spcBef>
                <a:spcPts val="0"/>
              </a:spcBef>
              <a:buNone/>
            </a:pPr>
            <a:r>
              <a:t/>
            </a:r>
            <a:endParaRPr/>
          </a:p>
        </p:txBody>
      </p:sp>
      <p:pic>
        <p:nvPicPr>
          <p:cNvPr descr="Labels" id="100" name="Shape 100"/>
          <p:cNvPicPr preferRelativeResize="0"/>
          <p:nvPr/>
        </p:nvPicPr>
        <p:blipFill>
          <a:blip r:embed="rId3">
            <a:alphaModFix/>
          </a:blip>
          <a:stretch>
            <a:fillRect/>
          </a:stretch>
        </p:blipFill>
        <p:spPr>
          <a:xfrm>
            <a:off x="4832400" y="1152475"/>
            <a:ext cx="3416399" cy="3416399"/>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4" name="Shape 104"/>
        <p:cNvGrpSpPr/>
        <p:nvPr/>
      </p:nvGrpSpPr>
      <p:grpSpPr>
        <a:xfrm>
          <a:off x="0" y="0"/>
          <a:ext cx="0" cy="0"/>
          <a:chOff x="0" y="0"/>
          <a:chExt cx="0" cy="0"/>
        </a:xfrm>
      </p:grpSpPr>
      <p:sp>
        <p:nvSpPr>
          <p:cNvPr id="105" name="Shape 105"/>
          <p:cNvSpPr txBox="1"/>
          <p:nvPr>
            <p:ph type="title"/>
          </p:nvPr>
        </p:nvSpPr>
        <p:spPr>
          <a:xfrm>
            <a:off x="2829325" y="93725"/>
            <a:ext cx="2930400" cy="572700"/>
          </a:xfrm>
          <a:prstGeom prst="rect">
            <a:avLst/>
          </a:prstGeom>
        </p:spPr>
        <p:txBody>
          <a:bodyPr anchorCtr="0" anchor="t" bIns="91425" lIns="91425" rIns="91425" tIns="91425">
            <a:noAutofit/>
          </a:bodyPr>
          <a:lstStyle/>
          <a:p>
            <a:pPr lvl="0">
              <a:spcBef>
                <a:spcPts val="0"/>
              </a:spcBef>
              <a:buNone/>
            </a:pPr>
            <a:r>
              <a:rPr lang="en"/>
              <a:t>Moving Forward</a:t>
            </a:r>
          </a:p>
        </p:txBody>
      </p:sp>
      <p:sp>
        <p:nvSpPr>
          <p:cNvPr id="106" name="Shape 106"/>
          <p:cNvSpPr txBox="1"/>
          <p:nvPr>
            <p:ph idx="1" type="body"/>
          </p:nvPr>
        </p:nvSpPr>
        <p:spPr>
          <a:xfrm>
            <a:off x="140800" y="733825"/>
            <a:ext cx="5164200" cy="3416400"/>
          </a:xfrm>
          <a:prstGeom prst="rect">
            <a:avLst/>
          </a:prstGeom>
        </p:spPr>
        <p:txBody>
          <a:bodyPr anchorCtr="0" anchor="t" bIns="91425" lIns="91425" rIns="91425" tIns="91425">
            <a:noAutofit/>
          </a:bodyPr>
          <a:lstStyle/>
          <a:p>
            <a:pPr lvl="0">
              <a:spcBef>
                <a:spcPts val="0"/>
              </a:spcBef>
              <a:buNone/>
            </a:pPr>
            <a:r>
              <a:rPr lang="en"/>
              <a:t>-It took Microsoft a day to train a set of 1 million images on a 1000 cpu cluster system.</a:t>
            </a:r>
          </a:p>
          <a:p>
            <a:pPr lvl="0">
              <a:spcBef>
                <a:spcPts val="0"/>
              </a:spcBef>
              <a:buNone/>
            </a:pPr>
            <a:r>
              <a:rPr lang="en"/>
              <a:t>-GPU’s have many cores built within them making it possible to train a set of 2 million images on a single card within a week.</a:t>
            </a:r>
          </a:p>
          <a:p>
            <a:pPr lvl="0">
              <a:spcBef>
                <a:spcPts val="0"/>
              </a:spcBef>
              <a:buNone/>
            </a:pPr>
            <a:r>
              <a:rPr lang="en"/>
              <a:t>-For this presentation we have trained the application using 2 classes, hand and not a hand. Validating that the implementation works!</a:t>
            </a:r>
          </a:p>
          <a:p>
            <a:pPr lvl="0">
              <a:spcBef>
                <a:spcPts val="0"/>
              </a:spcBef>
              <a:buNone/>
            </a:pPr>
            <a:r>
              <a:t/>
            </a:r>
            <a:endParaRPr/>
          </a:p>
        </p:txBody>
      </p:sp>
      <p:sp>
        <p:nvSpPr>
          <p:cNvPr id="107" name="Shape 107"/>
          <p:cNvSpPr txBox="1"/>
          <p:nvPr/>
        </p:nvSpPr>
        <p:spPr>
          <a:xfrm>
            <a:off x="187100" y="4150225"/>
            <a:ext cx="8381700" cy="948300"/>
          </a:xfrm>
          <a:prstGeom prst="rect">
            <a:avLst/>
          </a:prstGeom>
          <a:noFill/>
          <a:ln>
            <a:noFill/>
          </a:ln>
        </p:spPr>
        <p:txBody>
          <a:bodyPr anchorCtr="0" anchor="t" bIns="91425" lIns="91425" rIns="91425" tIns="91425">
            <a:noAutofit/>
          </a:bodyPr>
          <a:lstStyle/>
          <a:p>
            <a:pPr lvl="0" rtl="0">
              <a:lnSpc>
                <a:spcPct val="115000"/>
              </a:lnSpc>
              <a:spcBef>
                <a:spcPts val="0"/>
              </a:spcBef>
              <a:spcAft>
                <a:spcPts val="1600"/>
              </a:spcAft>
              <a:buClr>
                <a:schemeClr val="dk1"/>
              </a:buClr>
              <a:buSzPct val="61111"/>
              <a:buFont typeface="Arial"/>
              <a:buNone/>
            </a:pPr>
            <a:r>
              <a:rPr lang="en" sz="1800">
                <a:solidFill>
                  <a:srgbClr val="666666"/>
                </a:solidFill>
              </a:rPr>
              <a:t>-The rest of the classes are currently being trained. This will take several days.</a:t>
            </a:r>
            <a:r>
              <a:rPr lang="en" sz="1800"/>
              <a:t> </a:t>
            </a:r>
          </a:p>
        </p:txBody>
      </p:sp>
      <p:sp>
        <p:nvSpPr>
          <p:cNvPr id="108" name="Shape 108" title="out.mp4"/>
          <p:cNvSpPr/>
          <p:nvPr/>
        </p:nvSpPr>
        <p:spPr>
          <a:xfrm>
            <a:off x="5373250" y="846875"/>
            <a:ext cx="3534200" cy="2650650"/>
          </a:xfrm>
          <a:prstGeom prst="rect">
            <a:avLst/>
          </a:prstGeom>
          <a:noFill/>
          <a:ln>
            <a:noFill/>
          </a:ln>
        </p:spPr>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