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21" r:id="rId1"/>
  </p:sldMasterIdLst>
  <p:sldIdLst>
    <p:sldId id="256" r:id="rId2"/>
    <p:sldId id="257" r:id="rId3"/>
    <p:sldId id="258" r:id="rId4"/>
    <p:sldId id="273" r:id="rId5"/>
    <p:sldId id="259" r:id="rId6"/>
    <p:sldId id="260" r:id="rId7"/>
    <p:sldId id="261" r:id="rId8"/>
    <p:sldId id="262" r:id="rId9"/>
    <p:sldId id="263" r:id="rId10"/>
    <p:sldId id="264" r:id="rId11"/>
    <p:sldId id="265" r:id="rId12"/>
    <p:sldId id="266" r:id="rId13"/>
    <p:sldId id="267" r:id="rId14"/>
    <p:sldId id="270" r:id="rId15"/>
    <p:sldId id="268" r:id="rId16"/>
    <p:sldId id="271" r:id="rId17"/>
    <p:sldId id="272" r:id="rId18"/>
    <p:sldId id="27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3864FDD-ED69-E54E-A85C-924809C0FFE5}" type="datetimeFigureOut">
              <a:rPr lang="en-US" smtClean="0"/>
              <a:pPr/>
              <a:t>3/2/10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09E21F4-1376-8A4B-B060-F1A7840389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64FDD-ED69-E54E-A85C-924809C0FFE5}" type="datetimeFigureOut">
              <a:rPr lang="en-US" smtClean="0"/>
              <a:pPr/>
              <a:t>3/2/10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E21F4-1376-8A4B-B060-F1A784038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64FDD-ED69-E54E-A85C-924809C0FFE5}" type="datetimeFigureOut">
              <a:rPr lang="en-US" smtClean="0"/>
              <a:pPr/>
              <a:t>3/2/10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E21F4-1376-8A4B-B060-F1A784038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64FDD-ED69-E54E-A85C-924809C0FFE5}" type="datetimeFigureOut">
              <a:rPr lang="en-US" smtClean="0"/>
              <a:pPr/>
              <a:t>3/2/10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E21F4-1376-8A4B-B060-F1A7840389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864FDD-ED69-E54E-A85C-924809C0FFE5}" type="datetimeFigureOut">
              <a:rPr lang="en-US" smtClean="0"/>
              <a:pPr/>
              <a:t>3/2/10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E21F4-1376-8A4B-B060-F1A78403893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864FDD-ED69-E54E-A85C-924809C0FFE5}" type="datetimeFigureOut">
              <a:rPr lang="en-US" smtClean="0"/>
              <a:pPr/>
              <a:t>3/2/10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E21F4-1376-8A4B-B060-F1A7840389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864FDD-ED69-E54E-A85C-924809C0FFE5}" type="datetimeFigureOut">
              <a:rPr lang="en-US" smtClean="0"/>
              <a:pPr/>
              <a:t>3/2/10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E21F4-1376-8A4B-B060-F1A7840389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864FDD-ED69-E54E-A85C-924809C0FFE5}" type="datetimeFigureOut">
              <a:rPr lang="en-US" smtClean="0"/>
              <a:pPr/>
              <a:t>3/2/10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E21F4-1376-8A4B-B060-F1A7840389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64FDD-ED69-E54E-A85C-924809C0FFE5}" type="datetimeFigureOut">
              <a:rPr lang="en-US" smtClean="0"/>
              <a:pPr/>
              <a:t>3/2/10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E21F4-1376-8A4B-B060-F1A784038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864FDD-ED69-E54E-A85C-924809C0FFE5}" type="datetimeFigureOut">
              <a:rPr lang="en-US" smtClean="0"/>
              <a:pPr/>
              <a:t>3/2/10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E21F4-1376-8A4B-B060-F1A7840389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864FDD-ED69-E54E-A85C-924809C0FFE5}" type="datetimeFigureOut">
              <a:rPr lang="en-US" smtClean="0"/>
              <a:pPr/>
              <a:t>3/2/10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09E21F4-1376-8A4B-B060-F1A7840389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3864FDD-ED69-E54E-A85C-924809C0FFE5}" type="datetimeFigureOut">
              <a:rPr lang="en-US" smtClean="0"/>
              <a:pPr/>
              <a:t>3/2/10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09E21F4-1376-8A4B-B060-F1A78403893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Current and Future Projects</a:t>
            </a:r>
            <a:endParaRPr lang="en-US" dirty="0"/>
          </a:p>
        </p:txBody>
      </p:sp>
      <p:sp>
        <p:nvSpPr>
          <p:cNvPr id="3" name="Subtitle 2"/>
          <p:cNvSpPr>
            <a:spLocks noGrp="1"/>
          </p:cNvSpPr>
          <p:nvPr>
            <p:ph type="subTitle" idx="1"/>
          </p:nvPr>
        </p:nvSpPr>
        <p:spPr/>
        <p:txBody>
          <a:bodyPr/>
          <a:lstStyle/>
          <a:p>
            <a:r>
              <a:rPr lang="en-US" dirty="0" smtClean="0"/>
              <a:t>For the UCSC Genome Informatics Group</a:t>
            </a:r>
          </a:p>
          <a:p>
            <a:r>
              <a:rPr lang="en-US" dirty="0" smtClean="0"/>
              <a:t>aka Browser Staff</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332"/>
            <a:ext cx="8229600" cy="813888"/>
          </a:xfrm>
        </p:spPr>
        <p:txBody>
          <a:bodyPr/>
          <a:lstStyle/>
          <a:p>
            <a:r>
              <a:rPr lang="en-US" dirty="0" smtClean="0"/>
              <a:t>Cataloging human variation</a:t>
            </a:r>
            <a:endParaRPr lang="en-US" dirty="0"/>
          </a:p>
        </p:txBody>
      </p:sp>
      <p:sp>
        <p:nvSpPr>
          <p:cNvPr id="3" name="Content Placeholder 2"/>
          <p:cNvSpPr>
            <a:spLocks noGrp="1"/>
          </p:cNvSpPr>
          <p:nvPr>
            <p:ph idx="1"/>
          </p:nvPr>
        </p:nvSpPr>
        <p:spPr>
          <a:xfrm>
            <a:off x="457200" y="1127342"/>
            <a:ext cx="8229600" cy="4806624"/>
          </a:xfrm>
        </p:spPr>
        <p:txBody>
          <a:bodyPr>
            <a:normAutofit lnSpcReduction="10000"/>
          </a:bodyPr>
          <a:lstStyle/>
          <a:p>
            <a:r>
              <a:rPr lang="en-US" dirty="0" smtClean="0"/>
              <a:t>We’re just playing a peripheral role in the 1000 genomes project.</a:t>
            </a:r>
          </a:p>
          <a:p>
            <a:r>
              <a:rPr lang="en-US" dirty="0" smtClean="0"/>
              <a:t>In general though having a catalog of normal human variation is critical to most medical genomics projects.</a:t>
            </a:r>
          </a:p>
          <a:p>
            <a:pPr lvl="1"/>
            <a:r>
              <a:rPr lang="en-US" dirty="0" smtClean="0"/>
              <a:t>What mutations are tolerated in one copy of a gene</a:t>
            </a:r>
          </a:p>
          <a:p>
            <a:pPr lvl="1"/>
            <a:r>
              <a:rPr lang="en-US" dirty="0" smtClean="0"/>
              <a:t>What mutations are tolerated in both copies</a:t>
            </a:r>
          </a:p>
          <a:p>
            <a:pPr lvl="1"/>
            <a:r>
              <a:rPr lang="en-US" dirty="0" smtClean="0"/>
              <a:t>What genes can function with just a single working copy</a:t>
            </a:r>
          </a:p>
          <a:p>
            <a:pPr lvl="1"/>
            <a:r>
              <a:rPr lang="en-US" dirty="0" smtClean="0"/>
              <a:t>What genes can function with extra copies</a:t>
            </a:r>
          </a:p>
          <a:p>
            <a:r>
              <a:rPr lang="en-US" dirty="0" smtClean="0"/>
              <a:t>Likely our role will be mostly integrating in work from outside, but some new browser displays and some diploid displays may be helpful.</a:t>
            </a:r>
          </a:p>
          <a:p>
            <a:r>
              <a:rPr lang="en-US" dirty="0" smtClean="0"/>
              <a:t>Funding? Browser grant mostly. ~1 FTE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60161"/>
          </a:xfrm>
        </p:spPr>
        <p:txBody>
          <a:bodyPr>
            <a:normAutofit fontScale="90000"/>
          </a:bodyPr>
          <a:lstStyle/>
          <a:p>
            <a:r>
              <a:rPr lang="en-US" dirty="0" smtClean="0"/>
              <a:t>10000 Vertebrate Genome Project</a:t>
            </a:r>
            <a:endParaRPr lang="en-US" dirty="0"/>
          </a:p>
        </p:txBody>
      </p:sp>
      <p:sp>
        <p:nvSpPr>
          <p:cNvPr id="3" name="Content Placeholder 2"/>
          <p:cNvSpPr>
            <a:spLocks noGrp="1"/>
          </p:cNvSpPr>
          <p:nvPr>
            <p:ph idx="1"/>
          </p:nvPr>
        </p:nvSpPr>
        <p:spPr>
          <a:xfrm>
            <a:off x="457200" y="1619745"/>
            <a:ext cx="8229600" cy="4704855"/>
          </a:xfrm>
        </p:spPr>
        <p:txBody>
          <a:bodyPr/>
          <a:lstStyle/>
          <a:p>
            <a:r>
              <a:rPr lang="en-US" dirty="0" smtClean="0"/>
              <a:t>Another of David H’s grand ideas</a:t>
            </a:r>
          </a:p>
          <a:p>
            <a:r>
              <a:rPr lang="en-US" dirty="0" smtClean="0"/>
              <a:t>Lots of enthusiasm for it in the sequencing community, the wildlife conservation groups, and the </a:t>
            </a:r>
            <a:r>
              <a:rPr lang="en-US" dirty="0" err="1" smtClean="0"/>
              <a:t>organismal</a:t>
            </a:r>
            <a:r>
              <a:rPr lang="en-US" dirty="0" smtClean="0"/>
              <a:t> biologists</a:t>
            </a:r>
          </a:p>
          <a:p>
            <a:r>
              <a:rPr lang="en-US" dirty="0" smtClean="0"/>
              <a:t>Mark D has done some preliminary work, useful in keeping track of samples</a:t>
            </a:r>
          </a:p>
          <a:p>
            <a:r>
              <a:rPr lang="en-US" dirty="0" smtClean="0"/>
              <a:t>Would need to design alignment, gene prediction, visualization systems from scratch to handle the scale.</a:t>
            </a:r>
          </a:p>
          <a:p>
            <a:r>
              <a:rPr lang="en-US" dirty="0" smtClean="0"/>
              <a:t>Funding?  HHMI 0.5 FTE?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Medically Oriented Projects</a:t>
            </a:r>
            <a:endParaRPr lang="en-US" dirty="0"/>
          </a:p>
        </p:txBody>
      </p:sp>
      <p:pic>
        <p:nvPicPr>
          <p:cNvPr id="4" name="Content Placeholder 3" descr="caduceus.jpg"/>
          <p:cNvPicPr>
            <a:picLocks noGrp="1" noChangeAspect="1"/>
          </p:cNvPicPr>
          <p:nvPr>
            <p:ph idx="1"/>
          </p:nvPr>
        </p:nvPicPr>
        <p:blipFill>
          <a:blip r:embed="rId2"/>
          <a:srcRect l="-52532" r="-52532"/>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Genome Browser</a:t>
            </a:r>
            <a:endParaRPr lang="en-US" dirty="0"/>
          </a:p>
        </p:txBody>
      </p:sp>
      <p:sp>
        <p:nvSpPr>
          <p:cNvPr id="3" name="Content Placeholder 2"/>
          <p:cNvSpPr>
            <a:spLocks noGrp="1"/>
          </p:cNvSpPr>
          <p:nvPr>
            <p:ph idx="1"/>
          </p:nvPr>
        </p:nvSpPr>
        <p:spPr/>
        <p:txBody>
          <a:bodyPr/>
          <a:lstStyle/>
          <a:p>
            <a:r>
              <a:rPr lang="en-US" dirty="0" smtClean="0"/>
              <a:t>Prototypes are very well received</a:t>
            </a:r>
          </a:p>
          <a:p>
            <a:r>
              <a:rPr lang="en-US" dirty="0" smtClean="0"/>
              <a:t>Very productive group of grad students and post docs working on it.</a:t>
            </a:r>
          </a:p>
          <a:p>
            <a:r>
              <a:rPr lang="en-US" dirty="0" smtClean="0"/>
              <a:t>Would be good to start having more regular engineering staff and quality assurance involvement</a:t>
            </a:r>
          </a:p>
          <a:p>
            <a:r>
              <a:rPr lang="en-US" dirty="0" smtClean="0"/>
              <a:t>Have funding now to turn into </a:t>
            </a:r>
            <a:r>
              <a:rPr lang="en-US" dirty="0" smtClean="0"/>
              <a:t>products.  5 FTE on top of existing team??</a:t>
            </a:r>
          </a:p>
          <a:p>
            <a:pPr>
              <a:buNone/>
            </a:pP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 Base</a:t>
            </a:r>
            <a:endParaRPr lang="en-US" dirty="0"/>
          </a:p>
        </p:txBody>
      </p:sp>
      <p:sp>
        <p:nvSpPr>
          <p:cNvPr id="3" name="Content Placeholder 2"/>
          <p:cNvSpPr>
            <a:spLocks noGrp="1"/>
          </p:cNvSpPr>
          <p:nvPr>
            <p:ph idx="1"/>
          </p:nvPr>
        </p:nvSpPr>
        <p:spPr/>
        <p:txBody>
          <a:bodyPr/>
          <a:lstStyle/>
          <a:p>
            <a:r>
              <a:rPr lang="en-US" dirty="0" smtClean="0"/>
              <a:t>Image database for  purposes of pediatric genetic diagnosis.</a:t>
            </a:r>
          </a:p>
          <a:p>
            <a:r>
              <a:rPr lang="en-US" dirty="0" smtClean="0"/>
              <a:t>Images need to be kept very confidential – parents do *not* want to see their kid’s face on the internet.</a:t>
            </a:r>
          </a:p>
          <a:p>
            <a:r>
              <a:rPr lang="en-US" dirty="0" smtClean="0"/>
              <a:t>Might be good for Galt in that involves security and likely to share code with </a:t>
            </a:r>
            <a:r>
              <a:rPr lang="en-US" dirty="0" err="1" smtClean="0"/>
              <a:t>VisiGene</a:t>
            </a:r>
            <a:r>
              <a:rPr lang="en-US" dirty="0" smtClean="0"/>
              <a:t>.</a:t>
            </a:r>
          </a:p>
          <a:p>
            <a:r>
              <a:rPr lang="en-US" dirty="0" smtClean="0"/>
              <a:t>Good to keep Chris in cancer group in the loop as he has also been making an image browser that leverages the </a:t>
            </a:r>
            <a:r>
              <a:rPr lang="en-US" dirty="0" err="1" smtClean="0"/>
              <a:t>VisiGene</a:t>
            </a:r>
            <a:r>
              <a:rPr lang="en-US" dirty="0" smtClean="0"/>
              <a:t> source.</a:t>
            </a:r>
          </a:p>
          <a:p>
            <a:r>
              <a:rPr lang="en-US" dirty="0" smtClean="0"/>
              <a:t>Funding - Bob K is PI, ~1 FTE UCSC</a:t>
            </a:r>
          </a:p>
          <a:p>
            <a:pPr>
              <a:buNone/>
            </a:pPr>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7"/>
            <a:ext cx="8229600" cy="915657"/>
          </a:xfrm>
        </p:spPr>
        <p:txBody>
          <a:bodyPr>
            <a:normAutofit/>
          </a:bodyPr>
          <a:lstStyle/>
          <a:p>
            <a:r>
              <a:rPr lang="en-US" dirty="0" smtClean="0"/>
              <a:t>Copy # Variation in Pediatrics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Collaborative grant with David Ledbetter from </a:t>
            </a:r>
            <a:br>
              <a:rPr lang="en-US" dirty="0" smtClean="0"/>
            </a:br>
            <a:r>
              <a:rPr lang="en-US" dirty="0" smtClean="0"/>
              <a:t>Emory and various clinical genetic testing </a:t>
            </a:r>
            <a:br>
              <a:rPr lang="en-US" dirty="0" smtClean="0"/>
            </a:br>
            <a:r>
              <a:rPr lang="en-US" dirty="0" smtClean="0"/>
              <a:t>facilities.</a:t>
            </a:r>
          </a:p>
          <a:p>
            <a:r>
              <a:rPr lang="en-US" dirty="0" smtClean="0"/>
              <a:t>Organize and display copy number variation </a:t>
            </a:r>
            <a:br>
              <a:rPr lang="en-US" dirty="0" smtClean="0"/>
            </a:br>
            <a:r>
              <a:rPr lang="en-US" dirty="0" smtClean="0"/>
              <a:t>genotype data from pediatric patients with </a:t>
            </a:r>
            <a:br>
              <a:rPr lang="en-US" dirty="0" smtClean="0"/>
            </a:br>
            <a:r>
              <a:rPr lang="en-US" dirty="0" smtClean="0"/>
              <a:t>developmental problems. </a:t>
            </a:r>
          </a:p>
          <a:p>
            <a:r>
              <a:rPr lang="en-US" dirty="0" smtClean="0"/>
              <a:t>Ideal outcome would include a </a:t>
            </a:r>
            <a:r>
              <a:rPr lang="en-US" dirty="0" err="1" smtClean="0"/>
              <a:t>haplosufficiency</a:t>
            </a:r>
            <a:r>
              <a:rPr lang="en-US" dirty="0" smtClean="0"/>
              <a:t> map of human genome.</a:t>
            </a:r>
          </a:p>
          <a:p>
            <a:r>
              <a:rPr lang="en-US" dirty="0" smtClean="0"/>
              <a:t>Confidentiality of data map is built on must be maintained.</a:t>
            </a:r>
          </a:p>
          <a:p>
            <a:r>
              <a:rPr lang="en-US" dirty="0" err="1" smtClean="0"/>
              <a:t>Thorgier</a:t>
            </a:r>
            <a:r>
              <a:rPr lang="en-US" dirty="0" smtClean="0"/>
              <a:t> </a:t>
            </a:r>
            <a:r>
              <a:rPr lang="en-US" dirty="0" err="1" smtClean="0"/>
              <a:t>Thorgierson</a:t>
            </a:r>
            <a:r>
              <a:rPr lang="en-US" dirty="0" smtClean="0"/>
              <a:t> has scientific interest in this.</a:t>
            </a:r>
          </a:p>
          <a:p>
            <a:r>
              <a:rPr lang="en-US" dirty="0" smtClean="0"/>
              <a:t>Funding: Bob </a:t>
            </a:r>
            <a:r>
              <a:rPr lang="en-US" dirty="0" smtClean="0"/>
              <a:t>K is PI, ~1 FTE UCSC</a:t>
            </a:r>
          </a:p>
          <a:p>
            <a:endParaRPr lang="en-US" dirty="0" smtClean="0"/>
          </a:p>
        </p:txBody>
      </p:sp>
      <p:pic>
        <p:nvPicPr>
          <p:cNvPr id="5" name="Picture 4" descr="dledbetter.jpg"/>
          <p:cNvPicPr>
            <a:picLocks noChangeAspect="1"/>
          </p:cNvPicPr>
          <p:nvPr/>
        </p:nvPicPr>
        <p:blipFill>
          <a:blip r:embed="rId2"/>
          <a:stretch>
            <a:fillRect/>
          </a:stretch>
        </p:blipFill>
        <p:spPr>
          <a:xfrm>
            <a:off x="7148175" y="1904999"/>
            <a:ext cx="1313871" cy="131387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95372"/>
          </a:xfrm>
        </p:spPr>
        <p:txBody>
          <a:bodyPr>
            <a:normAutofit fontScale="90000"/>
          </a:bodyPr>
          <a:lstStyle/>
          <a:p>
            <a:r>
              <a:rPr lang="en-US" dirty="0" smtClean="0"/>
              <a:t>Genotype/Phenotype Associations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Another place we hope we can work with </a:t>
            </a:r>
            <a:r>
              <a:rPr lang="en-US" dirty="0" err="1" smtClean="0"/>
              <a:t>Thorgeir</a:t>
            </a:r>
            <a:r>
              <a:rPr lang="en-US" dirty="0" smtClean="0"/>
              <a:t>.</a:t>
            </a:r>
          </a:p>
          <a:p>
            <a:r>
              <a:rPr lang="en-US" dirty="0" smtClean="0"/>
              <a:t>We can no longer put up most medical genome association studies in detail.</a:t>
            </a:r>
          </a:p>
          <a:p>
            <a:r>
              <a:rPr lang="en-US" dirty="0" smtClean="0"/>
              <a:t>With so many studies these days though, a summary track of just the biggest significant peaks of peer reviewed studies might be of more interest to more people.</a:t>
            </a:r>
          </a:p>
          <a:p>
            <a:r>
              <a:rPr lang="en-US" dirty="0" smtClean="0"/>
              <a:t>Non-disease genotype/phenotype associations are interesting too, and are produced by many research groups including </a:t>
            </a:r>
            <a:r>
              <a:rPr lang="en-US" dirty="0" err="1" smtClean="0"/>
              <a:t>thouse</a:t>
            </a:r>
            <a:r>
              <a:rPr lang="en-US" dirty="0" smtClean="0"/>
              <a:t> at 23andme.</a:t>
            </a:r>
          </a:p>
          <a:p>
            <a:r>
              <a:rPr lang="en-US" dirty="0" smtClean="0"/>
              <a:t>Funding? Probably could justify at least 2 </a:t>
            </a:r>
            <a:r>
              <a:rPr lang="en-US" dirty="0" err="1" smtClean="0"/>
              <a:t>fte</a:t>
            </a:r>
            <a:r>
              <a:rPr lang="en-US" dirty="0" smtClean="0"/>
              <a:t> on browser grant.</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34245"/>
          </a:xfrm>
        </p:spPr>
        <p:txBody>
          <a:bodyPr>
            <a:normAutofit fontScale="90000"/>
          </a:bodyPr>
          <a:lstStyle/>
          <a:p>
            <a:r>
              <a:rPr lang="en-US" dirty="0" smtClean="0"/>
              <a:t>Games to promote physical activity</a:t>
            </a:r>
            <a:endParaRPr lang="en-US" dirty="0"/>
          </a:p>
        </p:txBody>
      </p:sp>
      <p:sp>
        <p:nvSpPr>
          <p:cNvPr id="3" name="Content Placeholder 2"/>
          <p:cNvSpPr>
            <a:spLocks noGrp="1"/>
          </p:cNvSpPr>
          <p:nvPr>
            <p:ph idx="1"/>
          </p:nvPr>
        </p:nvSpPr>
        <p:spPr>
          <a:xfrm>
            <a:off x="457200" y="1658619"/>
            <a:ext cx="8229600" cy="4665981"/>
          </a:xfrm>
        </p:spPr>
        <p:txBody>
          <a:bodyPr>
            <a:normAutofit fontScale="77500" lnSpcReduction="20000"/>
          </a:bodyPr>
          <a:lstStyle/>
          <a:p>
            <a:r>
              <a:rPr lang="en-US" dirty="0" smtClean="0"/>
              <a:t>Perhaps a potent way to battle childhood obesity</a:t>
            </a:r>
          </a:p>
          <a:p>
            <a:r>
              <a:rPr lang="en-US" dirty="0" smtClean="0"/>
              <a:t>May be helpful to many adults as well – cardiovascular problems bigger killer than cancer!</a:t>
            </a:r>
          </a:p>
          <a:p>
            <a:r>
              <a:rPr lang="en-US" dirty="0" smtClean="0"/>
              <a:t>“Pocket” games put an acceleration sensor in the pocket.  Game-play requires ongoing motion of the thighs (and hopefully other major muscles).</a:t>
            </a:r>
          </a:p>
          <a:p>
            <a:r>
              <a:rPr lang="en-US" dirty="0" smtClean="0"/>
              <a:t>I-phone pocket apps that link music to motion</a:t>
            </a:r>
          </a:p>
          <a:p>
            <a:r>
              <a:rPr lang="en-US" dirty="0" err="1" smtClean="0"/>
              <a:t>Wii</a:t>
            </a:r>
            <a:r>
              <a:rPr lang="en-US" dirty="0" smtClean="0"/>
              <a:t> pocket apps put main controller in pocket, navigate with </a:t>
            </a:r>
            <a:r>
              <a:rPr lang="en-US" dirty="0" err="1" smtClean="0"/>
              <a:t>nunchuk</a:t>
            </a:r>
            <a:endParaRPr lang="en-US" dirty="0" smtClean="0"/>
          </a:p>
          <a:p>
            <a:pPr lvl="1"/>
            <a:r>
              <a:rPr lang="en-US" dirty="0" smtClean="0"/>
              <a:t>Hula hips propel boats</a:t>
            </a:r>
          </a:p>
          <a:p>
            <a:pPr lvl="1"/>
            <a:r>
              <a:rPr lang="en-US" dirty="0" smtClean="0"/>
              <a:t>Side to side sway propels fish</a:t>
            </a:r>
          </a:p>
          <a:p>
            <a:pPr lvl="1"/>
            <a:r>
              <a:rPr lang="en-US" dirty="0" smtClean="0"/>
              <a:t>Jump to jump….</a:t>
            </a:r>
          </a:p>
          <a:p>
            <a:pPr lvl="1"/>
            <a:r>
              <a:rPr lang="en-US" dirty="0" smtClean="0"/>
              <a:t>Walk in place to climb</a:t>
            </a:r>
          </a:p>
          <a:p>
            <a:r>
              <a:rPr lang="en-US" dirty="0" smtClean="0"/>
              <a:t>Work with video game development class here at UCSC?</a:t>
            </a:r>
          </a:p>
          <a:p>
            <a:r>
              <a:rPr lang="en-US" dirty="0" smtClean="0"/>
              <a:t>Funding – Jim 1 month concept development at this stage.</a:t>
            </a:r>
          </a:p>
          <a:p>
            <a:r>
              <a:rPr lang="en-US" dirty="0" smtClean="0"/>
              <a:t>Apply for NIH grants once have storyboards?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7"/>
            <a:ext cx="3521128" cy="3986693"/>
          </a:xfrm>
        </p:spPr>
        <p:txBody>
          <a:bodyPr/>
          <a:lstStyle/>
          <a:p>
            <a:r>
              <a:rPr lang="en-US" dirty="0" smtClean="0"/>
              <a:t>Or give it all up for a nice job at the boardwalk?</a:t>
            </a:r>
            <a:endParaRPr lang="en-US" dirty="0"/>
          </a:p>
        </p:txBody>
      </p:sp>
      <p:pic>
        <p:nvPicPr>
          <p:cNvPr id="4" name="Content Placeholder 3" descr="Palms coaster.jpg"/>
          <p:cNvPicPr>
            <a:picLocks noGrp="1" noChangeAspect="1"/>
          </p:cNvPicPr>
          <p:nvPr>
            <p:ph idx="1"/>
          </p:nvPr>
        </p:nvPicPr>
        <p:blipFill>
          <a:blip r:embed="rId2"/>
          <a:srcRect l="-20307" r="-20307"/>
          <a:stretch>
            <a:fillRect/>
          </a:stretch>
        </p:blipFill>
        <p:spPr>
          <a:xfrm rot="16200000">
            <a:off x="2377440" y="1468994"/>
            <a:ext cx="8229600" cy="4389120"/>
          </a:xfr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thoughts</a:t>
            </a:r>
            <a:endParaRPr lang="en-US" dirty="0"/>
          </a:p>
        </p:txBody>
      </p:sp>
      <p:sp>
        <p:nvSpPr>
          <p:cNvPr id="3" name="Content Placeholder 2"/>
          <p:cNvSpPr>
            <a:spLocks noGrp="1"/>
          </p:cNvSpPr>
          <p:nvPr>
            <p:ph idx="1"/>
          </p:nvPr>
        </p:nvSpPr>
        <p:spPr/>
        <p:txBody>
          <a:bodyPr/>
          <a:lstStyle/>
          <a:p>
            <a:r>
              <a:rPr lang="en-US" dirty="0" smtClean="0"/>
              <a:t>Have successfully diversified funding</a:t>
            </a:r>
          </a:p>
          <a:p>
            <a:r>
              <a:rPr lang="en-US" dirty="0" smtClean="0"/>
              <a:t>Work will become likely more closely linked to medicine over time.</a:t>
            </a:r>
          </a:p>
          <a:p>
            <a:pPr lvl="3"/>
            <a:r>
              <a:rPr lang="en-US" dirty="0" smtClean="0"/>
              <a:t>More data will be private</a:t>
            </a:r>
          </a:p>
          <a:p>
            <a:pPr lvl="3"/>
            <a:r>
              <a:rPr lang="en-US" dirty="0" smtClean="0"/>
              <a:t>May increasingly have semi-specialized sub-teams</a:t>
            </a:r>
          </a:p>
          <a:p>
            <a:r>
              <a:rPr lang="en-US" dirty="0" smtClean="0"/>
              <a:t>I’ll put up a doodle poll shortly to get an idea what projects people are most interested in working 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1148"/>
            <a:ext cx="8229600" cy="751930"/>
          </a:xfrm>
        </p:spPr>
        <p:txBody>
          <a:bodyPr>
            <a:normAutofit fontScale="90000"/>
          </a:bodyPr>
          <a:lstStyle/>
          <a:p>
            <a:r>
              <a:rPr lang="en-US" dirty="0" smtClean="0"/>
              <a:t>Our Goals</a:t>
            </a:r>
            <a:endParaRPr lang="en-US" dirty="0"/>
          </a:p>
        </p:txBody>
      </p:sp>
      <p:sp>
        <p:nvSpPr>
          <p:cNvPr id="3" name="Content Placeholder 2"/>
          <p:cNvSpPr>
            <a:spLocks noGrp="1"/>
          </p:cNvSpPr>
          <p:nvPr>
            <p:ph idx="1"/>
          </p:nvPr>
        </p:nvSpPr>
        <p:spPr>
          <a:xfrm>
            <a:off x="457200" y="1672872"/>
            <a:ext cx="8229600" cy="4651728"/>
          </a:xfrm>
        </p:spPr>
        <p:txBody>
          <a:bodyPr/>
          <a:lstStyle/>
          <a:p>
            <a:r>
              <a:rPr lang="en-US" dirty="0" smtClean="0"/>
              <a:t>Encourage understanding of basic biology</a:t>
            </a:r>
          </a:p>
          <a:p>
            <a:r>
              <a:rPr lang="en-US" dirty="0" smtClean="0"/>
              <a:t>Help develop of new medical therapies</a:t>
            </a:r>
          </a:p>
          <a:p>
            <a:r>
              <a:rPr lang="en-US" dirty="0" smtClean="0"/>
              <a:t>Promote cooperation and collaboration in research</a:t>
            </a:r>
          </a:p>
          <a:p>
            <a:r>
              <a:rPr lang="en-US" dirty="0" smtClean="0"/>
              <a:t>Enjoy our work</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2909"/>
          </a:xfrm>
        </p:spPr>
        <p:txBody>
          <a:bodyPr>
            <a:normAutofit fontScale="90000"/>
          </a:bodyPr>
          <a:lstStyle/>
          <a:p>
            <a:r>
              <a:rPr lang="en-US" dirty="0" smtClean="0"/>
              <a:t>Projects in the works</a:t>
            </a:r>
            <a:endParaRPr lang="en-US" dirty="0"/>
          </a:p>
        </p:txBody>
      </p:sp>
      <p:sp>
        <p:nvSpPr>
          <p:cNvPr id="3" name="Content Placeholder 2"/>
          <p:cNvSpPr>
            <a:spLocks noGrp="1"/>
          </p:cNvSpPr>
          <p:nvPr>
            <p:ph idx="1"/>
          </p:nvPr>
        </p:nvSpPr>
        <p:spPr>
          <a:xfrm>
            <a:off x="457200" y="1486997"/>
            <a:ext cx="8229600" cy="4620749"/>
          </a:xfrm>
        </p:spPr>
        <p:txBody>
          <a:bodyPr>
            <a:normAutofit fontScale="85000" lnSpcReduction="20000"/>
          </a:bodyPr>
          <a:lstStyle/>
          <a:p>
            <a:r>
              <a:rPr lang="en-US" dirty="0" smtClean="0"/>
              <a:t>Basic Bio</a:t>
            </a:r>
            <a:endParaRPr lang="en-US" dirty="0" smtClean="0"/>
          </a:p>
          <a:p>
            <a:pPr lvl="1"/>
            <a:r>
              <a:rPr lang="en-US" dirty="0" smtClean="0"/>
              <a:t>Genome Browser and associated web works + database</a:t>
            </a:r>
          </a:p>
          <a:p>
            <a:pPr lvl="1"/>
            <a:r>
              <a:rPr lang="en-US" dirty="0" smtClean="0"/>
              <a:t>Data Coordinating Center for scientific consortia</a:t>
            </a:r>
          </a:p>
          <a:p>
            <a:pPr lvl="1"/>
            <a:r>
              <a:rPr lang="en-US" dirty="0" smtClean="0"/>
              <a:t>Gene sets</a:t>
            </a:r>
          </a:p>
          <a:p>
            <a:pPr lvl="1"/>
            <a:r>
              <a:rPr lang="en-US" dirty="0" smtClean="0"/>
              <a:t>Comparative genomics</a:t>
            </a:r>
          </a:p>
          <a:p>
            <a:pPr lvl="1"/>
            <a:r>
              <a:rPr lang="en-US" dirty="0" smtClean="0"/>
              <a:t>Regulatory elements</a:t>
            </a:r>
          </a:p>
          <a:p>
            <a:pPr lvl="1"/>
            <a:r>
              <a:rPr lang="en-US" dirty="0" smtClean="0"/>
              <a:t>1000 Genome Project (Normal human variation)</a:t>
            </a:r>
          </a:p>
          <a:p>
            <a:pPr lvl="1"/>
            <a:r>
              <a:rPr lang="en-US" dirty="0" smtClean="0"/>
              <a:t>10000 Vertebrate Genomes</a:t>
            </a:r>
          </a:p>
          <a:p>
            <a:r>
              <a:rPr lang="en-US" dirty="0" smtClean="0"/>
              <a:t>Medical</a:t>
            </a:r>
          </a:p>
          <a:p>
            <a:pPr lvl="1"/>
            <a:r>
              <a:rPr lang="en-US" dirty="0" smtClean="0"/>
              <a:t>Cancer browsers</a:t>
            </a:r>
          </a:p>
          <a:p>
            <a:pPr lvl="1"/>
            <a:r>
              <a:rPr lang="en-US" dirty="0" smtClean="0"/>
              <a:t>Copy number variation in pediatric patients</a:t>
            </a:r>
          </a:p>
          <a:p>
            <a:pPr lvl="1"/>
            <a:r>
              <a:rPr lang="en-US" dirty="0" smtClean="0"/>
              <a:t>FACE-base</a:t>
            </a:r>
          </a:p>
          <a:p>
            <a:pPr lvl="1"/>
            <a:r>
              <a:rPr lang="en-US" dirty="0" smtClean="0"/>
              <a:t>Linking variations in genotype to variations in phenotype</a:t>
            </a:r>
          </a:p>
          <a:p>
            <a:pPr lvl="1"/>
            <a:r>
              <a:rPr lang="en-US" dirty="0" smtClean="0"/>
              <a:t>Games to promote physical activity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6907"/>
            <a:ext cx="8229600" cy="1143000"/>
          </a:xfrm>
        </p:spPr>
        <p:txBody>
          <a:bodyPr/>
          <a:lstStyle/>
          <a:p>
            <a:r>
              <a:rPr lang="en-US" dirty="0" smtClean="0"/>
              <a:t>Basic bio</a:t>
            </a:r>
            <a:endParaRPr lang="en-US" dirty="0"/>
          </a:p>
        </p:txBody>
      </p:sp>
      <p:pic>
        <p:nvPicPr>
          <p:cNvPr id="4" name="Content Placeholder 3" descr="bio_science200h.jpg"/>
          <p:cNvPicPr>
            <a:picLocks noGrp="1" noChangeAspect="1"/>
          </p:cNvPicPr>
          <p:nvPr>
            <p:ph idx="1"/>
          </p:nvPr>
        </p:nvPicPr>
        <p:blipFill>
          <a:blip r:embed="rId2"/>
          <a:srcRect l="-62944" r="-62944"/>
          <a:stretch>
            <a:fillRect/>
          </a:stretch>
        </p:blip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5461"/>
          </a:xfrm>
        </p:spPr>
        <p:txBody>
          <a:bodyPr>
            <a:normAutofit fontScale="90000"/>
          </a:bodyPr>
          <a:lstStyle/>
          <a:p>
            <a:r>
              <a:rPr lang="en-US" dirty="0" smtClean="0"/>
              <a:t>Genome Browser etc.</a:t>
            </a:r>
            <a:endParaRPr lang="en-US" dirty="0"/>
          </a:p>
        </p:txBody>
      </p:sp>
      <p:sp>
        <p:nvSpPr>
          <p:cNvPr id="3" name="Content Placeholder 2"/>
          <p:cNvSpPr>
            <a:spLocks noGrp="1"/>
          </p:cNvSpPr>
          <p:nvPr>
            <p:ph idx="1"/>
          </p:nvPr>
        </p:nvSpPr>
        <p:spPr/>
        <p:txBody>
          <a:bodyPr/>
          <a:lstStyle/>
          <a:p>
            <a:r>
              <a:rPr lang="en-US" dirty="0" smtClean="0"/>
              <a:t>Will be subject to it’s very own meeting in a few weeks.</a:t>
            </a:r>
          </a:p>
          <a:p>
            <a:r>
              <a:rPr lang="en-US" dirty="0" smtClean="0"/>
              <a:t>Likely will need 40%-60% of staff time for the next few years anyway.</a:t>
            </a:r>
          </a:p>
          <a:p>
            <a:pPr lvl="1"/>
            <a:r>
              <a:rPr lang="en-US" dirty="0" smtClean="0"/>
              <a:t>Changes to further improve handling of distributed data</a:t>
            </a:r>
          </a:p>
          <a:p>
            <a:pPr lvl="1"/>
            <a:r>
              <a:rPr lang="en-US" dirty="0" smtClean="0"/>
              <a:t>Continued integration of high quality data sets</a:t>
            </a:r>
          </a:p>
          <a:p>
            <a:pPr lvl="1"/>
            <a:r>
              <a:rPr lang="en-US" dirty="0" smtClean="0"/>
              <a:t>Web services development to make it easier for third party tools to integrate our data</a:t>
            </a:r>
          </a:p>
          <a:p>
            <a:pPr lvl="1"/>
            <a:r>
              <a:rPr lang="en-US" dirty="0" smtClean="0"/>
              <a:t>Work to make it easier to set up “modified mirrors” and to make it possible for UCSC to easily import data from them.</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8993"/>
          </a:xfrm>
        </p:spPr>
        <p:txBody>
          <a:bodyPr>
            <a:normAutofit fontScale="90000"/>
          </a:bodyPr>
          <a:lstStyle/>
          <a:p>
            <a:r>
              <a:rPr lang="en-US" dirty="0" smtClean="0"/>
              <a:t>Data Coordinating Center Work</a:t>
            </a:r>
            <a:endParaRPr lang="en-US" dirty="0"/>
          </a:p>
        </p:txBody>
      </p:sp>
      <p:sp>
        <p:nvSpPr>
          <p:cNvPr id="3" name="Content Placeholder 2"/>
          <p:cNvSpPr>
            <a:spLocks noGrp="1"/>
          </p:cNvSpPr>
          <p:nvPr>
            <p:ph idx="1"/>
          </p:nvPr>
        </p:nvSpPr>
        <p:spPr>
          <a:xfrm>
            <a:off x="457200" y="1657382"/>
            <a:ext cx="8229600" cy="4667218"/>
          </a:xfrm>
        </p:spPr>
        <p:txBody>
          <a:bodyPr/>
          <a:lstStyle/>
          <a:p>
            <a:r>
              <a:rPr lang="en-US" dirty="0" smtClean="0"/>
              <a:t>Almost every new large scale research effort now includes a data coordinating center (DCC).</a:t>
            </a:r>
          </a:p>
          <a:p>
            <a:r>
              <a:rPr lang="en-US" dirty="0" smtClean="0"/>
              <a:t>Our grant to be the DCC for ENCODE runs 2 more years</a:t>
            </a:r>
          </a:p>
          <a:p>
            <a:r>
              <a:rPr lang="en-US" dirty="0" smtClean="0"/>
              <a:t>Do we want to do more work like this?</a:t>
            </a:r>
          </a:p>
          <a:p>
            <a:pPr lvl="2"/>
            <a:r>
              <a:rPr lang="en-US" dirty="0" smtClean="0"/>
              <a:t>The grants are relatively easy to get for us</a:t>
            </a:r>
          </a:p>
          <a:p>
            <a:pPr lvl="2"/>
            <a:r>
              <a:rPr lang="en-US" dirty="0" smtClean="0"/>
              <a:t>Gets interesting data into our web works</a:t>
            </a:r>
          </a:p>
          <a:p>
            <a:pPr lvl="2"/>
            <a:r>
              <a:rPr lang="en-US" dirty="0" smtClean="0"/>
              <a:t>Puts us in a </a:t>
            </a:r>
            <a:r>
              <a:rPr lang="en-US" dirty="0" err="1" smtClean="0"/>
              <a:t>bureacratic</a:t>
            </a:r>
            <a:r>
              <a:rPr lang="en-US" dirty="0" smtClean="0"/>
              <a:t>/enforcement role</a:t>
            </a:r>
          </a:p>
          <a:p>
            <a:pPr lvl="2"/>
            <a:r>
              <a:rPr lang="en-US" dirty="0" smtClean="0"/>
              <a:t>Maybe wait and see how the new wranglers enjoy </a:t>
            </a:r>
            <a:r>
              <a:rPr lang="en-US" dirty="0" smtClean="0"/>
              <a:t>it</a:t>
            </a:r>
          </a:p>
          <a:p>
            <a:r>
              <a:rPr lang="en-US" dirty="0" smtClean="0"/>
              <a:t>Funding – currently ~6 FTE ENCODE?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8399"/>
          </a:xfrm>
        </p:spPr>
        <p:txBody>
          <a:bodyPr>
            <a:normAutofit fontScale="90000"/>
          </a:bodyPr>
          <a:lstStyle/>
          <a:p>
            <a:r>
              <a:rPr lang="en-US" dirty="0" smtClean="0"/>
              <a:t>Gene Sets</a:t>
            </a:r>
            <a:endParaRPr lang="en-US" dirty="0"/>
          </a:p>
        </p:txBody>
      </p:sp>
      <p:sp>
        <p:nvSpPr>
          <p:cNvPr id="3" name="Content Placeholder 2"/>
          <p:cNvSpPr>
            <a:spLocks noGrp="1"/>
          </p:cNvSpPr>
          <p:nvPr>
            <p:ph idx="1"/>
          </p:nvPr>
        </p:nvSpPr>
        <p:spPr>
          <a:xfrm>
            <a:off x="457200" y="1502487"/>
            <a:ext cx="8229600" cy="4822113"/>
          </a:xfrm>
        </p:spPr>
        <p:txBody>
          <a:bodyPr/>
          <a:lstStyle/>
          <a:p>
            <a:r>
              <a:rPr lang="en-US" dirty="0" smtClean="0"/>
              <a:t>At ENSEMBL the gene build is considered ~50% of their work, here it’s Hiram and me maybe 20% time.</a:t>
            </a:r>
          </a:p>
          <a:p>
            <a:r>
              <a:rPr lang="en-US" dirty="0" smtClean="0"/>
              <a:t>Worth investing more?  </a:t>
            </a:r>
          </a:p>
          <a:p>
            <a:pPr lvl="2"/>
            <a:r>
              <a:rPr lang="en-US" dirty="0" smtClean="0"/>
              <a:t>High value, </a:t>
            </a:r>
            <a:r>
              <a:rPr lang="en-US" i="1" dirty="0" smtClean="0"/>
              <a:t>relatively</a:t>
            </a:r>
            <a:r>
              <a:rPr lang="en-US" dirty="0" smtClean="0"/>
              <a:t> easy to make our own RNA gene set.</a:t>
            </a:r>
          </a:p>
          <a:p>
            <a:pPr lvl="2"/>
            <a:r>
              <a:rPr lang="en-US" dirty="0" smtClean="0"/>
              <a:t>High value, difficult to expand set to new organisms.  (Would need new techniques.)</a:t>
            </a:r>
          </a:p>
          <a:p>
            <a:pPr lvl="2"/>
            <a:r>
              <a:rPr lang="en-US" dirty="0" smtClean="0"/>
              <a:t>High value, difficult to integrate RNA-</a:t>
            </a:r>
            <a:r>
              <a:rPr lang="en-US" dirty="0" err="1" smtClean="0"/>
              <a:t>seq</a:t>
            </a:r>
            <a:r>
              <a:rPr lang="en-US" dirty="0" smtClean="0"/>
              <a:t> data into gene set.</a:t>
            </a:r>
          </a:p>
          <a:p>
            <a:pPr lvl="2"/>
            <a:r>
              <a:rPr lang="en-US" dirty="0" smtClean="0"/>
              <a:t>Moderate value, moderate difficulty to update UCSC genes more often.  We have automated about as much as it can go, would need to train and devote an engineer or two half time to it</a:t>
            </a:r>
            <a:r>
              <a:rPr lang="en-US" dirty="0" smtClean="0"/>
              <a:t>.</a:t>
            </a:r>
            <a:endParaRPr lang="en-US" dirty="0" smtClean="0"/>
          </a:p>
          <a:p>
            <a:pPr lvl="1"/>
            <a:r>
              <a:rPr lang="en-US" dirty="0" smtClean="0"/>
              <a:t>Funding? 1 FTE browser + 1 FTE various?</a:t>
            </a:r>
          </a:p>
          <a:p>
            <a:pPr lvl="2"/>
            <a:endParaRPr lang="en-US" dirty="0" smtClean="0"/>
          </a:p>
          <a:p>
            <a:pPr lvl="2"/>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0951"/>
          </a:xfrm>
        </p:spPr>
        <p:txBody>
          <a:bodyPr>
            <a:normAutofit fontScale="90000"/>
          </a:bodyPr>
          <a:lstStyle/>
          <a:p>
            <a:r>
              <a:rPr lang="en-US" dirty="0" smtClean="0"/>
              <a:t>Comparative Genomics</a:t>
            </a:r>
            <a:endParaRPr lang="en-US" dirty="0"/>
          </a:p>
        </p:txBody>
      </p:sp>
      <p:sp>
        <p:nvSpPr>
          <p:cNvPr id="3" name="Content Placeholder 2"/>
          <p:cNvSpPr>
            <a:spLocks noGrp="1"/>
          </p:cNvSpPr>
          <p:nvPr>
            <p:ph idx="1"/>
          </p:nvPr>
        </p:nvSpPr>
        <p:spPr>
          <a:xfrm>
            <a:off x="457200" y="1610914"/>
            <a:ext cx="8229600" cy="4713686"/>
          </a:xfrm>
        </p:spPr>
        <p:txBody>
          <a:bodyPr>
            <a:normAutofit fontScale="92500" lnSpcReduction="20000"/>
          </a:bodyPr>
          <a:lstStyle/>
          <a:p>
            <a:r>
              <a:rPr lang="en-US" dirty="0" smtClean="0"/>
              <a:t>Current </a:t>
            </a:r>
            <a:r>
              <a:rPr lang="en-US" dirty="0" err="1" smtClean="0"/>
              <a:t>lastz/multiz</a:t>
            </a:r>
            <a:r>
              <a:rPr lang="en-US" dirty="0" smtClean="0"/>
              <a:t> approach invaluable to research but will only scale to 50 or so.</a:t>
            </a:r>
          </a:p>
          <a:p>
            <a:r>
              <a:rPr lang="en-US" dirty="0" smtClean="0"/>
              <a:t>David H. has group working on newer approaches with the hopes that they will scale and also yield more info.</a:t>
            </a:r>
          </a:p>
          <a:p>
            <a:r>
              <a:rPr lang="en-US" dirty="0" smtClean="0"/>
              <a:t>Should browser staff get more involved?</a:t>
            </a:r>
          </a:p>
          <a:p>
            <a:pPr lvl="1"/>
            <a:r>
              <a:rPr lang="en-US" dirty="0" smtClean="0"/>
              <a:t>Will Brian want to leap back in after ENCODE?</a:t>
            </a:r>
          </a:p>
          <a:p>
            <a:pPr lvl="1"/>
            <a:r>
              <a:rPr lang="en-US" dirty="0" smtClean="0"/>
              <a:t>Do we want to build and publically release browsers on reconstructed ancestors?</a:t>
            </a:r>
          </a:p>
          <a:p>
            <a:pPr lvl="1"/>
            <a:r>
              <a:rPr lang="en-US" dirty="0" smtClean="0"/>
              <a:t>Have we already reached point of diminishing returns on vertebrates?  </a:t>
            </a:r>
          </a:p>
          <a:p>
            <a:pPr lvl="2"/>
            <a:r>
              <a:rPr lang="en-US" dirty="0" smtClean="0"/>
              <a:t>Really do need 100’s if not 1000’s to do good protein level conservation plots on just vertebrates</a:t>
            </a:r>
            <a:r>
              <a:rPr lang="en-US" dirty="0" smtClean="0"/>
              <a:t>.</a:t>
            </a:r>
            <a:endParaRPr lang="en-US" dirty="0" smtClean="0"/>
          </a:p>
          <a:p>
            <a:r>
              <a:rPr lang="en-US" dirty="0" smtClean="0"/>
              <a:t>Funding?  1 FTE to maintain 50 genome </a:t>
            </a:r>
            <a:r>
              <a:rPr lang="en-US" dirty="0" err="1" smtClean="0"/>
              <a:t>lastz/multiz</a:t>
            </a:r>
            <a:r>
              <a:rPr lang="en-US" dirty="0" smtClean="0"/>
              <a:t> on browser.</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6055"/>
          </a:xfrm>
        </p:spPr>
        <p:txBody>
          <a:bodyPr>
            <a:normAutofit fontScale="90000"/>
          </a:bodyPr>
          <a:lstStyle/>
          <a:p>
            <a:r>
              <a:rPr lang="en-US" dirty="0" smtClean="0"/>
              <a:t>Regulatory Elements</a:t>
            </a:r>
            <a:endParaRPr lang="en-US" dirty="0"/>
          </a:p>
        </p:txBody>
      </p:sp>
      <p:sp>
        <p:nvSpPr>
          <p:cNvPr id="3" name="Content Placeholder 2"/>
          <p:cNvSpPr>
            <a:spLocks noGrp="1"/>
          </p:cNvSpPr>
          <p:nvPr>
            <p:ph idx="1"/>
          </p:nvPr>
        </p:nvSpPr>
        <p:spPr>
          <a:xfrm>
            <a:off x="457200" y="1564445"/>
            <a:ext cx="8229600" cy="4760155"/>
          </a:xfrm>
        </p:spPr>
        <p:txBody>
          <a:bodyPr/>
          <a:lstStyle/>
          <a:p>
            <a:r>
              <a:rPr lang="en-US" dirty="0" smtClean="0"/>
              <a:t>Predicting regulatory elements (</a:t>
            </a:r>
            <a:r>
              <a:rPr lang="en-US" dirty="0" err="1" smtClean="0"/>
              <a:t>REs</a:t>
            </a:r>
            <a:r>
              <a:rPr lang="en-US" dirty="0" smtClean="0"/>
              <a:t>) today much like predicting </a:t>
            </a:r>
            <a:r>
              <a:rPr lang="en-US" dirty="0" err="1" smtClean="0"/>
              <a:t>exon/introns</a:t>
            </a:r>
            <a:r>
              <a:rPr lang="en-US" dirty="0" smtClean="0"/>
              <a:t> was 10 year ago:</a:t>
            </a:r>
          </a:p>
          <a:p>
            <a:pPr lvl="1"/>
            <a:r>
              <a:rPr lang="en-US" dirty="0" smtClean="0"/>
              <a:t>Enough experimental data available (from ENCODE, elsewhere) to paint &gt;50% of elements</a:t>
            </a:r>
          </a:p>
          <a:p>
            <a:pPr lvl="1"/>
            <a:r>
              <a:rPr lang="en-US" dirty="0" smtClean="0"/>
              <a:t>Data is scattered all over the place, needs synthesis</a:t>
            </a:r>
          </a:p>
          <a:p>
            <a:pPr lvl="1"/>
            <a:r>
              <a:rPr lang="en-US" dirty="0" smtClean="0"/>
              <a:t>Reasonable to think that could develop methods that would predict 80-90% of true </a:t>
            </a:r>
            <a:r>
              <a:rPr lang="en-US" dirty="0" err="1" smtClean="0"/>
              <a:t>REs</a:t>
            </a:r>
            <a:r>
              <a:rPr lang="en-US" dirty="0" smtClean="0"/>
              <a:t> with 80-90% specificity.</a:t>
            </a:r>
          </a:p>
          <a:p>
            <a:pPr lvl="1"/>
            <a:r>
              <a:rPr lang="en-US" dirty="0" smtClean="0"/>
              <a:t>ENSEMBL has done this, but it is pretty weak.</a:t>
            </a:r>
          </a:p>
          <a:p>
            <a:r>
              <a:rPr lang="en-US" dirty="0" smtClean="0"/>
              <a:t>Strong personal research interest for Jim</a:t>
            </a:r>
            <a:r>
              <a:rPr lang="en-US" dirty="0" smtClean="0"/>
              <a:t> </a:t>
            </a:r>
          </a:p>
          <a:p>
            <a:r>
              <a:rPr lang="en-US" dirty="0" smtClean="0"/>
              <a:t>Funding – ENCODE + Browser.  ~1 FTE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995</TotalTime>
  <Words>1291</Words>
  <Application>Microsoft Macintosh PowerPoint</Application>
  <PresentationFormat>On-screen Show (4:3)</PresentationFormat>
  <Paragraphs>126</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Flow</vt:lpstr>
      <vt:lpstr>Current and Future Projects</vt:lpstr>
      <vt:lpstr>Our Goals</vt:lpstr>
      <vt:lpstr>Projects in the works</vt:lpstr>
      <vt:lpstr>Basic bio</vt:lpstr>
      <vt:lpstr>Genome Browser etc.</vt:lpstr>
      <vt:lpstr>Data Coordinating Center Work</vt:lpstr>
      <vt:lpstr>Gene Sets</vt:lpstr>
      <vt:lpstr>Comparative Genomics</vt:lpstr>
      <vt:lpstr>Regulatory Elements</vt:lpstr>
      <vt:lpstr>Cataloging human variation</vt:lpstr>
      <vt:lpstr>10000 Vertebrate Genome Project</vt:lpstr>
      <vt:lpstr>Medically Oriented Projects</vt:lpstr>
      <vt:lpstr>Cancer Genome Browser</vt:lpstr>
      <vt:lpstr>Face Base</vt:lpstr>
      <vt:lpstr>Copy # Variation in Pediatrics</vt:lpstr>
      <vt:lpstr>Genotype/Phenotype Associations</vt:lpstr>
      <vt:lpstr>Games to promote physical activity</vt:lpstr>
      <vt:lpstr>Or give it all up for a nice job at the boardwalk?</vt:lpstr>
      <vt:lpstr>Concluding thoughts</vt:lpstr>
    </vt:vector>
  </TitlesOfParts>
  <Company>UCSC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and Future Projects</dc:title>
  <dc:creator>Jim Kent</dc:creator>
  <cp:lastModifiedBy>Jim Kent</cp:lastModifiedBy>
  <cp:revision>11</cp:revision>
  <dcterms:created xsi:type="dcterms:W3CDTF">2010-03-03T04:30:27Z</dcterms:created>
  <dcterms:modified xsi:type="dcterms:W3CDTF">2010-03-03T20:09:48Z</dcterms:modified>
</cp:coreProperties>
</file>