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Lst>
  <p:sldIdLst>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88">
          <p15:clr>
            <a:srgbClr val="A4A3A4"/>
          </p15:clr>
        </p15:guide>
        <p15:guide id="2" pos="47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8D3A2"/>
    <a:srgbClr val="E8E3D3"/>
    <a:srgbClr val="4B2E8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046" autoAdjust="0"/>
    <p:restoredTop sz="94660"/>
  </p:normalViewPr>
  <p:slideViewPr>
    <p:cSldViewPr snapToGrid="0" snapToObjects="1" showGuides="1">
      <p:cViewPr varScale="1">
        <p:scale>
          <a:sx n="153" d="100"/>
          <a:sy n="153" d="100"/>
        </p:scale>
        <p:origin x="2424" y="144"/>
      </p:cViewPr>
      <p:guideLst>
        <p:guide orient="horz" pos="2488"/>
        <p:guide pos="47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pic>
        <p:nvPicPr>
          <p:cNvPr id="9" name="Picture 8"/>
          <p:cNvPicPr>
            <a:picLocks noChangeAspect="1"/>
          </p:cNvPicPr>
          <p:nvPr userDrawn="1"/>
        </p:nvPicPr>
        <p:blipFill>
          <a:blip r:embed="rId3"/>
          <a:stretch>
            <a:fillRect/>
          </a:stretch>
        </p:blipFill>
        <p:spPr>
          <a:xfrm>
            <a:off x="677334" y="6354234"/>
            <a:ext cx="2540000" cy="266700"/>
          </a:xfrm>
          <a:prstGeom prst="rect">
            <a:avLst/>
          </a:prstGeom>
        </p:spPr>
      </p:pic>
      <p:sp>
        <p:nvSpPr>
          <p:cNvPr id="6" name="Text Placeholder 5"/>
          <p:cNvSpPr>
            <a:spLocks noGrp="1"/>
          </p:cNvSpPr>
          <p:nvPr>
            <p:ph type="body" sz="quarter" idx="10" hasCustomPrompt="1"/>
          </p:nvPr>
        </p:nvSpPr>
        <p:spPr>
          <a:xfrm>
            <a:off x="671757" y="1179824"/>
            <a:ext cx="6972300" cy="2641756"/>
          </a:xfrm>
          <a:prstGeom prst="rect">
            <a:avLst/>
          </a:prstGeom>
        </p:spPr>
        <p:txBody>
          <a:bodyPr anchor="b">
            <a:normAutofit/>
          </a:bodyPr>
          <a:lstStyle>
            <a:lvl1pPr marL="0" indent="0">
              <a:lnSpc>
                <a:spcPct val="100000"/>
              </a:lnSpc>
              <a:buNone/>
              <a:defRPr sz="5000" b="0" i="0" baseline="0">
                <a:solidFill>
                  <a:schemeClr val="accent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ENCODE NORMAL</a:t>
            </a:r>
          </a:p>
          <a:p>
            <a:pPr lvl="0"/>
            <a:r>
              <a:rPr lang="en-US" dirty="0" smtClean="0"/>
              <a:t>BLACK, 50 PT. </a:t>
            </a:r>
            <a:endParaRPr lang="en-US" dirty="0"/>
          </a:p>
        </p:txBody>
      </p:sp>
      <p:pic>
        <p:nvPicPr>
          <p:cNvPr id="2" name="Picture 1"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FFFFF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dirty="0" smtClean="0"/>
              <a:t>Content here (Open Sans Bold, 24 pt.)</a:t>
            </a:r>
          </a:p>
          <a:p>
            <a:pPr lvl="1"/>
            <a:r>
              <a:rPr lang="en-US" dirty="0" smtClean="0"/>
              <a:t>Second level (Open Sans Bold, 20)</a:t>
            </a:r>
          </a:p>
          <a:p>
            <a:pPr lvl="2"/>
            <a:r>
              <a:rPr lang="en-US" dirty="0" smtClean="0"/>
              <a:t>Third level (Open Sans Bold, 18)</a:t>
            </a:r>
          </a:p>
          <a:p>
            <a:pPr lvl="3"/>
            <a:r>
              <a:rPr lang="en-US" dirty="0" smtClean="0"/>
              <a:t>Fourth level (Open Sans Bold, 16)</a:t>
            </a:r>
          </a:p>
          <a:p>
            <a:pPr lvl="4"/>
            <a:r>
              <a:rPr lang="en-US" dirty="0" smtClean="0"/>
              <a:t>Fifth level (Open Sans Bold, 14)</a:t>
            </a:r>
            <a:endParaRPr lang="en-US" dirty="0"/>
          </a:p>
        </p:txBody>
      </p:sp>
      <p:sp>
        <p:nvSpPr>
          <p:cNvPr id="5"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FFFFFF"/>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(UNI SANS REGULAR	, 24 PT.)</a:t>
            </a:r>
            <a:endParaRPr lang="en-US" dirty="0"/>
          </a:p>
        </p:txBody>
      </p:sp>
      <p:pic>
        <p:nvPicPr>
          <p:cNvPr id="7" name="Picture 6"/>
          <p:cNvPicPr>
            <a:picLocks noChangeAspect="1"/>
          </p:cNvPicPr>
          <p:nvPr userDrawn="1"/>
        </p:nvPicPr>
        <p:blipFill>
          <a:blip r:embed="rId2"/>
          <a:stretch>
            <a:fillRect/>
          </a:stretch>
        </p:blipFill>
        <p:spPr>
          <a:xfrm>
            <a:off x="6248401" y="6354234"/>
            <a:ext cx="2540000" cy="266700"/>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rgbClr val="4B2E83"/>
        </a:solidFill>
        <a:effectLst/>
      </p:bgPr>
    </p:bg>
    <p:spTree>
      <p:nvGrpSpPr>
        <p:cNvPr id="1" name=""/>
        <p:cNvGrpSpPr/>
        <p:nvPr/>
      </p:nvGrpSpPr>
      <p:grpSpPr>
        <a:xfrm>
          <a:off x="0" y="0"/>
          <a:ext cx="0" cy="0"/>
          <a:chOff x="0" y="0"/>
          <a:chExt cx="0" cy="0"/>
        </a:xfrm>
      </p:grpSpPr>
      <p:pic>
        <p:nvPicPr>
          <p:cNvPr id="5" name="Picture 4"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5815" y="5945854"/>
            <a:ext cx="1371600" cy="923544"/>
          </a:xfrm>
          <a:prstGeom prst="rect">
            <a:avLst/>
          </a:prstGeom>
        </p:spPr>
      </p:pic>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FFFFF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6" name="Text Placeholder 9"/>
          <p:cNvSpPr>
            <a:spLocks noGrp="1"/>
          </p:cNvSpPr>
          <p:nvPr>
            <p:ph type="body" sz="quarter" idx="11" hasCustomPrompt="1"/>
          </p:nvPr>
        </p:nvSpPr>
        <p:spPr>
          <a:xfrm>
            <a:off x="659305" y="1736725"/>
            <a:ext cx="8076956" cy="4015497"/>
          </a:xfrm>
          <a:prstGeom prst="rect">
            <a:avLst/>
          </a:prstGeom>
        </p:spPr>
        <p:txBody>
          <a:bodyPr/>
          <a:lstStyle>
            <a:lvl1pPr marL="342900" indent="-342900">
              <a:buFont typeface="Lucida Grande"/>
              <a:buChar char="&gt;"/>
              <a:defRPr sz="2400" b="1" i="0" baseline="0">
                <a:solidFill>
                  <a:srgbClr val="FFFFFF"/>
                </a:solidFill>
                <a:latin typeface="Open Sans"/>
                <a:cs typeface="Open Sans"/>
              </a:defRPr>
            </a:lvl1pPr>
            <a:lvl2pPr>
              <a:defRPr sz="2000" b="1" i="0" baseline="0">
                <a:solidFill>
                  <a:srgbClr val="FFFFFF"/>
                </a:solidFill>
                <a:latin typeface="Open Sans"/>
                <a:cs typeface="Open Sans"/>
              </a:defRPr>
            </a:lvl2pPr>
            <a:lvl3pPr marL="1143000" indent="-228600">
              <a:buSzPct val="100000"/>
              <a:buFont typeface="Lucida Grande"/>
              <a:buChar char="&gt;"/>
              <a:defRPr sz="1800" b="1" i="0" baseline="0">
                <a:solidFill>
                  <a:srgbClr val="FFFFFF"/>
                </a:solidFill>
                <a:latin typeface="Open Sans"/>
                <a:cs typeface="Open Sans"/>
              </a:defRPr>
            </a:lvl3pPr>
            <a:lvl4pPr>
              <a:defRPr sz="1600" b="1" i="0" baseline="0">
                <a:solidFill>
                  <a:srgbClr val="FFFFFF"/>
                </a:solidFill>
                <a:latin typeface="Open Sans"/>
                <a:cs typeface="Open Sans"/>
              </a:defRPr>
            </a:lvl4pPr>
            <a:lvl5pPr marL="2057400" indent="-228600">
              <a:buFont typeface="Lucida Grande"/>
              <a:buChar char="&gt;"/>
              <a:defRPr sz="1400" b="1" i="0" baseline="0">
                <a:solidFill>
                  <a:srgbClr val="FFFFFF"/>
                </a:solidFill>
                <a:latin typeface="Open Sans"/>
                <a:cs typeface="Open Sans"/>
              </a:defRPr>
            </a:lvl5pPr>
          </a:lstStyle>
          <a:p>
            <a:pPr lvl="0"/>
            <a:r>
              <a:rPr lang="en-US" dirty="0" smtClean="0"/>
              <a:t>Bulleted content here (Open Sans Light, 24 pt.)</a:t>
            </a:r>
          </a:p>
          <a:p>
            <a:pPr lvl="1"/>
            <a:r>
              <a:rPr lang="en-US" dirty="0" smtClean="0"/>
              <a:t>Second level (Open Sans Light, 20)</a:t>
            </a:r>
          </a:p>
          <a:p>
            <a:pPr lvl="2"/>
            <a:r>
              <a:rPr lang="en-US" dirty="0" smtClean="0"/>
              <a:t>Third level (Open Sans Light, 18)</a:t>
            </a:r>
          </a:p>
          <a:p>
            <a:pPr lvl="3"/>
            <a:r>
              <a:rPr lang="en-US" dirty="0" smtClean="0"/>
              <a:t>Fourth level (Open Sans Light, 16)</a:t>
            </a:r>
          </a:p>
          <a:p>
            <a:pPr lvl="4"/>
            <a:r>
              <a:rPr lang="en-US" dirty="0" smtClean="0"/>
              <a:t>Fifth level (Open Sans Light, 14)</a:t>
            </a:r>
            <a:endParaRPr lang="en-US" dirty="0"/>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rgbClr val="4B2E83"/>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6248401" y="6354234"/>
            <a:ext cx="2540000" cy="266700"/>
          </a:xfrm>
          <a:prstGeom prst="rect">
            <a:avLst/>
          </a:prstGeom>
        </p:spPr>
      </p:pic>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dirty="0" smtClean="0"/>
              <a:t>Graphics can go here – </a:t>
            </a:r>
            <a:br>
              <a:rPr lang="en-US" dirty="0" smtClean="0"/>
            </a:br>
            <a:r>
              <a:rPr lang="en-US" dirty="0" smtClean="0"/>
              <a:t>replace this box with your image or chart</a:t>
            </a:r>
            <a:endParaRPr lang="en-US" dirty="0"/>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FFFFFF"/>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3828560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 Placeholder 5"/>
          <p:cNvSpPr>
            <a:spLocks noGrp="1"/>
          </p:cNvSpPr>
          <p:nvPr>
            <p:ph type="body" sz="quarter" idx="10" hasCustomPrompt="1"/>
          </p:nvPr>
        </p:nvSpPr>
        <p:spPr>
          <a:xfrm>
            <a:off x="671757" y="1167124"/>
            <a:ext cx="6972300" cy="2641756"/>
          </a:xfrm>
          <a:prstGeom prst="rect">
            <a:avLst/>
          </a:prstGeom>
        </p:spPr>
        <p:txBody>
          <a:bodyPr anchor="b">
            <a:normAutofit/>
          </a:bodyPr>
          <a:lstStyle>
            <a:lvl1pPr marL="0" indent="0">
              <a:lnSpc>
                <a:spcPct val="100000"/>
              </a:lnSpc>
              <a:buNone/>
              <a:defRPr sz="5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TITLE HERE</a:t>
            </a:r>
          </a:p>
          <a:p>
            <a:pPr lvl="0"/>
            <a:r>
              <a:rPr lang="en-US" dirty="0" smtClean="0"/>
              <a:t>ENCODE NORMAL</a:t>
            </a:r>
          </a:p>
          <a:p>
            <a:pPr lvl="0"/>
            <a:r>
              <a:rPr lang="en-US" dirty="0" smtClean="0"/>
              <a:t>BLACK, 50 PT. </a:t>
            </a:r>
            <a:endParaRPr lang="en-US" dirty="0"/>
          </a:p>
        </p:txBody>
      </p:sp>
      <p:pic>
        <p:nvPicPr>
          <p:cNvPr id="8" name="Picture 7"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9" name="Picture 8" descr="Wordmark_center_Purple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2039" y="6487457"/>
            <a:ext cx="2425295" cy="163374"/>
          </a:xfrm>
          <a:prstGeom prst="rect">
            <a:avLst/>
          </a:prstGeom>
        </p:spPr>
      </p:pic>
      <p:pic>
        <p:nvPicPr>
          <p:cNvPr id="6" name="Picture 5" descr="Bar_RtAngle_7502_RGB.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3587" y="4006085"/>
            <a:ext cx="2284303" cy="112770"/>
          </a:xfrm>
          <a:prstGeom prst="rect">
            <a:avLst/>
          </a:prstGeom>
        </p:spPr>
      </p:pic>
    </p:spTree>
    <p:extLst>
      <p:ext uri="{BB962C8B-B14F-4D97-AF65-F5344CB8AC3E}">
        <p14:creationId xmlns:p14="http://schemas.microsoft.com/office/powerpoint/2010/main" val="339719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4" name="Text Placeholder 9"/>
          <p:cNvSpPr>
            <a:spLocks noGrp="1"/>
          </p:cNvSpPr>
          <p:nvPr>
            <p:ph type="body" sz="quarter" idx="11" hasCustomPrompt="1"/>
          </p:nvPr>
        </p:nvSpPr>
        <p:spPr>
          <a:xfrm>
            <a:off x="659305" y="2320239"/>
            <a:ext cx="8197114" cy="3810086"/>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smtClean="0"/>
              <a:t>Content here (Open Sans Bold, 24 pt.)</a:t>
            </a:r>
          </a:p>
          <a:p>
            <a:pPr lvl="1"/>
            <a:r>
              <a:rPr lang="en-US" dirty="0" smtClean="0"/>
              <a:t>Second level (Open Sans Bold, 20)</a:t>
            </a:r>
          </a:p>
          <a:p>
            <a:pPr lvl="2"/>
            <a:r>
              <a:rPr lang="en-US" dirty="0" smtClean="0"/>
              <a:t>Third level (Open Sans Bold, 18)</a:t>
            </a:r>
          </a:p>
          <a:p>
            <a:pPr lvl="3"/>
            <a:r>
              <a:rPr lang="en-US" dirty="0" smtClean="0"/>
              <a:t>Fourth level (Open Sans Bold, 16)</a:t>
            </a:r>
          </a:p>
          <a:p>
            <a:pPr lvl="4"/>
            <a:r>
              <a:rPr lang="en-US" dirty="0" smtClean="0"/>
              <a:t>Fifth level (Open Sans Bold, 14)</a:t>
            </a:r>
            <a:endParaRPr lang="en-US" dirty="0"/>
          </a:p>
        </p:txBody>
      </p:sp>
      <p:sp>
        <p:nvSpPr>
          <p:cNvPr id="6" name="Text Placeholder 5"/>
          <p:cNvSpPr>
            <a:spLocks noGrp="1"/>
          </p:cNvSpPr>
          <p:nvPr>
            <p:ph type="body" sz="quarter" idx="12" hasCustomPrompt="1"/>
          </p:nvPr>
        </p:nvSpPr>
        <p:spPr>
          <a:xfrm>
            <a:off x="671757" y="1730667"/>
            <a:ext cx="8184662" cy="411171"/>
          </a:xfrm>
          <a:prstGeom prst="rect">
            <a:avLst/>
          </a:prstGeom>
        </p:spPr>
        <p:txBody>
          <a:bodyPr>
            <a:noAutofit/>
          </a:bodyPr>
          <a:lstStyle>
            <a:lvl1pPr marL="0" indent="0">
              <a:lnSpc>
                <a:spcPct val="90000"/>
              </a:lnSpc>
              <a:buNone/>
              <a:defRPr sz="2400" b="0" i="0" baseline="0">
                <a:solidFill>
                  <a:srgbClr val="4B2E83"/>
                </a:solidFill>
                <a:latin typeface="Uni Sans Regular"/>
                <a:cs typeface="Uni Sans Regular"/>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SUB-HEADER HERE (UNI SANS LIGHT, 24 PT.)</a:t>
            </a:r>
            <a:endParaRPr lang="en-US" dirty="0"/>
          </a:p>
        </p:txBody>
      </p:sp>
      <p:pic>
        <p:nvPicPr>
          <p:cNvPr id="9" name="Picture 8"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82155" y="6487457"/>
            <a:ext cx="2425295" cy="163374"/>
          </a:xfrm>
          <a:prstGeom prst="rect">
            <a:avLst/>
          </a:prstGeom>
        </p:spPr>
      </p:pic>
      <p:pic>
        <p:nvPicPr>
          <p:cNvPr id="8" name="Picture 7"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307287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sp>
        <p:nvSpPr>
          <p:cNvPr id="6" name="Text Placeholder 9"/>
          <p:cNvSpPr>
            <a:spLocks noGrp="1"/>
          </p:cNvSpPr>
          <p:nvPr>
            <p:ph type="body" sz="quarter" idx="11" hasCustomPrompt="1"/>
          </p:nvPr>
        </p:nvSpPr>
        <p:spPr>
          <a:xfrm>
            <a:off x="659305" y="1736725"/>
            <a:ext cx="8196210" cy="4015497"/>
          </a:xfrm>
          <a:prstGeom prst="rect">
            <a:avLst/>
          </a:prstGeom>
        </p:spPr>
        <p:txBody>
          <a:bodyPr/>
          <a:lstStyle>
            <a:lvl1pPr marL="342900" indent="-342900">
              <a:buFont typeface="Lucida Grande"/>
              <a:buChar char="&gt;"/>
              <a:defRPr sz="2400" b="1" i="0" baseline="0">
                <a:solidFill>
                  <a:srgbClr val="4B2E83"/>
                </a:solidFill>
                <a:latin typeface="Open Sans"/>
                <a:cs typeface="Open Sans"/>
              </a:defRPr>
            </a:lvl1pPr>
            <a:lvl2pPr>
              <a:defRPr sz="2000" b="1" i="0" baseline="0">
                <a:solidFill>
                  <a:srgbClr val="4B2E83"/>
                </a:solidFill>
                <a:latin typeface="Open Sans"/>
                <a:cs typeface="Open Sans"/>
              </a:defRPr>
            </a:lvl2pPr>
            <a:lvl3pPr marL="1143000" indent="-228600">
              <a:buSzPct val="100000"/>
              <a:buFont typeface="Lucida Grande"/>
              <a:buChar char="&gt;"/>
              <a:defRPr sz="1800" b="1" i="0" baseline="0">
                <a:solidFill>
                  <a:srgbClr val="4B2E83"/>
                </a:solidFill>
                <a:latin typeface="Open Sans"/>
                <a:cs typeface="Open Sans"/>
              </a:defRPr>
            </a:lvl3pPr>
            <a:lvl4pPr>
              <a:defRPr sz="1600" b="1" i="0" baseline="0">
                <a:solidFill>
                  <a:srgbClr val="4B2E83"/>
                </a:solidFill>
                <a:latin typeface="Open Sans"/>
                <a:cs typeface="Open Sans"/>
              </a:defRPr>
            </a:lvl4pPr>
            <a:lvl5pPr marL="2057400" indent="-228600">
              <a:buFont typeface="Lucida Grande"/>
              <a:buChar char="&gt;"/>
              <a:defRPr sz="1400" b="1" i="0" baseline="0">
                <a:solidFill>
                  <a:srgbClr val="4B2E83"/>
                </a:solidFill>
                <a:latin typeface="Open Sans"/>
                <a:cs typeface="Open Sans"/>
              </a:defRPr>
            </a:lvl5pPr>
          </a:lstStyle>
          <a:p>
            <a:pPr lvl="0"/>
            <a:r>
              <a:rPr lang="en-US" dirty="0" smtClean="0"/>
              <a:t>Content here (Open Sans Bold, 24 pt.)</a:t>
            </a:r>
          </a:p>
          <a:p>
            <a:pPr lvl="1"/>
            <a:r>
              <a:rPr lang="en-US" dirty="0" smtClean="0"/>
              <a:t>Second level (Open Sans Bold, 20)</a:t>
            </a:r>
          </a:p>
          <a:p>
            <a:pPr lvl="2"/>
            <a:r>
              <a:rPr lang="en-US" dirty="0" smtClean="0"/>
              <a:t>Third level (Open Sans Bold, 18)</a:t>
            </a:r>
          </a:p>
          <a:p>
            <a:pPr lvl="3"/>
            <a:r>
              <a:rPr lang="en-US" dirty="0" smtClean="0"/>
              <a:t>Fourth level (Open Sans Bold, 16)</a:t>
            </a:r>
          </a:p>
          <a:p>
            <a:pPr lvl="4"/>
            <a:r>
              <a:rPr lang="en-US" dirty="0" smtClean="0"/>
              <a:t>Fifth level (Open Sans Bold, 14)</a:t>
            </a:r>
            <a:endParaRPr lang="en-US" dirty="0"/>
          </a:p>
        </p:txBody>
      </p:sp>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48139" y="5949410"/>
            <a:ext cx="1371600" cy="923544"/>
          </a:xfrm>
          <a:prstGeom prst="rect">
            <a:avLst/>
          </a:prstGeom>
        </p:spPr>
      </p:pic>
      <p:pic>
        <p:nvPicPr>
          <p:cNvPr id="7" name="Picture 6"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1450220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12" name="Chart Placeholder 11"/>
          <p:cNvSpPr>
            <a:spLocks noGrp="1"/>
          </p:cNvSpPr>
          <p:nvPr>
            <p:ph type="chart" sz="quarter" idx="12" hasCustomPrompt="1"/>
          </p:nvPr>
        </p:nvSpPr>
        <p:spPr>
          <a:xfrm>
            <a:off x="766763" y="1736725"/>
            <a:ext cx="8021637" cy="4432300"/>
          </a:xfrm>
          <a:prstGeom prst="rect">
            <a:avLst/>
          </a:prstGeom>
        </p:spPr>
        <p:txBody>
          <a:bodyPr>
            <a:normAutofit/>
          </a:bodyPr>
          <a:lstStyle>
            <a:lvl1pPr marL="0" indent="0">
              <a:buNone/>
              <a:defRPr sz="2400" b="0" i="1" baseline="0">
                <a:solidFill>
                  <a:srgbClr val="999999"/>
                </a:solidFill>
                <a:latin typeface="Open Sans Light"/>
                <a:cs typeface="Open Sans Light"/>
              </a:defRPr>
            </a:lvl1pPr>
          </a:lstStyle>
          <a:p>
            <a:r>
              <a:rPr lang="en-US" dirty="0" smtClean="0"/>
              <a:t>Graphics can go here – </a:t>
            </a:r>
            <a:br>
              <a:rPr lang="en-US" dirty="0" smtClean="0"/>
            </a:br>
            <a:r>
              <a:rPr lang="en-US" dirty="0" smtClean="0"/>
              <a:t>replace this box with your image or chart</a:t>
            </a:r>
            <a:endParaRPr lang="en-US" dirty="0"/>
          </a:p>
        </p:txBody>
      </p:sp>
      <p:sp>
        <p:nvSpPr>
          <p:cNvPr id="13" name="Text Placeholder 5"/>
          <p:cNvSpPr>
            <a:spLocks noGrp="1"/>
          </p:cNvSpPr>
          <p:nvPr>
            <p:ph type="body" sz="quarter" idx="10" hasCustomPrompt="1"/>
          </p:nvPr>
        </p:nvSpPr>
        <p:spPr>
          <a:xfrm>
            <a:off x="671757" y="371510"/>
            <a:ext cx="8184662" cy="991998"/>
          </a:xfrm>
          <a:prstGeom prst="rect">
            <a:avLst/>
          </a:prstGeom>
        </p:spPr>
        <p:txBody>
          <a:bodyPr anchor="b">
            <a:normAutofit/>
          </a:bodyPr>
          <a:lstStyle>
            <a:lvl1pPr marL="0" indent="0">
              <a:lnSpc>
                <a:spcPct val="90000"/>
              </a:lnSpc>
              <a:buNone/>
              <a:defRPr sz="3000" b="0" i="0" baseline="0">
                <a:solidFill>
                  <a:srgbClr val="4B2E83"/>
                </a:solidFill>
                <a:latin typeface="Encode Sans Normal Black"/>
                <a:cs typeface="Encode Sans Normal Black"/>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dirty="0" smtClean="0"/>
              <a:t>HEADER HERE </a:t>
            </a:r>
          </a:p>
          <a:p>
            <a:pPr lvl="0"/>
            <a:r>
              <a:rPr lang="en-US" dirty="0" smtClean="0"/>
              <a:t>(ENCODE NORMAL BLACK, 30 PT.)</a:t>
            </a:r>
            <a:endParaRPr lang="en-US" dirty="0"/>
          </a:p>
        </p:txBody>
      </p:sp>
      <p:pic>
        <p:nvPicPr>
          <p:cNvPr id="7" name="Picture 6" descr="Wordmark_center_Purple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63105" y="6487457"/>
            <a:ext cx="2425295" cy="163374"/>
          </a:xfrm>
          <a:prstGeom prst="rect">
            <a:avLst/>
          </a:prstGeom>
        </p:spPr>
      </p:pic>
      <p:pic>
        <p:nvPicPr>
          <p:cNvPr id="6" name="Picture 5" descr="Bar_RtAngle_7502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84225" y="1437805"/>
            <a:ext cx="1358184" cy="67050"/>
          </a:xfrm>
          <a:prstGeom prst="rect">
            <a:avLst/>
          </a:prstGeom>
        </p:spPr>
      </p:pic>
    </p:spTree>
    <p:extLst>
      <p:ext uri="{BB962C8B-B14F-4D97-AF65-F5344CB8AC3E}">
        <p14:creationId xmlns:p14="http://schemas.microsoft.com/office/powerpoint/2010/main" val="24895524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B2E8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53" r:id="rId1"/>
    <p:sldLayoutId id="2147483663" r:id="rId2"/>
    <p:sldLayoutId id="2147483664" r:id="rId3"/>
    <p:sldLayoutId id="2147483665" r:id="rId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8.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image" Target="../media/image13.emf"/><Relationship Id="rId1" Type="http://schemas.openxmlformats.org/officeDocument/2006/relationships/slideLayout" Target="../slideLayouts/slideLayout8.xml"/><Relationship Id="rId6" Type="http://schemas.openxmlformats.org/officeDocument/2006/relationships/image" Target="../media/image17.emf"/><Relationship Id="rId5" Type="http://schemas.openxmlformats.org/officeDocument/2006/relationships/image" Target="../media/image16.emf"/><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671757" y="2231864"/>
            <a:ext cx="6972300" cy="1717836"/>
          </a:xfrm>
        </p:spPr>
        <p:txBody>
          <a:bodyPr>
            <a:normAutofit fontScale="77500" lnSpcReduction="20000"/>
          </a:bodyPr>
          <a:lstStyle/>
          <a:p>
            <a:r>
              <a:rPr lang="en-US" dirty="0"/>
              <a:t>Geospatial Graphical Models of Human Response to Emergencies</a:t>
            </a:r>
          </a:p>
        </p:txBody>
      </p:sp>
      <p:sp>
        <p:nvSpPr>
          <p:cNvPr id="3" name="Text Placeholder 1"/>
          <p:cNvSpPr txBox="1">
            <a:spLocks/>
          </p:cNvSpPr>
          <p:nvPr/>
        </p:nvSpPr>
        <p:spPr>
          <a:xfrm>
            <a:off x="671757" y="4030184"/>
            <a:ext cx="6972300" cy="1717836"/>
          </a:xfrm>
          <a:prstGeom prst="rect">
            <a:avLst/>
          </a:prstGeom>
        </p:spPr>
        <p:txBody>
          <a:bodyPr anchor="b">
            <a:normAutofit/>
          </a:bodyPr>
          <a:lstStyle>
            <a:lvl1pPr marL="0" indent="0" algn="l" defTabSz="457200" rtl="0" eaLnBrk="1" latinLnBrk="0" hangingPunct="1">
              <a:lnSpc>
                <a:spcPct val="100000"/>
              </a:lnSpc>
              <a:spcBef>
                <a:spcPct val="20000"/>
              </a:spcBef>
              <a:buFont typeface="Arial"/>
              <a:buNone/>
              <a:defRPr sz="5000" b="0" i="0" kern="1200" baseline="0">
                <a:solidFill>
                  <a:schemeClr val="accent3"/>
                </a:solidFill>
                <a:latin typeface="Encode Sans Normal Black"/>
                <a:ea typeface="+mn-ea"/>
                <a:cs typeface="Encode Sans Normal Black"/>
              </a:defRPr>
            </a:lvl1pPr>
            <a:lvl2pPr marL="457200" indent="0" algn="l" defTabSz="457200" rtl="0" eaLnBrk="1" latinLnBrk="0" hangingPunct="1">
              <a:spcBef>
                <a:spcPct val="20000"/>
              </a:spcBef>
              <a:buFont typeface="Arial"/>
              <a:buNone/>
              <a:defRPr sz="2800" b="0" i="0" kern="1200">
                <a:solidFill>
                  <a:srgbClr val="E8D3A2"/>
                </a:solidFill>
                <a:latin typeface="Encode Sans Normal Black"/>
                <a:ea typeface="+mn-ea"/>
                <a:cs typeface="Encode Sans Normal Black"/>
              </a:defRPr>
            </a:lvl2pPr>
            <a:lvl3pPr marL="914400" indent="0" algn="l" defTabSz="457200" rtl="0" eaLnBrk="1" latinLnBrk="0" hangingPunct="1">
              <a:spcBef>
                <a:spcPct val="20000"/>
              </a:spcBef>
              <a:buFont typeface="Arial"/>
              <a:buNone/>
              <a:defRPr sz="2400" b="0" i="0" kern="1200">
                <a:solidFill>
                  <a:srgbClr val="E8D3A2"/>
                </a:solidFill>
                <a:latin typeface="Encode Sans Normal Black"/>
                <a:ea typeface="+mn-ea"/>
                <a:cs typeface="Encode Sans Normal Black"/>
              </a:defRPr>
            </a:lvl3pPr>
            <a:lvl4pPr marL="13716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4pPr>
            <a:lvl5pPr marL="1828800" indent="0" algn="l" defTabSz="457200" rtl="0" eaLnBrk="1" latinLnBrk="0" hangingPunct="1">
              <a:spcBef>
                <a:spcPct val="20000"/>
              </a:spcBef>
              <a:buFont typeface="Arial"/>
              <a:buNone/>
              <a:defRPr sz="2000" b="0" i="0" kern="1200">
                <a:solidFill>
                  <a:srgbClr val="E8D3A2"/>
                </a:solidFill>
                <a:latin typeface="Encode Sans Normal Black"/>
                <a:ea typeface="+mn-ea"/>
                <a:cs typeface="Encode Sans Normal Blac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smtClean="0"/>
              <a:t>Adrian Dobra</a:t>
            </a:r>
          </a:p>
          <a:p>
            <a:r>
              <a:rPr lang="en-US" sz="2800" dirty="0" smtClean="0"/>
              <a:t>Nathalie Williams</a:t>
            </a:r>
          </a:p>
          <a:p>
            <a:r>
              <a:rPr lang="en-US" sz="2800" dirty="0" smtClean="0"/>
              <a:t>Michelle O’Brian</a:t>
            </a:r>
            <a:endParaRPr lang="en-US" sz="2800" dirty="0"/>
          </a:p>
        </p:txBody>
      </p:sp>
    </p:spTree>
    <p:extLst>
      <p:ext uri="{BB962C8B-B14F-4D97-AF65-F5344CB8AC3E}">
        <p14:creationId xmlns:p14="http://schemas.microsoft.com/office/powerpoint/2010/main" val="1913477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Movement Frequency for Site 361</a:t>
            </a:r>
          </a:p>
        </p:txBody>
      </p:sp>
      <p:pic>
        <p:nvPicPr>
          <p:cNvPr id="4" name="Picture 3" descr="Fig5.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8137" y="1498426"/>
            <a:ext cx="7871564" cy="3935782"/>
          </a:xfrm>
          <a:prstGeom prst="rect">
            <a:avLst/>
          </a:prstGeom>
        </p:spPr>
      </p:pic>
      <p:sp>
        <p:nvSpPr>
          <p:cNvPr id="5" name="Rectangle 3"/>
          <p:cNvSpPr txBox="1">
            <a:spLocks noChangeArrowheads="1"/>
          </p:cNvSpPr>
          <p:nvPr/>
        </p:nvSpPr>
        <p:spPr>
          <a:xfrm>
            <a:off x="0" y="5410200"/>
            <a:ext cx="9144000" cy="6858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Font typeface="Arial"/>
              <a:buNone/>
            </a:pPr>
            <a:r>
              <a:rPr lang="en-US" sz="1600" dirty="0" smtClean="0"/>
              <a:t>Mobility behavior of the people who made at least one call from at least one cellular towers located in site 361 between January 24, 2008 (10 days before the Lake Kivu earthquakes) and February 13, 2008 (10 days after the Lake Kivu earthquakes). The side-by-side boxplots represent the distribution of the movement frequency of these people on each of the 21 days.</a:t>
            </a:r>
          </a:p>
        </p:txBody>
      </p:sp>
    </p:spTree>
    <p:extLst>
      <p:ext uri="{BB962C8B-B14F-4D97-AF65-F5344CB8AC3E}">
        <p14:creationId xmlns:p14="http://schemas.microsoft.com/office/powerpoint/2010/main" val="3784386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Our Approach to Identifying Behavioral Anomalies</a:t>
            </a:r>
          </a:p>
        </p:txBody>
      </p:sp>
      <p:sp>
        <p:nvSpPr>
          <p:cNvPr id="4" name="Content Placeholder 2"/>
          <p:cNvSpPr txBox="1">
            <a:spLocks/>
          </p:cNvSpPr>
          <p:nvPr/>
        </p:nvSpPr>
        <p:spPr>
          <a:xfrm>
            <a:off x="384132" y="1629427"/>
            <a:ext cx="2133213" cy="3680565"/>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800" dirty="0" smtClean="0"/>
              <a:t>It involves two steps:</a:t>
            </a:r>
          </a:p>
          <a:p>
            <a:pPr marL="0" indent="0">
              <a:buFont typeface="Arial"/>
              <a:buNone/>
            </a:pPr>
            <a:endParaRPr lang="en-US" sz="1800" dirty="0" smtClean="0"/>
          </a:p>
          <a:p>
            <a:pPr marL="514350" indent="-514350">
              <a:buFont typeface="+mj-lt"/>
              <a:buAutoNum type="arabicPeriod"/>
            </a:pPr>
            <a:r>
              <a:rPr lang="en-US" sz="2000" dirty="0" smtClean="0"/>
              <a:t>Identifying days with anomalous human behavior at </a:t>
            </a:r>
            <a:r>
              <a:rPr lang="en-US" sz="2000" b="1" dirty="0" smtClean="0"/>
              <a:t>one</a:t>
            </a:r>
            <a:r>
              <a:rPr lang="en-US" sz="2000" dirty="0" smtClean="0"/>
              <a:t> site</a:t>
            </a:r>
          </a:p>
          <a:p>
            <a:pPr marL="400050" lvl="1" indent="0">
              <a:buFont typeface="Arial"/>
              <a:buNone/>
            </a:pPr>
            <a:endParaRPr lang="en-US" sz="2000" dirty="0" smtClean="0"/>
          </a:p>
          <a:p>
            <a:pPr marL="514350" indent="-514350">
              <a:buFont typeface="+mj-lt"/>
              <a:buAutoNum type="arabicPeriod"/>
            </a:pPr>
            <a:r>
              <a:rPr lang="en-US" sz="2000" dirty="0" smtClean="0"/>
              <a:t>Identifying days with anomalous human behavior at </a:t>
            </a:r>
            <a:r>
              <a:rPr lang="en-US" sz="2000" b="1" dirty="0" smtClean="0"/>
              <a:t>multiple</a:t>
            </a:r>
            <a:r>
              <a:rPr lang="en-US" sz="2000" dirty="0" smtClean="0"/>
              <a:t> sites</a:t>
            </a:r>
            <a:endParaRPr lang="en-US" sz="2000" dirty="0"/>
          </a:p>
        </p:txBody>
      </p:sp>
      <p:pic>
        <p:nvPicPr>
          <p:cNvPr id="5" name="Picture 4" descr="MultipleEvent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140" y="1523999"/>
            <a:ext cx="5750279" cy="4224188"/>
          </a:xfrm>
          <a:prstGeom prst="rect">
            <a:avLst/>
          </a:prstGeom>
        </p:spPr>
      </p:pic>
    </p:spTree>
    <p:extLst>
      <p:ext uri="{BB962C8B-B14F-4D97-AF65-F5344CB8AC3E}">
        <p14:creationId xmlns:p14="http://schemas.microsoft.com/office/powerpoint/2010/main" val="6778974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Daily Call Volume Time </a:t>
            </a:r>
            <a:r>
              <a:rPr lang="en-US" dirty="0" smtClean="0"/>
              <a:t>Series</a:t>
            </a:r>
            <a:br>
              <a:rPr lang="en-US" dirty="0" smtClean="0"/>
            </a:br>
            <a:r>
              <a:rPr lang="en-US" dirty="0" smtClean="0"/>
              <a:t>for </a:t>
            </a:r>
            <a:r>
              <a:rPr lang="en-US" dirty="0"/>
              <a:t>Site 361</a:t>
            </a:r>
          </a:p>
        </p:txBody>
      </p:sp>
      <p:sp>
        <p:nvSpPr>
          <p:cNvPr id="4" name="Rectangle 3"/>
          <p:cNvSpPr txBox="1">
            <a:spLocks noChangeArrowheads="1"/>
          </p:cNvSpPr>
          <p:nvPr/>
        </p:nvSpPr>
        <p:spPr>
          <a:xfrm>
            <a:off x="0" y="5631493"/>
            <a:ext cx="9144000" cy="838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Font typeface="Arial"/>
              <a:buNone/>
            </a:pPr>
            <a:r>
              <a:rPr lang="en-US" sz="1200" smtClean="0"/>
              <a:t>The means of the estimated probabilities of making more calls are shown in blue. The gray band gives the intervals between the 2.5% and the 97.5% quantiles of the estimated probabilities. The dots indicate which days in this time series are extreme positive outliers (red) and extreme negative outliers (green). The red (green) squares indicate the confidence probabilities that a day is a positive (negative) extreme outlier. The confidence probabilities are shown only for the days that have been classified as an</a:t>
            </a:r>
          </a:p>
          <a:p>
            <a:pPr marL="57150" indent="0">
              <a:buFont typeface="Arial"/>
              <a:buNone/>
            </a:pPr>
            <a:r>
              <a:rPr lang="en-US" sz="1200" smtClean="0"/>
              <a:t>outlier at least once.</a:t>
            </a:r>
            <a:endParaRPr lang="en-US" sz="1200" dirty="0" smtClean="0"/>
          </a:p>
        </p:txBody>
      </p:sp>
      <p:pic>
        <p:nvPicPr>
          <p:cNvPr id="5" name="Picture 4" descr="Fig6.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669093"/>
            <a:ext cx="8153400" cy="3965517"/>
          </a:xfrm>
          <a:prstGeom prst="rect">
            <a:avLst/>
          </a:prstGeom>
        </p:spPr>
      </p:pic>
    </p:spTree>
    <p:extLst>
      <p:ext uri="{BB962C8B-B14F-4D97-AF65-F5344CB8AC3E}">
        <p14:creationId xmlns:p14="http://schemas.microsoft.com/office/powerpoint/2010/main" val="3931532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Daily Movement Frequency Time Series for Site 361</a:t>
            </a:r>
          </a:p>
        </p:txBody>
      </p:sp>
      <p:sp>
        <p:nvSpPr>
          <p:cNvPr id="5" name="Rectangle 3"/>
          <p:cNvSpPr>
            <a:spLocks noGrp="1" noChangeArrowheads="1"/>
          </p:cNvSpPr>
          <p:nvPr>
            <p:ph type="body" idx="4294967295"/>
          </p:nvPr>
        </p:nvSpPr>
        <p:spPr>
          <a:xfrm>
            <a:off x="0" y="5650282"/>
            <a:ext cx="9144000" cy="990600"/>
          </a:xfrm>
          <a:prstGeom prst="rect">
            <a:avLst/>
          </a:prstGeom>
        </p:spPr>
        <p:txBody>
          <a:bodyPr/>
          <a:lstStyle/>
          <a:p>
            <a:pPr marL="57150" indent="0" eaLnBrk="1" hangingPunct="1">
              <a:buNone/>
            </a:pPr>
            <a:r>
              <a:rPr lang="en-US" sz="1200" dirty="0" smtClean="0"/>
              <a:t>The </a:t>
            </a:r>
            <a:r>
              <a:rPr lang="en-US" sz="1200" dirty="0"/>
              <a:t>means of the estimated probabilities of being more mobile </a:t>
            </a:r>
            <a:r>
              <a:rPr lang="en-US" sz="1200" dirty="0" smtClean="0"/>
              <a:t>are shown </a:t>
            </a:r>
            <a:r>
              <a:rPr lang="en-US" sz="1200" dirty="0"/>
              <a:t>in blue. The gray band gives the intervals between the 2.5% and the 97.5</a:t>
            </a:r>
            <a:r>
              <a:rPr lang="en-US" sz="1200" dirty="0" smtClean="0"/>
              <a:t>% </a:t>
            </a:r>
            <a:r>
              <a:rPr lang="en-US" sz="1200" dirty="0" err="1" smtClean="0"/>
              <a:t>quantiles</a:t>
            </a:r>
            <a:r>
              <a:rPr lang="en-US" sz="1200" dirty="0" smtClean="0"/>
              <a:t> </a:t>
            </a:r>
            <a:r>
              <a:rPr lang="en-US" sz="1200" dirty="0"/>
              <a:t>of the estimated probabilities. The dots indicate which days in this time </a:t>
            </a:r>
            <a:r>
              <a:rPr lang="en-US" sz="1200" dirty="0" smtClean="0"/>
              <a:t>series are </a:t>
            </a:r>
            <a:r>
              <a:rPr lang="en-US" sz="1200" dirty="0"/>
              <a:t>extreme positive outliers (red) and extreme negative outliers (green). The </a:t>
            </a:r>
            <a:r>
              <a:rPr lang="en-US" sz="1200" dirty="0" smtClean="0"/>
              <a:t>red (</a:t>
            </a:r>
            <a:r>
              <a:rPr lang="en-US" sz="1200" dirty="0"/>
              <a:t>green) squares indicate the confidence probabilities that a day is a positive (negative</a:t>
            </a:r>
            <a:r>
              <a:rPr lang="en-US" sz="1200" dirty="0" smtClean="0"/>
              <a:t>) extreme </a:t>
            </a:r>
            <a:r>
              <a:rPr lang="en-US" sz="1200" dirty="0"/>
              <a:t>outlier. The confidence probabilities are shown only for the days that </a:t>
            </a:r>
            <a:r>
              <a:rPr lang="en-US" sz="1200" dirty="0" smtClean="0"/>
              <a:t>have been </a:t>
            </a:r>
            <a:r>
              <a:rPr lang="en-US" sz="1200" dirty="0"/>
              <a:t>classified as an outlier at least once.</a:t>
            </a:r>
            <a:endParaRPr lang="en-US" sz="1200" dirty="0" smtClean="0"/>
          </a:p>
        </p:txBody>
      </p:sp>
      <p:pic>
        <p:nvPicPr>
          <p:cNvPr id="6" name="Picture 5" descr="Fig7.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800" y="1687882"/>
            <a:ext cx="7924800" cy="3962400"/>
          </a:xfrm>
          <a:prstGeom prst="rect">
            <a:avLst/>
          </a:prstGeom>
        </p:spPr>
      </p:pic>
    </p:spTree>
    <p:extLst>
      <p:ext uri="{BB962C8B-B14F-4D97-AF65-F5344CB8AC3E}">
        <p14:creationId xmlns:p14="http://schemas.microsoft.com/office/powerpoint/2010/main" val="1542240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Sites with Unusually </a:t>
            </a:r>
            <a:r>
              <a:rPr lang="en-US" dirty="0">
                <a:solidFill>
                  <a:srgbClr val="FF0000"/>
                </a:solidFill>
              </a:rPr>
              <a:t>High</a:t>
            </a:r>
            <a:r>
              <a:rPr lang="en-US" dirty="0"/>
              <a:t> Behavior on February 3, 2008</a:t>
            </a:r>
          </a:p>
        </p:txBody>
      </p:sp>
      <p:pic>
        <p:nvPicPr>
          <p:cNvPr id="4" name="Chart Placeholder 3" descr="Fig2.tiff"/>
          <p:cNvPicPr>
            <a:picLocks noGrp="1" noChangeAspect="1"/>
          </p:cNvPicPr>
          <p:nvPr>
            <p:ph type="chart" sz="quarter" idx="12"/>
          </p:nvPr>
        </p:nvPicPr>
        <p:blipFill>
          <a:blip r:embed="rId2" cstate="print">
            <a:extLst>
              <a:ext uri="{28A0092B-C50C-407E-A947-70E740481C1C}">
                <a14:useLocalDpi xmlns:a14="http://schemas.microsoft.com/office/drawing/2010/main" val="0"/>
              </a:ext>
            </a:extLst>
          </a:blip>
          <a:stretch>
            <a:fillRect/>
          </a:stretch>
        </p:blipFill>
        <p:spPr>
          <a:xfrm>
            <a:off x="2774515" y="1449042"/>
            <a:ext cx="4027118" cy="5033898"/>
          </a:xfrm>
          <a:prstGeom prst="rect">
            <a:avLst/>
          </a:prstGeom>
        </p:spPr>
      </p:pic>
    </p:spTree>
    <p:extLst>
      <p:ext uri="{BB962C8B-B14F-4D97-AF65-F5344CB8AC3E}">
        <p14:creationId xmlns:p14="http://schemas.microsoft.com/office/powerpoint/2010/main" val="2836330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Sites with Unusually </a:t>
            </a:r>
            <a:r>
              <a:rPr lang="en-US" dirty="0" smtClean="0">
                <a:solidFill>
                  <a:srgbClr val="FF0000"/>
                </a:solidFill>
              </a:rPr>
              <a:t>Low</a:t>
            </a:r>
            <a:r>
              <a:rPr lang="en-US" dirty="0" smtClean="0"/>
              <a:t> </a:t>
            </a:r>
            <a:r>
              <a:rPr lang="en-US" dirty="0"/>
              <a:t>Behavior on February 3, 2008</a:t>
            </a:r>
          </a:p>
        </p:txBody>
      </p:sp>
      <p:pic>
        <p:nvPicPr>
          <p:cNvPr id="5" name="Picture 4" descr="Fig3.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0507" y="1620033"/>
            <a:ext cx="3840480" cy="4800600"/>
          </a:xfrm>
          <a:prstGeom prst="rect">
            <a:avLst/>
          </a:prstGeom>
        </p:spPr>
      </p:pic>
    </p:spTree>
    <p:extLst>
      <p:ext uri="{BB962C8B-B14F-4D97-AF65-F5344CB8AC3E}">
        <p14:creationId xmlns:p14="http://schemas.microsoft.com/office/powerpoint/2010/main" val="38757517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Matching Events with Human Behavioral Anomalies</a:t>
            </a:r>
          </a:p>
        </p:txBody>
      </p:sp>
      <p:pic>
        <p:nvPicPr>
          <p:cNvPr id="4" name="Picture 3" descr="EventStages.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825" y="1635125"/>
            <a:ext cx="8229600" cy="4629150"/>
          </a:xfrm>
          <a:prstGeom prst="rect">
            <a:avLst/>
          </a:prstGeom>
        </p:spPr>
      </p:pic>
    </p:spTree>
    <p:extLst>
      <p:ext uri="{BB962C8B-B14F-4D97-AF65-F5344CB8AC3E}">
        <p14:creationId xmlns:p14="http://schemas.microsoft.com/office/powerpoint/2010/main" val="36486187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Sites with Unusually </a:t>
            </a:r>
            <a:r>
              <a:rPr lang="en-US" dirty="0">
                <a:solidFill>
                  <a:srgbClr val="FF0000"/>
                </a:solidFill>
              </a:rPr>
              <a:t>Low</a:t>
            </a:r>
            <a:r>
              <a:rPr lang="en-US" dirty="0"/>
              <a:t/>
            </a:r>
            <a:br>
              <a:rPr lang="en-US" dirty="0"/>
            </a:br>
            <a:r>
              <a:rPr lang="en-US" dirty="0"/>
              <a:t>Behavior on April 7,8 2007,2008</a:t>
            </a:r>
          </a:p>
        </p:txBody>
      </p:sp>
      <p:pic>
        <p:nvPicPr>
          <p:cNvPr id="4" name="Picture 3" descr="DOWNApril720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8375" y="1440493"/>
            <a:ext cx="3578612" cy="5349176"/>
          </a:xfrm>
          <a:prstGeom prst="rect">
            <a:avLst/>
          </a:prstGeom>
        </p:spPr>
      </p:pic>
      <p:sp>
        <p:nvSpPr>
          <p:cNvPr id="5" name="TextBox 4"/>
          <p:cNvSpPr txBox="1"/>
          <p:nvPr/>
        </p:nvSpPr>
        <p:spPr>
          <a:xfrm>
            <a:off x="5414376" y="2156823"/>
            <a:ext cx="3523925" cy="923330"/>
          </a:xfrm>
          <a:prstGeom prst="rect">
            <a:avLst/>
          </a:prstGeom>
          <a:noFill/>
        </p:spPr>
        <p:txBody>
          <a:bodyPr wrap="square" rtlCol="0">
            <a:spAutoFit/>
          </a:bodyPr>
          <a:lstStyle/>
          <a:p>
            <a:r>
              <a:rPr lang="en-US" b="1" dirty="0" smtClean="0"/>
              <a:t>Matched Event: Commemoration of the genocide against the Tutsi (April 7)</a:t>
            </a:r>
            <a:endParaRPr lang="en-US" b="1" dirty="0"/>
          </a:p>
        </p:txBody>
      </p:sp>
    </p:spTree>
    <p:extLst>
      <p:ext uri="{BB962C8B-B14F-4D97-AF65-F5344CB8AC3E}">
        <p14:creationId xmlns:p14="http://schemas.microsoft.com/office/powerpoint/2010/main" val="19922197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3200" dirty="0"/>
              <a:t>Sites with Unusually </a:t>
            </a:r>
            <a:r>
              <a:rPr lang="en-US" sz="3200" dirty="0">
                <a:solidFill>
                  <a:srgbClr val="FF0000"/>
                </a:solidFill>
              </a:rPr>
              <a:t>High</a:t>
            </a:r>
            <a:r>
              <a:rPr lang="en-US" sz="3200" dirty="0"/>
              <a:t/>
            </a:r>
            <a:br>
              <a:rPr lang="en-US" sz="3200" dirty="0"/>
            </a:br>
            <a:r>
              <a:rPr lang="en-US" sz="3200" dirty="0"/>
              <a:t>Behavior on December 31, January 1</a:t>
            </a:r>
            <a:endParaRPr lang="en-US" dirty="0"/>
          </a:p>
        </p:txBody>
      </p:sp>
      <p:pic>
        <p:nvPicPr>
          <p:cNvPr id="4" name="Picture 3" descr="UPJanuary120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4441" y="1537570"/>
            <a:ext cx="3962400" cy="4953000"/>
          </a:xfrm>
          <a:prstGeom prst="rect">
            <a:avLst/>
          </a:prstGeom>
        </p:spPr>
      </p:pic>
      <p:sp>
        <p:nvSpPr>
          <p:cNvPr id="5" name="TextBox 4"/>
          <p:cNvSpPr txBox="1"/>
          <p:nvPr/>
        </p:nvSpPr>
        <p:spPr>
          <a:xfrm>
            <a:off x="5311036" y="1705628"/>
            <a:ext cx="3429000" cy="646331"/>
          </a:xfrm>
          <a:prstGeom prst="rect">
            <a:avLst/>
          </a:prstGeom>
          <a:noFill/>
        </p:spPr>
        <p:txBody>
          <a:bodyPr wrap="square" rtlCol="0">
            <a:spAutoFit/>
          </a:bodyPr>
          <a:lstStyle/>
          <a:p>
            <a:r>
              <a:rPr lang="en-US" b="1" dirty="0" smtClean="0"/>
              <a:t>Matched Event:</a:t>
            </a:r>
            <a:r>
              <a:rPr lang="en-US" b="1" dirty="0"/>
              <a:t> New Year's Eve and New Year's Day</a:t>
            </a:r>
          </a:p>
        </p:txBody>
      </p:sp>
    </p:spTree>
    <p:extLst>
      <p:ext uri="{BB962C8B-B14F-4D97-AF65-F5344CB8AC3E}">
        <p14:creationId xmlns:p14="http://schemas.microsoft.com/office/powerpoint/2010/main" val="475505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3200" dirty="0"/>
              <a:t>Sites with Unusually </a:t>
            </a:r>
            <a:r>
              <a:rPr lang="en-US" sz="3200" dirty="0">
                <a:solidFill>
                  <a:srgbClr val="FF0000"/>
                </a:solidFill>
              </a:rPr>
              <a:t>High</a:t>
            </a:r>
            <a:r>
              <a:rPr lang="en-US" sz="3200" dirty="0"/>
              <a:t/>
            </a:r>
            <a:br>
              <a:rPr lang="en-US" sz="3200" dirty="0"/>
            </a:br>
            <a:r>
              <a:rPr lang="en-US" sz="3200" dirty="0"/>
              <a:t>Behavior on December 24</a:t>
            </a:r>
            <a:endParaRPr lang="en-US" dirty="0"/>
          </a:p>
        </p:txBody>
      </p:sp>
      <p:pic>
        <p:nvPicPr>
          <p:cNvPr id="4" name="Picture 3" descr="UPDecember2420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0181" y="1620032"/>
            <a:ext cx="3901440" cy="4876800"/>
          </a:xfrm>
          <a:prstGeom prst="rect">
            <a:avLst/>
          </a:prstGeom>
        </p:spPr>
      </p:pic>
      <p:sp>
        <p:nvSpPr>
          <p:cNvPr id="5" name="TextBox 4"/>
          <p:cNvSpPr txBox="1"/>
          <p:nvPr/>
        </p:nvSpPr>
        <p:spPr>
          <a:xfrm>
            <a:off x="5486400" y="1739103"/>
            <a:ext cx="3657600" cy="369332"/>
          </a:xfrm>
          <a:prstGeom prst="rect">
            <a:avLst/>
          </a:prstGeom>
          <a:noFill/>
        </p:spPr>
        <p:txBody>
          <a:bodyPr wrap="square" rtlCol="0">
            <a:spAutoFit/>
          </a:bodyPr>
          <a:lstStyle/>
          <a:p>
            <a:r>
              <a:rPr lang="en-US" b="1" dirty="0" smtClean="0"/>
              <a:t>Matched Event:</a:t>
            </a:r>
            <a:r>
              <a:rPr lang="en-US" b="1" dirty="0"/>
              <a:t> </a:t>
            </a:r>
            <a:r>
              <a:rPr lang="en-US" b="1" dirty="0" smtClean="0"/>
              <a:t>Christmas Eve</a:t>
            </a:r>
            <a:endParaRPr lang="en-US" b="1" dirty="0"/>
          </a:p>
        </p:txBody>
      </p:sp>
    </p:spTree>
    <p:extLst>
      <p:ext uri="{BB962C8B-B14F-4D97-AF65-F5344CB8AC3E}">
        <p14:creationId xmlns:p14="http://schemas.microsoft.com/office/powerpoint/2010/main" val="5325478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Big Data </a:t>
            </a:r>
            <a:r>
              <a:rPr lang="en-US" smtClean="0"/>
              <a:t>for </a:t>
            </a:r>
            <a:r>
              <a:rPr lang="en-US" smtClean="0"/>
              <a:t>Demography and</a:t>
            </a:r>
            <a:br>
              <a:rPr lang="en-US" smtClean="0"/>
            </a:br>
            <a:r>
              <a:rPr lang="en-US" smtClean="0"/>
              <a:t>Public </a:t>
            </a:r>
            <a:r>
              <a:rPr lang="en-US" dirty="0" smtClean="0"/>
              <a:t>Health</a:t>
            </a:r>
            <a:endParaRPr lang="en-US" dirty="0"/>
          </a:p>
        </p:txBody>
      </p:sp>
      <p:sp>
        <p:nvSpPr>
          <p:cNvPr id="3" name="Text Placeholder 2"/>
          <p:cNvSpPr>
            <a:spLocks noGrp="1"/>
          </p:cNvSpPr>
          <p:nvPr>
            <p:ph type="body" sz="quarter" idx="11"/>
          </p:nvPr>
        </p:nvSpPr>
        <p:spPr>
          <a:xfrm>
            <a:off x="659305" y="1736725"/>
            <a:ext cx="8196210" cy="4206875"/>
          </a:xfrm>
        </p:spPr>
        <p:txBody>
          <a:bodyPr/>
          <a:lstStyle/>
          <a:p>
            <a:r>
              <a:rPr lang="en-US" u="sng" dirty="0"/>
              <a:t>Migration</a:t>
            </a:r>
            <a:r>
              <a:rPr lang="en-US" dirty="0"/>
              <a:t> (more permanent move patterns)</a:t>
            </a:r>
          </a:p>
          <a:p>
            <a:r>
              <a:rPr lang="en-US" u="sng" dirty="0"/>
              <a:t>Mobility</a:t>
            </a:r>
            <a:r>
              <a:rPr lang="en-US" dirty="0"/>
              <a:t> (movement over short or long distances over short or long periods of time)</a:t>
            </a:r>
          </a:p>
          <a:p>
            <a:r>
              <a:rPr lang="en-US" dirty="0"/>
              <a:t>Likely factor in understanding:</a:t>
            </a:r>
          </a:p>
          <a:p>
            <a:pPr lvl="1"/>
            <a:r>
              <a:rPr lang="en-US" dirty="0"/>
              <a:t>Social behaviors</a:t>
            </a:r>
          </a:p>
          <a:p>
            <a:pPr lvl="1"/>
            <a:r>
              <a:rPr lang="en-US" dirty="0"/>
              <a:t>Macro-level social change</a:t>
            </a:r>
          </a:p>
          <a:p>
            <a:pPr lvl="1"/>
            <a:r>
              <a:rPr lang="en-US" dirty="0"/>
              <a:t>Associated key issues in society</a:t>
            </a:r>
          </a:p>
          <a:p>
            <a:pPr lvl="2"/>
            <a:r>
              <a:rPr lang="en-US" dirty="0"/>
              <a:t>Spread of infectious diseases</a:t>
            </a:r>
          </a:p>
          <a:p>
            <a:pPr lvl="2"/>
            <a:r>
              <a:rPr lang="en-US" dirty="0"/>
              <a:t>Health behavior and outcomes</a:t>
            </a:r>
          </a:p>
          <a:p>
            <a:pPr lvl="2"/>
            <a:r>
              <a:rPr lang="en-US" dirty="0"/>
              <a:t>Economic, social and political wellbeing</a:t>
            </a:r>
          </a:p>
          <a:p>
            <a:pPr marL="0" indent="0">
              <a:buNone/>
            </a:pPr>
            <a:endParaRPr lang="en-US" dirty="0" smtClean="0"/>
          </a:p>
        </p:txBody>
      </p:sp>
    </p:spTree>
    <p:extLst>
      <p:ext uri="{BB962C8B-B14F-4D97-AF65-F5344CB8AC3E}">
        <p14:creationId xmlns:p14="http://schemas.microsoft.com/office/powerpoint/2010/main" val="28909783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3200" dirty="0"/>
              <a:t>Sites with Unusually </a:t>
            </a:r>
            <a:r>
              <a:rPr lang="en-US" sz="3200" dirty="0">
                <a:solidFill>
                  <a:srgbClr val="FF0000"/>
                </a:solidFill>
              </a:rPr>
              <a:t>Low</a:t>
            </a:r>
            <a:r>
              <a:rPr lang="en-US" sz="3200" dirty="0"/>
              <a:t/>
            </a:r>
            <a:br>
              <a:rPr lang="en-US" sz="3200" dirty="0"/>
            </a:br>
            <a:r>
              <a:rPr lang="en-US" sz="3200" dirty="0"/>
              <a:t>Behavior on November 19, 2008</a:t>
            </a:r>
            <a:endParaRPr lang="en-US" dirty="0"/>
          </a:p>
        </p:txBody>
      </p:sp>
      <p:pic>
        <p:nvPicPr>
          <p:cNvPr id="4" name="Picture 3" descr="DOWNNovember1920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1747" y="1499992"/>
            <a:ext cx="4033317" cy="5041646"/>
          </a:xfrm>
          <a:prstGeom prst="rect">
            <a:avLst/>
          </a:prstGeom>
        </p:spPr>
      </p:pic>
      <p:sp>
        <p:nvSpPr>
          <p:cNvPr id="5" name="TextBox 4"/>
          <p:cNvSpPr txBox="1"/>
          <p:nvPr/>
        </p:nvSpPr>
        <p:spPr>
          <a:xfrm>
            <a:off x="5300533" y="1499992"/>
            <a:ext cx="3810000" cy="3139321"/>
          </a:xfrm>
          <a:prstGeom prst="rect">
            <a:avLst/>
          </a:prstGeom>
          <a:noFill/>
        </p:spPr>
        <p:txBody>
          <a:bodyPr wrap="square" rtlCol="0">
            <a:spAutoFit/>
          </a:bodyPr>
          <a:lstStyle/>
          <a:p>
            <a:r>
              <a:rPr lang="en-US" b="1" dirty="0" smtClean="0"/>
              <a:t>Matched Event:</a:t>
            </a:r>
            <a:r>
              <a:rPr lang="en-US" b="1" dirty="0"/>
              <a:t> </a:t>
            </a:r>
            <a:r>
              <a:rPr lang="en-US" b="1" dirty="0" smtClean="0"/>
              <a:t>Protests in Kigali</a:t>
            </a:r>
            <a:endParaRPr lang="en-US" dirty="0" smtClean="0"/>
          </a:p>
          <a:p>
            <a:r>
              <a:rPr lang="en-US" dirty="0" smtClean="0"/>
              <a:t>On </a:t>
            </a:r>
            <a:r>
              <a:rPr lang="en-US" dirty="0"/>
              <a:t>the </a:t>
            </a:r>
            <a:r>
              <a:rPr lang="en-US" dirty="0" smtClean="0"/>
              <a:t>that day </a:t>
            </a:r>
            <a:r>
              <a:rPr lang="en-US" dirty="0"/>
              <a:t>reports indicate</a:t>
            </a:r>
          </a:p>
          <a:p>
            <a:r>
              <a:rPr lang="en-US" dirty="0"/>
              <a:t>that tens of thousands of Rwandans participated in a series of protests over the arrest in</a:t>
            </a:r>
          </a:p>
          <a:p>
            <a:r>
              <a:rPr lang="en-US" dirty="0"/>
              <a:t>Germany of Rose </a:t>
            </a:r>
            <a:r>
              <a:rPr lang="en-US" dirty="0" err="1"/>
              <a:t>Kabuye</a:t>
            </a:r>
            <a:r>
              <a:rPr lang="en-US" dirty="0"/>
              <a:t>, a prominent Rwandan military and political figure, </a:t>
            </a:r>
            <a:r>
              <a:rPr lang="en-US" dirty="0" smtClean="0"/>
              <a:t>on alleged involvement </a:t>
            </a:r>
            <a:r>
              <a:rPr lang="en-US" dirty="0"/>
              <a:t>in the plane crash that led to the 1994 </a:t>
            </a:r>
            <a:r>
              <a:rPr lang="en-US" dirty="0" smtClean="0"/>
              <a:t>genocide against the Tutsi.</a:t>
            </a:r>
            <a:endParaRPr lang="en-US" b="1" dirty="0" smtClean="0"/>
          </a:p>
        </p:txBody>
      </p:sp>
    </p:spTree>
    <p:extLst>
      <p:ext uri="{BB962C8B-B14F-4D97-AF65-F5344CB8AC3E}">
        <p14:creationId xmlns:p14="http://schemas.microsoft.com/office/powerpoint/2010/main" val="3891264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3200" dirty="0"/>
              <a:t>Sites with Unusually </a:t>
            </a:r>
            <a:r>
              <a:rPr lang="en-US" sz="3200" dirty="0">
                <a:solidFill>
                  <a:srgbClr val="FF0000"/>
                </a:solidFill>
              </a:rPr>
              <a:t>Low</a:t>
            </a:r>
            <a:r>
              <a:rPr lang="en-US" sz="3200" dirty="0"/>
              <a:t/>
            </a:r>
            <a:br>
              <a:rPr lang="en-US" sz="3200" dirty="0"/>
            </a:br>
            <a:r>
              <a:rPr lang="en-US" sz="3200" dirty="0"/>
              <a:t>Behavior on April 24 and 25, 2008</a:t>
            </a:r>
            <a:endParaRPr lang="en-US" dirty="0"/>
          </a:p>
        </p:txBody>
      </p:sp>
      <p:pic>
        <p:nvPicPr>
          <p:cNvPr id="4" name="Picture 3" descr="DOWNApril242008.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556" y="1520825"/>
            <a:ext cx="3886200" cy="4857750"/>
          </a:xfrm>
          <a:prstGeom prst="rect">
            <a:avLst/>
          </a:prstGeom>
        </p:spPr>
      </p:pic>
      <p:pic>
        <p:nvPicPr>
          <p:cNvPr id="5" name="Picture 4" descr="DOWNApril252008.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1080" y="1444625"/>
            <a:ext cx="4008120" cy="5010150"/>
          </a:xfrm>
          <a:prstGeom prst="rect">
            <a:avLst/>
          </a:prstGeom>
        </p:spPr>
      </p:pic>
    </p:spTree>
    <p:extLst>
      <p:ext uri="{BB962C8B-B14F-4D97-AF65-F5344CB8AC3E}">
        <p14:creationId xmlns:p14="http://schemas.microsoft.com/office/powerpoint/2010/main" val="40581565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Papers</a:t>
            </a:r>
            <a:endParaRPr lang="en-US" dirty="0"/>
          </a:p>
        </p:txBody>
      </p:sp>
      <p:sp>
        <p:nvSpPr>
          <p:cNvPr id="3" name="Text Placeholder 2"/>
          <p:cNvSpPr>
            <a:spLocks noGrp="1"/>
          </p:cNvSpPr>
          <p:nvPr>
            <p:ph type="body" sz="quarter" idx="11"/>
          </p:nvPr>
        </p:nvSpPr>
        <p:spPr/>
        <p:txBody>
          <a:bodyPr/>
          <a:lstStyle/>
          <a:p>
            <a:pPr marL="457200" indent="-457200">
              <a:buAutoNum type="arabicPeriod"/>
            </a:pPr>
            <a:r>
              <a:rPr lang="en-US" dirty="0" smtClean="0"/>
              <a:t>Dobra </a:t>
            </a:r>
            <a:r>
              <a:rPr lang="en-US" dirty="0"/>
              <a:t>A, Williams NE, Eagle N (2015</a:t>
            </a:r>
            <a:r>
              <a:rPr lang="en-US" dirty="0" smtClean="0"/>
              <a:t>). </a:t>
            </a:r>
            <a:r>
              <a:rPr lang="en-US" dirty="0"/>
              <a:t>Spatiotemporal Detection of Unusual Human Population Behavior Using Mobile Phone Data. </a:t>
            </a:r>
            <a:r>
              <a:rPr lang="en-US" dirty="0" err="1"/>
              <a:t>PLoS</a:t>
            </a:r>
            <a:r>
              <a:rPr lang="en-US" dirty="0"/>
              <a:t> ONE 10(3): e0120449. </a:t>
            </a:r>
            <a:r>
              <a:rPr lang="en-US" dirty="0" smtClean="0"/>
              <a:t/>
            </a:r>
            <a:br>
              <a:rPr lang="en-US" dirty="0" smtClean="0"/>
            </a:br>
            <a:endParaRPr lang="en-US" dirty="0" smtClean="0"/>
          </a:p>
          <a:p>
            <a:pPr marL="457200" indent="-457200">
              <a:buAutoNum type="arabicPeriod"/>
            </a:pPr>
            <a:r>
              <a:rPr lang="en-US" dirty="0"/>
              <a:t>Williams NE, Thomas TA, Dunbar M, Eagle N, Dobra A (2015</a:t>
            </a:r>
            <a:r>
              <a:rPr lang="en-US" dirty="0" smtClean="0"/>
              <a:t>). </a:t>
            </a:r>
            <a:r>
              <a:rPr lang="en-US" dirty="0"/>
              <a:t>Measures of Human Mobility Using Mobile Phone Records Enhanced with GIS Data. </a:t>
            </a:r>
            <a:r>
              <a:rPr lang="en-US" dirty="0" err="1"/>
              <a:t>PLoS</a:t>
            </a:r>
            <a:r>
              <a:rPr lang="en-US" dirty="0"/>
              <a:t> ONE 10(7): e0133630.</a:t>
            </a:r>
            <a:endParaRPr lang="en-US" dirty="0" smtClean="0"/>
          </a:p>
          <a:p>
            <a:pPr marL="457200" indent="-457200">
              <a:buAutoNum type="arabicPeriod"/>
            </a:pPr>
            <a:endParaRPr lang="en-US" dirty="0"/>
          </a:p>
          <a:p>
            <a:pPr marL="0" indent="0">
              <a:buNone/>
            </a:pPr>
            <a:endParaRPr lang="en-US" dirty="0" smtClean="0"/>
          </a:p>
          <a:p>
            <a:pPr marL="0" indent="0">
              <a:buNone/>
            </a:pPr>
            <a:endParaRPr lang="en-US" dirty="0"/>
          </a:p>
        </p:txBody>
      </p:sp>
    </p:spTree>
    <p:extLst>
      <p:ext uri="{BB962C8B-B14F-4D97-AF65-F5344CB8AC3E}">
        <p14:creationId xmlns:p14="http://schemas.microsoft.com/office/powerpoint/2010/main" val="16915701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Research Goals of Our Current Project</a:t>
            </a:r>
            <a:endParaRPr lang="en-US" dirty="0"/>
          </a:p>
        </p:txBody>
      </p:sp>
      <p:sp>
        <p:nvSpPr>
          <p:cNvPr id="3" name="Text Placeholder 2"/>
          <p:cNvSpPr>
            <a:spLocks noGrp="1"/>
          </p:cNvSpPr>
          <p:nvPr>
            <p:ph type="body" sz="quarter" idx="11"/>
          </p:nvPr>
        </p:nvSpPr>
        <p:spPr/>
        <p:txBody>
          <a:bodyPr/>
          <a:lstStyle/>
          <a:p>
            <a:pPr marL="457200" indent="-457200">
              <a:buAutoNum type="arabicPeriod"/>
            </a:pPr>
            <a:r>
              <a:rPr lang="en-US" dirty="0" smtClean="0"/>
              <a:t>Build </a:t>
            </a:r>
            <a:r>
              <a:rPr lang="en-US" dirty="0"/>
              <a:t>a corpus of </a:t>
            </a:r>
            <a:r>
              <a:rPr lang="en-US" dirty="0" err="1"/>
              <a:t>geolocated</a:t>
            </a:r>
            <a:r>
              <a:rPr lang="en-US" dirty="0"/>
              <a:t> emergency and non-emergency events that </a:t>
            </a:r>
            <a:r>
              <a:rPr lang="en-US" dirty="0" smtClean="0"/>
              <a:t>occurred in </a:t>
            </a:r>
            <a:r>
              <a:rPr lang="en-US" dirty="0"/>
              <a:t>sub-Saharan Africa and </a:t>
            </a:r>
            <a:r>
              <a:rPr lang="en-US" dirty="0" smtClean="0"/>
              <a:t>Nepal.</a:t>
            </a:r>
          </a:p>
          <a:p>
            <a:pPr marL="457200" indent="-457200">
              <a:buAutoNum type="arabicPeriod"/>
            </a:pPr>
            <a:r>
              <a:rPr lang="en-US" dirty="0" smtClean="0"/>
              <a:t>Develop </a:t>
            </a:r>
            <a:r>
              <a:rPr lang="en-US" dirty="0"/>
              <a:t>state of the art machine learning models that detect geospatial clusters </a:t>
            </a:r>
            <a:r>
              <a:rPr lang="en-US" dirty="0" smtClean="0"/>
              <a:t>of locations </a:t>
            </a:r>
            <a:r>
              <a:rPr lang="en-US" dirty="0"/>
              <a:t>with anomalous human behavior, and produce advanced GIS </a:t>
            </a:r>
            <a:r>
              <a:rPr lang="en-US" dirty="0" smtClean="0"/>
              <a:t>visualizations.</a:t>
            </a:r>
          </a:p>
          <a:p>
            <a:pPr marL="457200" indent="-457200">
              <a:buAutoNum type="arabicPeriod"/>
            </a:pPr>
            <a:r>
              <a:rPr lang="en-US" dirty="0" smtClean="0"/>
              <a:t>Create </a:t>
            </a:r>
            <a:r>
              <a:rPr lang="en-US" dirty="0"/>
              <a:t>a catalogue of behavioral signatures characterizing emergency and </a:t>
            </a:r>
            <a:r>
              <a:rPr lang="en-US" dirty="0" smtClean="0"/>
              <a:t>nonemergency events</a:t>
            </a:r>
            <a:r>
              <a:rPr lang="en-US" dirty="0"/>
              <a:t>.</a:t>
            </a:r>
          </a:p>
        </p:txBody>
      </p:sp>
    </p:spTree>
    <p:extLst>
      <p:ext uri="{BB962C8B-B14F-4D97-AF65-F5344CB8AC3E}">
        <p14:creationId xmlns:p14="http://schemas.microsoft.com/office/powerpoint/2010/main" val="7466654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smtClean="0"/>
              <a:t>Data for Our Current Project</a:t>
            </a:r>
          </a:p>
          <a:p>
            <a:r>
              <a:rPr lang="en-US" dirty="0" err="1"/>
              <a:t>Geolocated</a:t>
            </a:r>
            <a:r>
              <a:rPr lang="en-US" dirty="0"/>
              <a:t> Twitter </a:t>
            </a:r>
            <a:r>
              <a:rPr lang="en-US" dirty="0" smtClean="0"/>
              <a:t>Data</a:t>
            </a:r>
            <a:endParaRPr lang="en-US" dirty="0"/>
          </a:p>
        </p:txBody>
      </p:sp>
      <p:sp>
        <p:nvSpPr>
          <p:cNvPr id="3" name="Text Placeholder 2"/>
          <p:cNvSpPr>
            <a:spLocks noGrp="1"/>
          </p:cNvSpPr>
          <p:nvPr>
            <p:ph type="body" sz="quarter" idx="11"/>
          </p:nvPr>
        </p:nvSpPr>
        <p:spPr>
          <a:xfrm>
            <a:off x="758825" y="1568564"/>
            <a:ext cx="8197114" cy="4819710"/>
          </a:xfrm>
        </p:spPr>
        <p:txBody>
          <a:bodyPr/>
          <a:lstStyle/>
          <a:p>
            <a:pPr marL="0" indent="0">
              <a:buNone/>
            </a:pPr>
            <a:r>
              <a:rPr lang="en-US" sz="2000" dirty="0" smtClean="0">
                <a:solidFill>
                  <a:srgbClr val="FF0000"/>
                </a:solidFill>
              </a:rPr>
              <a:t>South Africa</a:t>
            </a:r>
          </a:p>
          <a:p>
            <a:pPr marL="0" indent="0">
              <a:buNone/>
            </a:pPr>
            <a:r>
              <a:rPr lang="en-US" sz="2000" dirty="0" smtClean="0"/>
              <a:t>Number of </a:t>
            </a:r>
            <a:r>
              <a:rPr lang="en-US" sz="2000" dirty="0" err="1" smtClean="0"/>
              <a:t>geotweets</a:t>
            </a:r>
            <a:r>
              <a:rPr lang="en-US" sz="2000" dirty="0"/>
              <a:t>: </a:t>
            </a:r>
            <a:r>
              <a:rPr lang="en-US" sz="2000" dirty="0" smtClean="0"/>
              <a:t>46,210,370</a:t>
            </a:r>
          </a:p>
          <a:p>
            <a:pPr marL="0" indent="0">
              <a:buNone/>
            </a:pPr>
            <a:r>
              <a:rPr lang="en-US" sz="2000" dirty="0" smtClean="0"/>
              <a:t>Number of Twitter users: 501,346</a:t>
            </a:r>
          </a:p>
          <a:p>
            <a:pPr marL="0" indent="0">
              <a:buNone/>
            </a:pPr>
            <a:r>
              <a:rPr lang="en-US" sz="2000" dirty="0" smtClean="0"/>
              <a:t>GNIP </a:t>
            </a:r>
            <a:r>
              <a:rPr lang="en-US" sz="2000" dirty="0"/>
              <a:t>d</a:t>
            </a:r>
            <a:r>
              <a:rPr lang="en-US" sz="2000" dirty="0" smtClean="0"/>
              <a:t>ata </a:t>
            </a:r>
            <a:r>
              <a:rPr lang="en-US" sz="2000" dirty="0"/>
              <a:t>start/end dates: 2011/09 – </a:t>
            </a:r>
            <a:r>
              <a:rPr lang="en-US" sz="2000" dirty="0" smtClean="0"/>
              <a:t>2016/09</a:t>
            </a:r>
          </a:p>
          <a:p>
            <a:pPr marL="0" indent="0">
              <a:buNone/>
            </a:pPr>
            <a:r>
              <a:rPr lang="en-US" sz="2000" dirty="0" smtClean="0"/>
              <a:t>Twitter REST API start/end dates</a:t>
            </a:r>
            <a:r>
              <a:rPr lang="en-US" sz="2000" dirty="0"/>
              <a:t>: 2016/01 - </a:t>
            </a:r>
            <a:r>
              <a:rPr lang="en-US" sz="2000" dirty="0" smtClean="0"/>
              <a:t>2016/12</a:t>
            </a:r>
          </a:p>
          <a:p>
            <a:pPr marL="0" indent="0">
              <a:buNone/>
            </a:pPr>
            <a:r>
              <a:rPr lang="en-US" sz="2000" dirty="0" smtClean="0"/>
              <a:t>Number of unique hashtags: 2,375,694</a:t>
            </a:r>
          </a:p>
          <a:p>
            <a:pPr marL="0" indent="0">
              <a:buNone/>
            </a:pPr>
            <a:r>
              <a:rPr lang="en-US" sz="2000" dirty="0" smtClean="0">
                <a:solidFill>
                  <a:srgbClr val="FF0000"/>
                </a:solidFill>
              </a:rPr>
              <a:t>Nepal</a:t>
            </a:r>
          </a:p>
          <a:p>
            <a:pPr marL="0" indent="0">
              <a:buNone/>
            </a:pPr>
            <a:r>
              <a:rPr lang="en-US" sz="2000" dirty="0"/>
              <a:t>Number of </a:t>
            </a:r>
            <a:r>
              <a:rPr lang="en-US" sz="2000" dirty="0" err="1"/>
              <a:t>geotweets</a:t>
            </a:r>
            <a:r>
              <a:rPr lang="en-US" sz="2000" dirty="0"/>
              <a:t>: 3,378,637</a:t>
            </a:r>
          </a:p>
          <a:p>
            <a:pPr marL="0" indent="0">
              <a:buNone/>
            </a:pPr>
            <a:r>
              <a:rPr lang="en-US" sz="2000" dirty="0" smtClean="0"/>
              <a:t>Number </a:t>
            </a:r>
            <a:r>
              <a:rPr lang="en-US" sz="2000" dirty="0"/>
              <a:t>of Twitter users: </a:t>
            </a:r>
            <a:r>
              <a:rPr lang="en-US" sz="2000" dirty="0" smtClean="0"/>
              <a:t>22,148</a:t>
            </a:r>
          </a:p>
          <a:p>
            <a:pPr marL="0" indent="0">
              <a:buNone/>
            </a:pPr>
            <a:r>
              <a:rPr lang="en-US" sz="2000" dirty="0" smtClean="0"/>
              <a:t>GNIP </a:t>
            </a:r>
            <a:r>
              <a:rPr lang="en-US" sz="2000" dirty="0"/>
              <a:t>data start/end dates: </a:t>
            </a:r>
            <a:r>
              <a:rPr lang="en-US" sz="2000" dirty="0" smtClean="0"/>
              <a:t>2015/01 </a:t>
            </a:r>
            <a:r>
              <a:rPr lang="en-US" sz="2000" dirty="0"/>
              <a:t>– </a:t>
            </a:r>
            <a:r>
              <a:rPr lang="en-US" sz="2000" dirty="0" smtClean="0"/>
              <a:t>2015/10</a:t>
            </a:r>
            <a:endParaRPr lang="en-US" sz="2000" dirty="0"/>
          </a:p>
          <a:p>
            <a:pPr marL="0" indent="0">
              <a:buNone/>
            </a:pPr>
            <a:r>
              <a:rPr lang="en-US" sz="2000" dirty="0"/>
              <a:t>Twitter REST API start/end dates: 2016/01 - 2016/12</a:t>
            </a:r>
          </a:p>
          <a:p>
            <a:pPr marL="0" indent="0">
              <a:buNone/>
            </a:pPr>
            <a:r>
              <a:rPr lang="en-US" sz="2000" dirty="0"/>
              <a:t>Number of unique hashtags: </a:t>
            </a:r>
            <a:r>
              <a:rPr lang="en-US" sz="2000" dirty="0" smtClean="0"/>
              <a:t>317,377</a:t>
            </a:r>
            <a:endParaRPr lang="en-US" sz="2000" dirty="0"/>
          </a:p>
          <a:p>
            <a:pPr marL="0" indent="0">
              <a:buNone/>
            </a:pPr>
            <a:endParaRPr lang="en-US" dirty="0">
              <a:solidFill>
                <a:srgbClr val="FF0000"/>
              </a:solidFill>
            </a:endParaRPr>
          </a:p>
        </p:txBody>
      </p:sp>
    </p:spTree>
    <p:extLst>
      <p:ext uri="{BB962C8B-B14F-4D97-AF65-F5344CB8AC3E}">
        <p14:creationId xmlns:p14="http://schemas.microsoft.com/office/powerpoint/2010/main" val="2048240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smtClean="0"/>
              <a:t>Data for Our Current Project</a:t>
            </a:r>
          </a:p>
          <a:p>
            <a:r>
              <a:rPr lang="en-US" dirty="0" smtClean="0"/>
              <a:t>Events Data </a:t>
            </a:r>
            <a:endParaRPr lang="en-US" dirty="0"/>
          </a:p>
        </p:txBody>
      </p:sp>
      <p:sp>
        <p:nvSpPr>
          <p:cNvPr id="3" name="Text Placeholder 2"/>
          <p:cNvSpPr>
            <a:spLocks noGrp="1"/>
          </p:cNvSpPr>
          <p:nvPr>
            <p:ph type="body" sz="quarter" idx="11"/>
          </p:nvPr>
        </p:nvSpPr>
        <p:spPr>
          <a:xfrm>
            <a:off x="758825" y="1568564"/>
            <a:ext cx="8197114" cy="4819710"/>
          </a:xfrm>
        </p:spPr>
        <p:txBody>
          <a:bodyPr/>
          <a:lstStyle/>
          <a:p>
            <a:pPr marL="0" indent="0">
              <a:buNone/>
            </a:pPr>
            <a:r>
              <a:rPr lang="en-US" sz="2000" dirty="0" smtClean="0"/>
              <a:t>Sources: </a:t>
            </a:r>
          </a:p>
          <a:p>
            <a:r>
              <a:rPr lang="en-US" sz="2000" dirty="0" smtClean="0"/>
              <a:t>Global </a:t>
            </a:r>
            <a:r>
              <a:rPr lang="en-US" sz="2000" dirty="0"/>
              <a:t>Database of </a:t>
            </a:r>
            <a:r>
              <a:rPr lang="en-US" sz="2000" dirty="0" smtClean="0"/>
              <a:t>Events, Location </a:t>
            </a:r>
            <a:r>
              <a:rPr lang="en-US" sz="2000" dirty="0"/>
              <a:t>and Tone (</a:t>
            </a:r>
            <a:r>
              <a:rPr lang="en-US" sz="2000" dirty="0">
                <a:solidFill>
                  <a:srgbClr val="FF0000"/>
                </a:solidFill>
              </a:rPr>
              <a:t>GDELT</a:t>
            </a:r>
            <a:r>
              <a:rPr lang="en-US" sz="2000" dirty="0"/>
              <a:t>) project (acleddata.com)</a:t>
            </a:r>
          </a:p>
          <a:p>
            <a:r>
              <a:rPr lang="en-US" sz="2000" dirty="0"/>
              <a:t>Armed </a:t>
            </a:r>
            <a:r>
              <a:rPr lang="en-US" sz="2000" dirty="0" smtClean="0"/>
              <a:t>Conflict Location </a:t>
            </a:r>
            <a:r>
              <a:rPr lang="en-US" sz="2000" dirty="0"/>
              <a:t>and Event Data </a:t>
            </a:r>
            <a:r>
              <a:rPr lang="en-US" sz="2000" dirty="0" smtClean="0"/>
              <a:t>(</a:t>
            </a:r>
            <a:r>
              <a:rPr lang="en-US" sz="2000" dirty="0" smtClean="0">
                <a:solidFill>
                  <a:srgbClr val="FF0000"/>
                </a:solidFill>
              </a:rPr>
              <a:t>ACLED</a:t>
            </a:r>
            <a:r>
              <a:rPr lang="en-US" sz="2000" dirty="0"/>
              <a:t>) </a:t>
            </a:r>
            <a:r>
              <a:rPr lang="en-US" sz="2000" dirty="0" smtClean="0"/>
              <a:t>project (data.gdeltproject.org/events</a:t>
            </a:r>
            <a:r>
              <a:rPr lang="en-US" sz="2000" dirty="0"/>
              <a:t>)</a:t>
            </a:r>
          </a:p>
          <a:p>
            <a:r>
              <a:rPr lang="en-US" sz="2000" dirty="0" smtClean="0"/>
              <a:t>Integrated Crisis Early Warning System (</a:t>
            </a:r>
            <a:r>
              <a:rPr lang="en-US" sz="2000" dirty="0" smtClean="0">
                <a:solidFill>
                  <a:srgbClr val="FF0000"/>
                </a:solidFill>
              </a:rPr>
              <a:t>ICEWS</a:t>
            </a:r>
            <a:r>
              <a:rPr lang="en-US" sz="2000" dirty="0" smtClean="0"/>
              <a:t>) (dataverse.harvard.edu)</a:t>
            </a:r>
          </a:p>
          <a:p>
            <a:r>
              <a:rPr lang="en-US" sz="2000" dirty="0" err="1" smtClean="0">
                <a:solidFill>
                  <a:srgbClr val="FF0000"/>
                </a:solidFill>
              </a:rPr>
              <a:t>ReliefWeb</a:t>
            </a:r>
            <a:r>
              <a:rPr lang="en-US" sz="2000" dirty="0"/>
              <a:t> - a service of the UN </a:t>
            </a:r>
            <a:r>
              <a:rPr lang="en-US" sz="2000" dirty="0" smtClean="0"/>
              <a:t>Office </a:t>
            </a:r>
            <a:r>
              <a:rPr lang="en-US" sz="2000" dirty="0"/>
              <a:t>for the Coordination of Humanitarian Affairs (http://</a:t>
            </a:r>
            <a:r>
              <a:rPr lang="en-US" sz="2000" dirty="0" smtClean="0"/>
              <a:t>reliefweb.int)</a:t>
            </a:r>
          </a:p>
          <a:p>
            <a:pPr marL="0" indent="0">
              <a:buNone/>
            </a:pPr>
            <a:endParaRPr lang="en-US" sz="2000" dirty="0" smtClean="0">
              <a:solidFill>
                <a:srgbClr val="FF0000"/>
              </a:solidFill>
            </a:endParaRPr>
          </a:p>
        </p:txBody>
      </p:sp>
    </p:spTree>
    <p:extLst>
      <p:ext uri="{BB962C8B-B14F-4D97-AF65-F5344CB8AC3E}">
        <p14:creationId xmlns:p14="http://schemas.microsoft.com/office/powerpoint/2010/main" val="14119357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dirty="0" smtClean="0"/>
              <a:t>Data for Our Current Project</a:t>
            </a:r>
          </a:p>
          <a:p>
            <a:r>
              <a:rPr lang="en-US" dirty="0" smtClean="0"/>
              <a:t>Events Data </a:t>
            </a:r>
            <a:endParaRPr lang="en-US" dirty="0"/>
          </a:p>
        </p:txBody>
      </p:sp>
      <p:sp>
        <p:nvSpPr>
          <p:cNvPr id="3" name="Text Placeholder 2"/>
          <p:cNvSpPr>
            <a:spLocks noGrp="1"/>
          </p:cNvSpPr>
          <p:nvPr>
            <p:ph type="body" sz="quarter" idx="11"/>
          </p:nvPr>
        </p:nvSpPr>
        <p:spPr>
          <a:xfrm>
            <a:off x="758825" y="1568564"/>
            <a:ext cx="8197114" cy="4819710"/>
          </a:xfrm>
        </p:spPr>
        <p:txBody>
          <a:bodyPr/>
          <a:lstStyle/>
          <a:p>
            <a:pPr marL="0" indent="0">
              <a:buNone/>
            </a:pPr>
            <a:r>
              <a:rPr lang="en-US" sz="2000" dirty="0" smtClean="0">
                <a:solidFill>
                  <a:srgbClr val="FF0000"/>
                </a:solidFill>
              </a:rPr>
              <a:t>South Africa</a:t>
            </a:r>
          </a:p>
          <a:p>
            <a:r>
              <a:rPr lang="en-US" dirty="0" smtClean="0"/>
              <a:t>Major disasters: floods in January 2011 and March 2014</a:t>
            </a:r>
          </a:p>
          <a:p>
            <a:r>
              <a:rPr lang="en-US" dirty="0" smtClean="0"/>
              <a:t>35,442 </a:t>
            </a:r>
            <a:r>
              <a:rPr lang="en-US" dirty="0" err="1" smtClean="0"/>
              <a:t>geolocated</a:t>
            </a:r>
            <a:r>
              <a:rPr lang="en-US" dirty="0" smtClean="0"/>
              <a:t> violent events/unrests</a:t>
            </a:r>
          </a:p>
          <a:p>
            <a:pPr marL="0" indent="0">
              <a:buNone/>
            </a:pPr>
            <a:endParaRPr lang="en-US" sz="2000" dirty="0" smtClean="0">
              <a:solidFill>
                <a:srgbClr val="FF0000"/>
              </a:solidFill>
            </a:endParaRPr>
          </a:p>
          <a:p>
            <a:pPr marL="0" indent="0">
              <a:buNone/>
            </a:pPr>
            <a:r>
              <a:rPr lang="en-US" sz="2000" dirty="0" smtClean="0">
                <a:solidFill>
                  <a:srgbClr val="FF0000"/>
                </a:solidFill>
              </a:rPr>
              <a:t>Nepal</a:t>
            </a:r>
          </a:p>
          <a:p>
            <a:r>
              <a:rPr lang="en-US" dirty="0" smtClean="0"/>
              <a:t>Major disasters: the </a:t>
            </a:r>
            <a:r>
              <a:rPr lang="en-US" dirty="0" err="1" smtClean="0"/>
              <a:t>Gorkha</a:t>
            </a:r>
            <a:r>
              <a:rPr lang="en-US" dirty="0" smtClean="0"/>
              <a:t> earthquake on April 25, 2015 killed 9,000 people and injured 22,000. </a:t>
            </a:r>
            <a:endParaRPr lang="en-US" dirty="0"/>
          </a:p>
          <a:p>
            <a:r>
              <a:rPr lang="en-US" dirty="0" smtClean="0"/>
              <a:t>12,291 </a:t>
            </a:r>
            <a:r>
              <a:rPr lang="en-US" dirty="0" err="1"/>
              <a:t>geolocated</a:t>
            </a:r>
            <a:r>
              <a:rPr lang="en-US" dirty="0"/>
              <a:t> violent events/unrests</a:t>
            </a:r>
          </a:p>
          <a:p>
            <a:pPr marL="0" indent="0">
              <a:buNone/>
            </a:pPr>
            <a:endParaRPr lang="en-US" dirty="0">
              <a:solidFill>
                <a:srgbClr val="FF0000"/>
              </a:solidFill>
            </a:endParaRPr>
          </a:p>
        </p:txBody>
      </p:sp>
    </p:spTree>
    <p:extLst>
      <p:ext uri="{BB962C8B-B14F-4D97-AF65-F5344CB8AC3E}">
        <p14:creationId xmlns:p14="http://schemas.microsoft.com/office/powerpoint/2010/main" val="3705674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Sources of </a:t>
            </a:r>
            <a:r>
              <a:rPr lang="en-US" dirty="0" smtClean="0"/>
              <a:t>Human </a:t>
            </a:r>
            <a:r>
              <a:rPr lang="en-US" dirty="0" err="1" smtClean="0"/>
              <a:t>Geolocated</a:t>
            </a:r>
            <a:r>
              <a:rPr lang="en-US" dirty="0" smtClean="0"/>
              <a:t> </a:t>
            </a:r>
            <a:r>
              <a:rPr lang="en-US" dirty="0"/>
              <a:t>Data</a:t>
            </a:r>
          </a:p>
        </p:txBody>
      </p:sp>
      <p:sp>
        <p:nvSpPr>
          <p:cNvPr id="3" name="Text Placeholder 2"/>
          <p:cNvSpPr>
            <a:spLocks noGrp="1"/>
          </p:cNvSpPr>
          <p:nvPr>
            <p:ph type="body" sz="quarter" idx="11"/>
          </p:nvPr>
        </p:nvSpPr>
        <p:spPr>
          <a:xfrm>
            <a:off x="659305" y="1736725"/>
            <a:ext cx="8196210" cy="4106667"/>
          </a:xfrm>
        </p:spPr>
        <p:txBody>
          <a:bodyPr/>
          <a:lstStyle/>
          <a:p>
            <a:pPr marL="514350" indent="-514350">
              <a:buFont typeface="+mj-lt"/>
              <a:buAutoNum type="arabicPeriod"/>
            </a:pPr>
            <a:r>
              <a:rPr lang="en-US" dirty="0" err="1" smtClean="0"/>
              <a:t>Geolocated</a:t>
            </a:r>
            <a:r>
              <a:rPr lang="en-US" dirty="0" smtClean="0"/>
              <a:t> residential histories</a:t>
            </a:r>
          </a:p>
          <a:p>
            <a:pPr marL="514350" indent="-514350">
              <a:buFont typeface="+mj-lt"/>
              <a:buAutoNum type="arabicPeriod"/>
            </a:pPr>
            <a:r>
              <a:rPr lang="en-US" dirty="0" err="1" smtClean="0"/>
              <a:t>Geolocated</a:t>
            </a:r>
            <a:r>
              <a:rPr lang="en-US" dirty="0" smtClean="0"/>
              <a:t> social media data</a:t>
            </a:r>
          </a:p>
          <a:p>
            <a:pPr marL="514350" indent="-514350">
              <a:buFont typeface="+mj-lt"/>
              <a:buAutoNum type="arabicPeriod"/>
            </a:pPr>
            <a:r>
              <a:rPr lang="en-US" dirty="0" smtClean="0"/>
              <a:t>Individual </a:t>
            </a:r>
            <a:r>
              <a:rPr lang="en-US" dirty="0"/>
              <a:t>GPS traces</a:t>
            </a:r>
          </a:p>
          <a:p>
            <a:pPr marL="914400" lvl="1" indent="-514350"/>
            <a:r>
              <a:rPr lang="en-US" dirty="0"/>
              <a:t>Obtained from GPS devices worn by study participants for a predetermined period </a:t>
            </a:r>
            <a:r>
              <a:rPr lang="en-US" dirty="0" smtClean="0"/>
              <a:t>(</a:t>
            </a:r>
            <a:r>
              <a:rPr lang="en-US" dirty="0"/>
              <a:t>e.g., 1 year).</a:t>
            </a:r>
          </a:p>
          <a:p>
            <a:pPr marL="514350" indent="-514350">
              <a:buFont typeface="+mj-lt"/>
              <a:buAutoNum type="arabicPeriod"/>
            </a:pPr>
            <a:r>
              <a:rPr lang="en-US" dirty="0"/>
              <a:t>Individual </a:t>
            </a:r>
            <a:r>
              <a:rPr lang="en-US" dirty="0" smtClean="0"/>
              <a:t>call detail records (CDRs)</a:t>
            </a:r>
            <a:endParaRPr lang="en-US" dirty="0"/>
          </a:p>
          <a:p>
            <a:pPr marL="914400" lvl="1" indent="-514350"/>
            <a:r>
              <a:rPr lang="en-US" dirty="0"/>
              <a:t>Obtained from phone companies based on consent from study participants (known cell phone numbers used by each individual)</a:t>
            </a:r>
          </a:p>
          <a:p>
            <a:pPr marL="514350" indent="-514350">
              <a:buFont typeface="+mj-lt"/>
              <a:buAutoNum type="arabicPeriod"/>
            </a:pPr>
            <a:r>
              <a:rPr lang="en-US" dirty="0"/>
              <a:t>Collective </a:t>
            </a:r>
            <a:r>
              <a:rPr lang="en-US" dirty="0" smtClean="0"/>
              <a:t>call detail records</a:t>
            </a:r>
            <a:endParaRPr lang="en-US" dirty="0"/>
          </a:p>
          <a:p>
            <a:pPr lvl="1"/>
            <a:r>
              <a:rPr lang="en-US" dirty="0"/>
              <a:t>Possibly millions of </a:t>
            </a:r>
            <a:r>
              <a:rPr lang="en-US" dirty="0" smtClean="0"/>
              <a:t>individuals</a:t>
            </a:r>
          </a:p>
          <a:p>
            <a:pPr marL="0" indent="0">
              <a:buNone/>
            </a:pPr>
            <a:endParaRPr lang="en-US" dirty="0" smtClean="0"/>
          </a:p>
          <a:p>
            <a:pPr marL="0" indent="0">
              <a:buNone/>
            </a:pPr>
            <a:endParaRPr lang="en-US" dirty="0"/>
          </a:p>
          <a:p>
            <a:endParaRPr lang="en-US" dirty="0"/>
          </a:p>
        </p:txBody>
      </p:sp>
    </p:spTree>
    <p:extLst>
      <p:ext uri="{BB962C8B-B14F-4D97-AF65-F5344CB8AC3E}">
        <p14:creationId xmlns:p14="http://schemas.microsoft.com/office/powerpoint/2010/main" val="2738227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Our Event Detection System</a:t>
            </a:r>
            <a:endParaRPr lang="en-US" dirty="0"/>
          </a:p>
        </p:txBody>
      </p:sp>
      <p:sp>
        <p:nvSpPr>
          <p:cNvPr id="3" name="Text Placeholder 2"/>
          <p:cNvSpPr>
            <a:spLocks noGrp="1"/>
          </p:cNvSpPr>
          <p:nvPr>
            <p:ph type="body" sz="quarter" idx="11"/>
          </p:nvPr>
        </p:nvSpPr>
        <p:spPr>
          <a:xfrm>
            <a:off x="671757" y="1523782"/>
            <a:ext cx="5541079" cy="4015497"/>
          </a:xfrm>
        </p:spPr>
        <p:txBody>
          <a:bodyPr/>
          <a:lstStyle/>
          <a:p>
            <a:pPr marL="0" indent="0">
              <a:buNone/>
            </a:pPr>
            <a:r>
              <a:rPr lang="en-US" dirty="0"/>
              <a:t>Cell phone data from a major telecom provider in Rwanda (Jan 2005 - May 2009)</a:t>
            </a:r>
          </a:p>
          <a:p>
            <a:pPr lvl="1"/>
            <a:r>
              <a:rPr lang="en-US" dirty="0"/>
              <a:t>Call detail records (CDRs): unique identifier of the caller and the </a:t>
            </a:r>
            <a:r>
              <a:rPr lang="en-US" dirty="0" err="1"/>
              <a:t>callee</a:t>
            </a:r>
            <a:r>
              <a:rPr lang="en-US" dirty="0"/>
              <a:t>; identifiers for the initial and final cellular antennae (towers) that handled the call; the date and time the call was placed, as well as the duration of the call.</a:t>
            </a:r>
          </a:p>
          <a:p>
            <a:pPr lvl="1"/>
            <a:r>
              <a:rPr lang="en-US" dirty="0"/>
              <a:t>The locations (latitude and longitude) of cellular towers.</a:t>
            </a:r>
          </a:p>
          <a:p>
            <a:pPr lvl="1"/>
            <a:r>
              <a:rPr lang="en-US" dirty="0"/>
              <a:t>One CDR + the location of the tower that handled the call = the approximate location of the caller when placing the call.</a:t>
            </a:r>
          </a:p>
          <a:p>
            <a:pPr marL="0" indent="0">
              <a:buNone/>
            </a:pPr>
            <a:endParaRPr lang="en-US" dirty="0"/>
          </a:p>
        </p:txBody>
      </p:sp>
      <p:pic>
        <p:nvPicPr>
          <p:cNvPr id="4" name="Picture 3" descr="RwandaMappin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074" y="1321756"/>
            <a:ext cx="3281819" cy="2272028"/>
          </a:xfrm>
          <a:prstGeom prst="rect">
            <a:avLst/>
          </a:prstGeom>
        </p:spPr>
      </p:pic>
      <p:pic>
        <p:nvPicPr>
          <p:cNvPr id="5" name="Picture 4" descr="RwandaMapping-Kigali.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778" y="3877956"/>
            <a:ext cx="1782196" cy="1377151"/>
          </a:xfrm>
          <a:prstGeom prst="rect">
            <a:avLst/>
          </a:prstGeom>
        </p:spPr>
      </p:pic>
    </p:spTree>
    <p:extLst>
      <p:ext uri="{BB962C8B-B14F-4D97-AF65-F5344CB8AC3E}">
        <p14:creationId xmlns:p14="http://schemas.microsoft.com/office/powerpoint/2010/main" val="321308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smtClean="0"/>
              <a:t>Dynamics of CDRs</a:t>
            </a:r>
            <a:endParaRPr lang="en-US" dirty="0"/>
          </a:p>
        </p:txBody>
      </p:sp>
      <p:pic>
        <p:nvPicPr>
          <p:cNvPr id="4" name="Picture 3" descr="sampleSizeByMonthYear.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8825" y="1925877"/>
            <a:ext cx="3710609" cy="2133600"/>
          </a:xfrm>
          <a:prstGeom prst="rect">
            <a:avLst/>
          </a:prstGeom>
        </p:spPr>
      </p:pic>
      <p:sp>
        <p:nvSpPr>
          <p:cNvPr id="5" name="Rectangle 3"/>
          <p:cNvSpPr txBox="1">
            <a:spLocks noChangeArrowheads="1"/>
          </p:cNvSpPr>
          <p:nvPr/>
        </p:nvSpPr>
        <p:spPr bwMode="auto">
          <a:xfrm>
            <a:off x="914400" y="1544877"/>
            <a:ext cx="2514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000" dirty="0" smtClean="0"/>
              <a:t>Number of callers</a:t>
            </a:r>
          </a:p>
        </p:txBody>
      </p:sp>
      <p:pic>
        <p:nvPicPr>
          <p:cNvPr id="6" name="Picture 5" descr="activeTowersSite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9219" y="1975981"/>
            <a:ext cx="4267200" cy="2133600"/>
          </a:xfrm>
          <a:prstGeom prst="rect">
            <a:avLst/>
          </a:prstGeom>
        </p:spPr>
      </p:pic>
      <p:sp>
        <p:nvSpPr>
          <p:cNvPr id="7" name="Rectangle 3"/>
          <p:cNvSpPr txBox="1">
            <a:spLocks noChangeArrowheads="1"/>
          </p:cNvSpPr>
          <p:nvPr/>
        </p:nvSpPr>
        <p:spPr bwMode="auto">
          <a:xfrm>
            <a:off x="4764088" y="1548009"/>
            <a:ext cx="3505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000" dirty="0" smtClean="0"/>
              <a:t>Active towers and sites</a:t>
            </a:r>
          </a:p>
        </p:txBody>
      </p:sp>
      <p:pic>
        <p:nvPicPr>
          <p:cNvPr id="8" name="Picture 7" descr="activeSitesOct2005.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63971" y="4221271"/>
            <a:ext cx="2632456" cy="2423786"/>
          </a:xfrm>
          <a:prstGeom prst="rect">
            <a:avLst/>
          </a:prstGeom>
        </p:spPr>
      </p:pic>
      <p:sp>
        <p:nvSpPr>
          <p:cNvPr id="9" name="Rectangle 3"/>
          <p:cNvSpPr txBox="1">
            <a:spLocks noChangeArrowheads="1"/>
          </p:cNvSpPr>
          <p:nvPr/>
        </p:nvSpPr>
        <p:spPr bwMode="auto">
          <a:xfrm>
            <a:off x="0" y="4779722"/>
            <a:ext cx="1905000" cy="1295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000" dirty="0" smtClean="0"/>
              <a:t>Active Sites October 2005</a:t>
            </a:r>
          </a:p>
        </p:txBody>
      </p:sp>
      <p:pic>
        <p:nvPicPr>
          <p:cNvPr id="10" name="Picture 9" descr="towersGrid.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9219" y="4268991"/>
            <a:ext cx="2213462" cy="1723411"/>
          </a:xfrm>
          <a:prstGeom prst="rect">
            <a:avLst/>
          </a:prstGeom>
        </p:spPr>
      </p:pic>
      <p:pic>
        <p:nvPicPr>
          <p:cNvPr id="11" name="Picture 10" descr="towersRoads.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60432" y="4279726"/>
            <a:ext cx="2283568" cy="1712676"/>
          </a:xfrm>
          <a:prstGeom prst="rect">
            <a:avLst/>
          </a:prstGeom>
        </p:spPr>
      </p:pic>
    </p:spTree>
    <p:extLst>
      <p:ext uri="{BB962C8B-B14F-4D97-AF65-F5344CB8AC3E}">
        <p14:creationId xmlns:p14="http://schemas.microsoft.com/office/powerpoint/2010/main" val="10598127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normAutofit lnSpcReduction="10000"/>
          </a:bodyPr>
          <a:lstStyle/>
          <a:p>
            <a:r>
              <a:rPr lang="en-US" dirty="0" smtClean="0"/>
              <a:t>Mobility Measures: </a:t>
            </a:r>
          </a:p>
          <a:p>
            <a:r>
              <a:rPr lang="en-US" dirty="0" smtClean="0"/>
              <a:t>Most/Least Mobile Individuals</a:t>
            </a:r>
            <a:endParaRPr lang="en-US" dirty="0"/>
          </a:p>
        </p:txBody>
      </p:sp>
      <p:sp>
        <p:nvSpPr>
          <p:cNvPr id="4" name="Rectangle 3"/>
          <p:cNvSpPr txBox="1">
            <a:spLocks noChangeArrowheads="1"/>
          </p:cNvSpPr>
          <p:nvPr/>
        </p:nvSpPr>
        <p:spPr bwMode="auto">
          <a:xfrm>
            <a:off x="384829" y="1431098"/>
            <a:ext cx="2514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400" dirty="0" smtClean="0"/>
              <a:t>Number of towers used</a:t>
            </a:r>
          </a:p>
        </p:txBody>
      </p:sp>
      <p:pic>
        <p:nvPicPr>
          <p:cNvPr id="5" name="Picture 4" descr="person-largestNumberTowers.pd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8181" y="1735898"/>
            <a:ext cx="2286000" cy="2286000"/>
          </a:xfrm>
          <a:prstGeom prst="rect">
            <a:avLst/>
          </a:prstGeom>
        </p:spPr>
      </p:pic>
      <p:sp>
        <p:nvSpPr>
          <p:cNvPr id="6" name="Rectangle 3"/>
          <p:cNvSpPr txBox="1">
            <a:spLocks noChangeArrowheads="1"/>
          </p:cNvSpPr>
          <p:nvPr/>
        </p:nvSpPr>
        <p:spPr bwMode="auto">
          <a:xfrm>
            <a:off x="3042781" y="1431098"/>
            <a:ext cx="3657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400" dirty="0" smtClean="0"/>
              <a:t>Maximum distance between towers</a:t>
            </a:r>
          </a:p>
        </p:txBody>
      </p:sp>
      <p:pic>
        <p:nvPicPr>
          <p:cNvPr id="7" name="Picture 6" descr="person-maximumDistanceTowers.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99981" y="1735898"/>
            <a:ext cx="2286000" cy="2286000"/>
          </a:xfrm>
          <a:prstGeom prst="rect">
            <a:avLst/>
          </a:prstGeom>
        </p:spPr>
      </p:pic>
      <p:pic>
        <p:nvPicPr>
          <p:cNvPr id="8" name="Picture 7" descr="person-maximumROG.pd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6581" y="1735898"/>
            <a:ext cx="2286000" cy="2286000"/>
          </a:xfrm>
          <a:prstGeom prst="rect">
            <a:avLst/>
          </a:prstGeom>
        </p:spPr>
      </p:pic>
      <p:sp>
        <p:nvSpPr>
          <p:cNvPr id="9" name="Rectangle 3"/>
          <p:cNvSpPr txBox="1">
            <a:spLocks noChangeArrowheads="1"/>
          </p:cNvSpPr>
          <p:nvPr/>
        </p:nvSpPr>
        <p:spPr bwMode="auto">
          <a:xfrm>
            <a:off x="7005181" y="1431098"/>
            <a:ext cx="19812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400" dirty="0" smtClean="0"/>
              <a:t>Radius of gyration</a:t>
            </a:r>
          </a:p>
        </p:txBody>
      </p:sp>
      <p:pic>
        <p:nvPicPr>
          <p:cNvPr id="10" name="Picture 9" descr="person-maximumAREA.pd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4381" y="4555298"/>
            <a:ext cx="2209800" cy="2209800"/>
          </a:xfrm>
          <a:prstGeom prst="rect">
            <a:avLst/>
          </a:prstGeom>
        </p:spPr>
      </p:pic>
      <p:sp>
        <p:nvSpPr>
          <p:cNvPr id="11" name="Rectangle 3"/>
          <p:cNvSpPr txBox="1">
            <a:spLocks noChangeArrowheads="1"/>
          </p:cNvSpPr>
          <p:nvPr/>
        </p:nvSpPr>
        <p:spPr bwMode="auto">
          <a:xfrm>
            <a:off x="451981" y="4174298"/>
            <a:ext cx="2514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400" dirty="0" smtClean="0"/>
              <a:t>Area of the convex hull</a:t>
            </a:r>
          </a:p>
        </p:txBody>
      </p:sp>
      <p:pic>
        <p:nvPicPr>
          <p:cNvPr id="12" name="Picture 11" descr="person-maximumPERIMETER.pd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9981" y="4479098"/>
            <a:ext cx="2286000" cy="2286000"/>
          </a:xfrm>
          <a:prstGeom prst="rect">
            <a:avLst/>
          </a:prstGeom>
        </p:spPr>
      </p:pic>
      <p:sp>
        <p:nvSpPr>
          <p:cNvPr id="13" name="Rectangle 3"/>
          <p:cNvSpPr txBox="1">
            <a:spLocks noChangeArrowheads="1"/>
          </p:cNvSpPr>
          <p:nvPr/>
        </p:nvSpPr>
        <p:spPr bwMode="auto">
          <a:xfrm>
            <a:off x="3195181" y="4098098"/>
            <a:ext cx="2895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400" dirty="0" smtClean="0"/>
              <a:t>Perimeter of the convex hull</a:t>
            </a:r>
          </a:p>
        </p:txBody>
      </p:sp>
      <p:pic>
        <p:nvPicPr>
          <p:cNvPr id="14" name="Picture 13" descr="person-maximumMEANAREACOVERED.pd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852781" y="4555298"/>
            <a:ext cx="2209800" cy="2209800"/>
          </a:xfrm>
          <a:prstGeom prst="rect">
            <a:avLst/>
          </a:prstGeom>
        </p:spPr>
      </p:pic>
      <p:sp>
        <p:nvSpPr>
          <p:cNvPr id="15" name="Rectangle 3"/>
          <p:cNvSpPr txBox="1">
            <a:spLocks noChangeArrowheads="1"/>
          </p:cNvSpPr>
          <p:nvPr/>
        </p:nvSpPr>
        <p:spPr bwMode="auto">
          <a:xfrm>
            <a:off x="6852781" y="4098098"/>
            <a:ext cx="2209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1400" dirty="0" smtClean="0"/>
              <a:t>Area per tower used</a:t>
            </a:r>
          </a:p>
        </p:txBody>
      </p:sp>
    </p:spTree>
    <p:extLst>
      <p:ext uri="{BB962C8B-B14F-4D97-AF65-F5344CB8AC3E}">
        <p14:creationId xmlns:p14="http://schemas.microsoft.com/office/powerpoint/2010/main" val="4772622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Mobility Measures </a:t>
            </a:r>
            <a:br>
              <a:rPr lang="en-US" dirty="0"/>
            </a:br>
            <a:r>
              <a:rPr lang="en-US" dirty="0"/>
              <a:t>Based on Road Network</a:t>
            </a:r>
          </a:p>
        </p:txBody>
      </p:sp>
      <p:pic>
        <p:nvPicPr>
          <p:cNvPr id="4" name="Picture 3" descr="highRoGperson.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2262" y="1717265"/>
            <a:ext cx="5589739" cy="4464869"/>
          </a:xfrm>
          <a:prstGeom prst="rect">
            <a:avLst/>
          </a:prstGeom>
        </p:spPr>
      </p:pic>
    </p:spTree>
    <p:extLst>
      <p:ext uri="{BB962C8B-B14F-4D97-AF65-F5344CB8AC3E}">
        <p14:creationId xmlns:p14="http://schemas.microsoft.com/office/powerpoint/2010/main" val="2707777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Outlier Event: Earthquake, Lake Kivu Region</a:t>
            </a:r>
          </a:p>
        </p:txBody>
      </p:sp>
      <p:sp>
        <p:nvSpPr>
          <p:cNvPr id="5" name="Rectangle 3"/>
          <p:cNvSpPr>
            <a:spLocks noGrp="1" noChangeArrowheads="1"/>
          </p:cNvSpPr>
          <p:nvPr>
            <p:ph type="body" idx="4294967295"/>
          </p:nvPr>
        </p:nvSpPr>
        <p:spPr>
          <a:xfrm>
            <a:off x="758825" y="1616902"/>
            <a:ext cx="4648200" cy="2057400"/>
          </a:xfrm>
          <a:prstGeom prst="rect">
            <a:avLst/>
          </a:prstGeom>
        </p:spPr>
        <p:txBody>
          <a:bodyPr/>
          <a:lstStyle/>
          <a:p>
            <a:pPr eaLnBrk="1" hangingPunct="1"/>
            <a:r>
              <a:rPr lang="en-US" sz="1600" b="1" dirty="0"/>
              <a:t>Background information</a:t>
            </a:r>
          </a:p>
          <a:p>
            <a:pPr lvl="1" eaLnBrk="1" hangingPunct="1"/>
            <a:r>
              <a:rPr lang="en-US" sz="1600" dirty="0"/>
              <a:t>Magnitude: </a:t>
            </a:r>
            <a:r>
              <a:rPr lang="en-US" sz="1600" dirty="0" smtClean="0"/>
              <a:t>5.9</a:t>
            </a:r>
          </a:p>
          <a:p>
            <a:pPr lvl="1" eaLnBrk="1" hangingPunct="1"/>
            <a:r>
              <a:rPr lang="en-US" sz="1600" dirty="0"/>
              <a:t>Date: February 3, 2008</a:t>
            </a:r>
          </a:p>
          <a:p>
            <a:pPr lvl="1" eaLnBrk="1" hangingPunct="1"/>
            <a:r>
              <a:rPr lang="en-US" sz="1600" dirty="0"/>
              <a:t>Time: 09:34:12 AM at epicenter</a:t>
            </a:r>
          </a:p>
          <a:p>
            <a:pPr lvl="1" eaLnBrk="1" hangingPunct="1"/>
            <a:r>
              <a:rPr lang="en-US" sz="1600" dirty="0"/>
              <a:t>Location: LAT=-2.302, </a:t>
            </a:r>
            <a:r>
              <a:rPr lang="en-US" sz="1600" dirty="0" smtClean="0"/>
              <a:t>LONG</a:t>
            </a:r>
            <a:r>
              <a:rPr lang="en-US" sz="1600" dirty="0"/>
              <a:t>=28.9475</a:t>
            </a:r>
          </a:p>
          <a:p>
            <a:pPr lvl="1" eaLnBrk="1" hangingPunct="1"/>
            <a:r>
              <a:rPr lang="en-US" sz="1600" dirty="0"/>
              <a:t>Depth: 10 km (6.2 miles)</a:t>
            </a:r>
          </a:p>
          <a:p>
            <a:pPr lvl="1" eaLnBrk="1" hangingPunct="1"/>
            <a:r>
              <a:rPr lang="en-US" sz="1600" dirty="0"/>
              <a:t>Location uncertainty: </a:t>
            </a:r>
            <a:r>
              <a:rPr lang="en-US" sz="1600" dirty="0" smtClean="0"/>
              <a:t>5.7km </a:t>
            </a:r>
            <a:r>
              <a:rPr lang="en-US" sz="1600" dirty="0"/>
              <a:t>(3.5 miles)</a:t>
            </a:r>
          </a:p>
          <a:p>
            <a:pPr lvl="1" eaLnBrk="1" hangingPunct="1"/>
            <a:endParaRPr lang="en-US" dirty="0"/>
          </a:p>
          <a:p>
            <a:pPr lvl="1" eaLnBrk="1" hangingPunct="1"/>
            <a:endParaRPr lang="en-US" dirty="0" smtClean="0"/>
          </a:p>
        </p:txBody>
      </p:sp>
      <p:pic>
        <p:nvPicPr>
          <p:cNvPr id="6" name="Picture 5" descr="lakekivu-earthquake.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4332" y="1396447"/>
            <a:ext cx="2590800" cy="2553253"/>
          </a:xfrm>
          <a:prstGeom prst="rect">
            <a:avLst/>
          </a:prstGeom>
        </p:spPr>
      </p:pic>
      <p:pic>
        <p:nvPicPr>
          <p:cNvPr id="7" name="Picture 6" descr="Fig1.tif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82925" y="4203094"/>
            <a:ext cx="3149600" cy="2362200"/>
          </a:xfrm>
          <a:prstGeom prst="rect">
            <a:avLst/>
          </a:prstGeom>
        </p:spPr>
      </p:pic>
      <p:sp>
        <p:nvSpPr>
          <p:cNvPr id="8" name="Rectangle 3"/>
          <p:cNvSpPr txBox="1">
            <a:spLocks noChangeArrowheads="1"/>
          </p:cNvSpPr>
          <p:nvPr/>
        </p:nvSpPr>
        <p:spPr bwMode="auto">
          <a:xfrm>
            <a:off x="852814" y="4965094"/>
            <a:ext cx="25146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eaLnBrk="1" hangingPunct="1">
              <a:buFont typeface="Arial"/>
              <a:buChar char="•"/>
            </a:pPr>
            <a:r>
              <a:rPr lang="en-US" sz="2000" dirty="0" smtClean="0"/>
              <a:t>Location of Site 361</a:t>
            </a:r>
          </a:p>
          <a:p>
            <a:pPr lvl="1" eaLnBrk="1" hangingPunct="1">
              <a:buFont typeface="Wingdings" charset="2"/>
              <a:buChar char="§"/>
            </a:pPr>
            <a:endParaRPr lang="en-US" dirty="0" smtClean="0"/>
          </a:p>
        </p:txBody>
      </p:sp>
    </p:spTree>
    <p:extLst>
      <p:ext uri="{BB962C8B-B14F-4D97-AF65-F5344CB8AC3E}">
        <p14:creationId xmlns:p14="http://schemas.microsoft.com/office/powerpoint/2010/main" val="8807170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dirty="0"/>
              <a:t>Call Volume for Site 361</a:t>
            </a:r>
          </a:p>
        </p:txBody>
      </p:sp>
      <p:pic>
        <p:nvPicPr>
          <p:cNvPr id="4" name="Picture 3" descr="Fig4.tif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1496" y="1505732"/>
            <a:ext cx="7299542" cy="3649771"/>
          </a:xfrm>
          <a:prstGeom prst="rect">
            <a:avLst/>
          </a:prstGeom>
        </p:spPr>
      </p:pic>
      <p:sp>
        <p:nvSpPr>
          <p:cNvPr id="5" name="Rectangle 3"/>
          <p:cNvSpPr txBox="1">
            <a:spLocks noChangeArrowheads="1"/>
          </p:cNvSpPr>
          <p:nvPr/>
        </p:nvSpPr>
        <p:spPr>
          <a:xfrm>
            <a:off x="0" y="5297727"/>
            <a:ext cx="9144000" cy="83820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600" dirty="0" smtClean="0"/>
              <a:t>Calling behavior of the people who made at least one call from at least one cellular tower located in site 361 between January 24, 2008 (10 days before the Lake Kivu earthquakes) and February 13, 2008 (10 days after the Lake Kivu earthquakes). The side-by-side boxplots represent the distribution of the number of calls made by these people in each of the 21 days. The squares indicate the total number of calls made in site 361 in each of the 21 days.</a:t>
            </a:r>
          </a:p>
          <a:p>
            <a:pPr lvl="1"/>
            <a:endParaRPr lang="en-US" sz="1200" dirty="0" smtClean="0"/>
          </a:p>
        </p:txBody>
      </p:sp>
    </p:spTree>
    <p:extLst>
      <p:ext uri="{BB962C8B-B14F-4D97-AF65-F5344CB8AC3E}">
        <p14:creationId xmlns:p14="http://schemas.microsoft.com/office/powerpoint/2010/main" val="3585720031"/>
      </p:ext>
    </p:extLst>
  </p:cSld>
  <p:clrMapOvr>
    <a:masterClrMapping/>
  </p:clrMapOvr>
</p:sld>
</file>

<file path=ppt/theme/theme1.xml><?xml version="1.0" encoding="utf-8"?>
<a:theme xmlns:a="http://schemas.openxmlformats.org/drawingml/2006/main" name="Custom Design">
  <a:themeElements>
    <a:clrScheme name="UW Brand">
      <a:dk1>
        <a:srgbClr val="33006F"/>
      </a:dk1>
      <a:lt1>
        <a:srgbClr val="E8D3A2"/>
      </a:lt1>
      <a:dk2>
        <a:srgbClr val="33006F"/>
      </a:dk2>
      <a:lt2>
        <a:srgbClr val="FFFFFF"/>
      </a:lt2>
      <a:accent1>
        <a:srgbClr val="33006F"/>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Custom Design">
  <a:themeElements>
    <a:clrScheme name="Custom 5">
      <a:dk1>
        <a:srgbClr val="33006F"/>
      </a:dk1>
      <a:lt1>
        <a:srgbClr val="E8D3A2"/>
      </a:lt1>
      <a:dk2>
        <a:srgbClr val="33006F"/>
      </a:dk2>
      <a:lt2>
        <a:srgbClr val="FFFFFF"/>
      </a:lt2>
      <a:accent1>
        <a:srgbClr val="33006F"/>
      </a:accent1>
      <a:accent2>
        <a:srgbClr val="E8D3A2"/>
      </a:accent2>
      <a:accent3>
        <a:srgbClr val="FFFFFF"/>
      </a:accent3>
      <a:accent4>
        <a:srgbClr val="B2B2B2"/>
      </a:accent4>
      <a:accent5>
        <a:srgbClr val="26005C"/>
      </a:accent5>
      <a:accent6>
        <a:srgbClr val="917B4C"/>
      </a:accent6>
      <a:hlink>
        <a:srgbClr val="26005C"/>
      </a:hlink>
      <a:folHlink>
        <a:srgbClr val="3300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291</TotalTime>
  <Words>1169</Words>
  <Application>Microsoft Office PowerPoint</Application>
  <PresentationFormat>On-screen Show (4:3)</PresentationFormat>
  <Paragraphs>119</Paragraphs>
  <Slides>26</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26</vt:i4>
      </vt:variant>
    </vt:vector>
  </HeadingPairs>
  <TitlesOfParts>
    <vt:vector size="36" baseType="lpstr">
      <vt:lpstr>Arial</vt:lpstr>
      <vt:lpstr>Calibri</vt:lpstr>
      <vt:lpstr>Encode Sans Normal Black</vt:lpstr>
      <vt:lpstr>Lucida Grande</vt:lpstr>
      <vt:lpstr>Open Sans</vt:lpstr>
      <vt:lpstr>Open Sans Light</vt:lpstr>
      <vt:lpstr>Uni Sans Regular</vt:lpstr>
      <vt:lpstr>Wingdings</vt:lpstr>
      <vt:lpstr>Custom Design</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adrian dobra</cp:lastModifiedBy>
  <cp:revision>62</cp:revision>
  <cp:lastPrinted>2016-02-10T20:19:12Z</cp:lastPrinted>
  <dcterms:created xsi:type="dcterms:W3CDTF">2014-10-14T00:51:43Z</dcterms:created>
  <dcterms:modified xsi:type="dcterms:W3CDTF">2017-09-07T20:07:42Z</dcterms:modified>
</cp:coreProperties>
</file>