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4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-3374" y="-1035752"/>
            <a:ext cx="13011548" cy="1981350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Title Text</a:t>
            </a:r>
          </a:p>
        </p:txBody>
      </p:sp>
      <p:pic>
        <p:nvPicPr>
          <p:cNvPr id="12" name="JHU_Logo.jpg" descr="JHU_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26600" y="8171157"/>
            <a:ext cx="3294854" cy="136847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4.mp4"/><Relationship Id="rId7" Type="http://schemas.openxmlformats.org/officeDocument/2006/relationships/image" Target="../media/image4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://www.ehu.eus/ccwintco/index.php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JHU_Logo.jpg" descr="JHU_Logo.jp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613974" y="4484983"/>
            <a:ext cx="13978748" cy="580587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Nonlinear Hyperspectral Clustering,…"/>
          <p:cNvSpPr txBox="1">
            <a:spLocks noGrp="1"/>
          </p:cNvSpPr>
          <p:nvPr>
            <p:ph type="title"/>
          </p:nvPr>
        </p:nvSpPr>
        <p:spPr>
          <a:xfrm>
            <a:off x="-6748" y="-180788"/>
            <a:ext cx="13011548" cy="1981349"/>
          </a:xfrm>
          <a:prstGeom prst="rect">
            <a:avLst/>
          </a:prstGeom>
        </p:spPr>
        <p:txBody>
          <a:bodyPr anchor="b"/>
          <a:lstStyle/>
          <a:p>
            <a:pPr defTabSz="457200">
              <a:lnSpc>
                <a:spcPts val="7100"/>
              </a:lnSpc>
              <a:defRPr sz="4800" b="1"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Nonlinear Hyperspectral Clustering,</a:t>
            </a:r>
          </a:p>
          <a:p>
            <a:pPr defTabSz="457200">
              <a:lnSpc>
                <a:spcPts val="7100"/>
              </a:lnSpc>
              <a:defRPr sz="4800" b="1"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Anomaly Detection, and Active Learning</a:t>
            </a:r>
          </a:p>
        </p:txBody>
      </p:sp>
      <p:sp>
        <p:nvSpPr>
          <p:cNvPr id="121" name="James M. Murphy, Department of Mathematics…"/>
          <p:cNvSpPr txBox="1"/>
          <p:nvPr/>
        </p:nvSpPr>
        <p:spPr>
          <a:xfrm>
            <a:off x="2105802" y="3241774"/>
            <a:ext cx="8539197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Garamond"/>
                <a:ea typeface="Garamond"/>
                <a:cs typeface="Garamond"/>
                <a:sym typeface="Garamond"/>
              </a:defRPr>
            </a:pPr>
            <a:r>
              <a:rPr i="1" dirty="0"/>
              <a:t>James M. Murphy</a:t>
            </a:r>
            <a:r>
              <a:rPr dirty="0"/>
              <a:t>, </a:t>
            </a:r>
            <a:r>
              <a:rPr b="0" dirty="0"/>
              <a:t>Department of Mathematics</a:t>
            </a:r>
          </a:p>
          <a:p>
            <a:pPr>
              <a:defRPr sz="3000"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Mauro </a:t>
            </a:r>
            <a:r>
              <a:rPr dirty="0" err="1"/>
              <a:t>Maggioni</a:t>
            </a:r>
            <a:r>
              <a:rPr dirty="0"/>
              <a:t>, </a:t>
            </a:r>
            <a:r>
              <a:rPr b="0" dirty="0"/>
              <a:t>Department of Mathematics, </a:t>
            </a:r>
            <a:endParaRPr lang="en-US" b="0" dirty="0" smtClean="0"/>
          </a:p>
          <a:p>
            <a:pPr>
              <a:defRPr sz="3000">
                <a:latin typeface="Garamond"/>
                <a:ea typeface="Garamond"/>
                <a:cs typeface="Garamond"/>
                <a:sym typeface="Garamond"/>
              </a:defRPr>
            </a:pPr>
            <a:r>
              <a:rPr b="0" dirty="0" smtClean="0"/>
              <a:t>Department </a:t>
            </a:r>
            <a:r>
              <a:rPr b="0" dirty="0"/>
              <a:t>of Applied Mathematics and Statistics</a:t>
            </a:r>
            <a:r>
              <a:rPr b="0" dirty="0" smtClean="0"/>
              <a:t>,</a:t>
            </a:r>
            <a:endParaRPr lang="en-US" b="0" dirty="0" smtClean="0"/>
          </a:p>
          <a:p>
            <a:pPr>
              <a:defRPr sz="3000">
                <a:latin typeface="Garamond"/>
                <a:ea typeface="Garamond"/>
                <a:cs typeface="Garamond"/>
                <a:sym typeface="Garamond"/>
              </a:defRPr>
            </a:pPr>
            <a:r>
              <a:rPr b="0" dirty="0" smtClean="0"/>
              <a:t> </a:t>
            </a:r>
            <a:r>
              <a:rPr b="0" dirty="0"/>
              <a:t>and Institute of Data Intensive Engineering and Science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Low Computational Complexity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Low Computational Complexity </a:t>
            </a:r>
          </a:p>
        </p:txBody>
      </p:sp>
      <p:sp>
        <p:nvSpPr>
          <p:cNvPr id="197" name="1.)  Mode Estimation:   Learn modes of classes by finding high density points that…"/>
          <p:cNvSpPr txBox="1"/>
          <p:nvPr/>
        </p:nvSpPr>
        <p:spPr>
          <a:xfrm>
            <a:off x="184898" y="1869016"/>
            <a:ext cx="5804205" cy="833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b="1" dirty="0"/>
              <a:t>1.)  Mode Estimation</a:t>
            </a:r>
            <a:r>
              <a:rPr dirty="0"/>
              <a:t>:   Learn modes of classes by finding high density points that </a:t>
            </a:r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are      -far from other high density points.</a:t>
            </a:r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dirty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2.)  Spectral labeling</a:t>
            </a:r>
            <a:r>
              <a:rPr b="0" dirty="0"/>
              <a:t>: Label points by finding     -nearest neighbor of higher density.  </a:t>
            </a:r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3.)  Spatial labeling</a:t>
            </a:r>
            <a:r>
              <a:rPr b="0" dirty="0"/>
              <a:t>: Incorporate spatial information for points far from class modes—use spatial regularity to resolve spectral ambiguity.</a:t>
            </a:r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</p:txBody>
      </p:sp>
      <p:pic>
        <p:nvPicPr>
          <p:cNvPr id="198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743" y="2668932"/>
            <a:ext cx="241301" cy="269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7044" y="4841017"/>
            <a:ext cx="241301" cy="269749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Line"/>
          <p:cNvSpPr/>
          <p:nvPr/>
        </p:nvSpPr>
        <p:spPr>
          <a:xfrm>
            <a:off x="5750967" y="2268182"/>
            <a:ext cx="178698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Line"/>
          <p:cNvSpPr/>
          <p:nvPr/>
        </p:nvSpPr>
        <p:spPr>
          <a:xfrm>
            <a:off x="6072566" y="4681675"/>
            <a:ext cx="151632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2" name="Line"/>
          <p:cNvSpPr/>
          <p:nvPr/>
        </p:nvSpPr>
        <p:spPr>
          <a:xfrm>
            <a:off x="5758647" y="7213700"/>
            <a:ext cx="177162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0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7400" y="6947000"/>
            <a:ext cx="3479800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0600" y="2001482"/>
            <a:ext cx="3479800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2933" y="4505991"/>
            <a:ext cx="25146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Overall complexity:"/>
          <p:cNvSpPr txBox="1"/>
          <p:nvPr/>
        </p:nvSpPr>
        <p:spPr>
          <a:xfrm>
            <a:off x="1681318" y="8379652"/>
            <a:ext cx="387816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Overall complexity:</a:t>
            </a:r>
          </a:p>
        </p:txBody>
      </p:sp>
      <p:pic>
        <p:nvPicPr>
          <p:cNvPr id="207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8800" y="8417752"/>
            <a:ext cx="3479800" cy="53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Mode Estim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 Estimation</a:t>
            </a:r>
          </a:p>
        </p:txBody>
      </p:sp>
      <p:pic>
        <p:nvPicPr>
          <p:cNvPr id="21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5333" y="1829552"/>
            <a:ext cx="4406901" cy="194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6000" y="5046726"/>
            <a:ext cx="7581900" cy="1107949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1.) Compute empirical density:…"/>
          <p:cNvSpPr txBox="1"/>
          <p:nvPr/>
        </p:nvSpPr>
        <p:spPr>
          <a:xfrm>
            <a:off x="701267" y="2317825"/>
            <a:ext cx="3829297" cy="593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1.) Compute empirical density: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2.) Find points that are     -far from higher density points: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3.) Estimate modes as maximizers of: </a:t>
            </a:r>
          </a:p>
        </p:txBody>
      </p:sp>
      <p:pic>
        <p:nvPicPr>
          <p:cNvPr id="213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4570" y="5143575"/>
            <a:ext cx="2413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83786" y="7779014"/>
            <a:ext cx="28575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34929" y="6435592"/>
            <a:ext cx="3670301" cy="45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DiffusionEmbeddingModes.mp4" descr="DiffusionEmbeddingMode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86940" y="352217"/>
            <a:ext cx="10632984" cy="7974737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Maximizers of                                       shown in red."/>
          <p:cNvSpPr txBox="1"/>
          <p:nvPr/>
        </p:nvSpPr>
        <p:spPr>
          <a:xfrm>
            <a:off x="0" y="8632877"/>
            <a:ext cx="858889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lang="en-US" dirty="0" smtClean="0"/>
              <a:t> </a:t>
            </a:r>
            <a:r>
              <a:rPr dirty="0" smtClean="0"/>
              <a:t>Maximizers </a:t>
            </a:r>
            <a:r>
              <a:rPr dirty="0"/>
              <a:t>of                                       shown in red.                           </a:t>
            </a:r>
          </a:p>
        </p:txBody>
      </p:sp>
      <p:pic>
        <p:nvPicPr>
          <p:cNvPr id="219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3278" y="8710088"/>
            <a:ext cx="2857501" cy="31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pectral Diffus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Spectral Diffusion</a:t>
            </a:r>
          </a:p>
        </p:txBody>
      </p:sp>
      <p:pic>
        <p:nvPicPr>
          <p:cNvPr id="222" name="DiffusionEmbeddingGT-crop.pdf" descr="DiffusionEmbeddingGT-cr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7680" y="2335877"/>
            <a:ext cx="6239640" cy="444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iffusionEmbeddingDL-crop.pdf" descr="DiffusionEmbeddingDL-cr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57" y="2123613"/>
            <a:ext cx="6239640" cy="444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pectral information alone makes some errors…brown, green, and sky blue classes are mixed up somewhat."/>
          <p:cNvSpPr txBox="1"/>
          <p:nvPr/>
        </p:nvSpPr>
        <p:spPr>
          <a:xfrm>
            <a:off x="2654410" y="7360628"/>
            <a:ext cx="711226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Spectral information alone makes some errors…brown, green, and sky blue classes are mixed up somewhat.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he value of spatial informatio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value of spatial information</a:t>
            </a:r>
          </a:p>
        </p:txBody>
      </p:sp>
      <p:pic>
        <p:nvPicPr>
          <p:cNvPr id="227" name="Pavia_DL-crop.pdf" descr="Pavia_DL-cr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7217" y="7720812"/>
            <a:ext cx="6921501" cy="1397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pectral information only…some problems near class boundaries."/>
          <p:cNvSpPr txBox="1"/>
          <p:nvPr/>
        </p:nvSpPr>
        <p:spPr>
          <a:xfrm>
            <a:off x="8379467" y="4064000"/>
            <a:ext cx="4127994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Spectral information only…some problems near class boundaries.</a:t>
            </a:r>
          </a:p>
        </p:txBody>
      </p:sp>
      <p:pic>
        <p:nvPicPr>
          <p:cNvPr id="229" name="DiffusionEmbeddingDL-crop.pdf" descr="DiffusionEmbeddingDL-cr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4217" y="1958304"/>
            <a:ext cx="6667501" cy="47498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pectral-only labels"/>
          <p:cNvSpPr txBox="1"/>
          <p:nvPr/>
        </p:nvSpPr>
        <p:spPr>
          <a:xfrm>
            <a:off x="3187362" y="7242814"/>
            <a:ext cx="182121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Spectral-only labels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wo Stage Labeling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Stage Labeling</a:t>
            </a:r>
          </a:p>
        </p:txBody>
      </p:sp>
      <p:pic>
        <p:nvPicPr>
          <p:cNvPr id="233" name="DiffusionEmbeddingDLSS-crop.pdf" descr="DiffusionEmbeddingDLSS-cr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7892" y="5061596"/>
            <a:ext cx="6069716" cy="4323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avia_FinalLabels-crop.pdf" descr="Pavia_FinalLabels-cr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3356682"/>
            <a:ext cx="6921500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Pavia_LabelsPass1-crop.pdf" descr="Pavia_LabelsPass1-crop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000" y="1651768"/>
            <a:ext cx="6921500" cy="1397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tage 1:  Only label points that can confidently be labeled with spectral information.…"/>
          <p:cNvSpPr txBox="1"/>
          <p:nvPr/>
        </p:nvSpPr>
        <p:spPr>
          <a:xfrm>
            <a:off x="8858656" y="1261182"/>
            <a:ext cx="2769114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b="1"/>
              <a:t>Stage 1:  </a:t>
            </a:r>
            <a:r>
              <a:t>Only label points that can confidently be labeled with spectral information.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b="1"/>
              <a:t>Stage 2:</a:t>
            </a:r>
            <a:r>
              <a:t>  Then, use spatial information to help fill in the remaining, spectral ambiguous points.</a:t>
            </a:r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sp>
        <p:nvSpPr>
          <p:cNvPr id="237" name="Line"/>
          <p:cNvSpPr/>
          <p:nvPr/>
        </p:nvSpPr>
        <p:spPr>
          <a:xfrm flipH="1">
            <a:off x="7861882" y="2038485"/>
            <a:ext cx="81839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8" name="Line"/>
          <p:cNvSpPr/>
          <p:nvPr/>
        </p:nvSpPr>
        <p:spPr>
          <a:xfrm flipH="1" flipV="1">
            <a:off x="7950104" y="4226907"/>
            <a:ext cx="839619" cy="4841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patial Regularization: Too Much of a Good Thing?"/>
          <p:cNvSpPr txBox="1">
            <a:spLocks noGrp="1"/>
          </p:cNvSpPr>
          <p:nvPr>
            <p:ph type="ctrTitle"/>
          </p:nvPr>
        </p:nvSpPr>
        <p:spPr>
          <a:xfrm>
            <a:off x="-3374" y="-515816"/>
            <a:ext cx="13011548" cy="1981350"/>
          </a:xfrm>
          <a:prstGeom prst="rect">
            <a:avLst/>
          </a:prstGeom>
        </p:spPr>
        <p:txBody>
          <a:bodyPr/>
          <a:lstStyle/>
          <a:p>
            <a:r>
              <a:t>Spatial Regularization: Too Much of a Good Thing?</a:t>
            </a:r>
          </a:p>
        </p:txBody>
      </p:sp>
      <p:pic>
        <p:nvPicPr>
          <p:cNvPr id="241" name="Pavia_SpatialParameter-eps-converted-to.pdf" descr="Pavia_SpatialParameter-eps-converted-t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531" y="2603515"/>
            <a:ext cx="7711766" cy="599437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Accuracy…"/>
          <p:cNvSpPr txBox="1"/>
          <p:nvPr/>
        </p:nvSpPr>
        <p:spPr>
          <a:xfrm>
            <a:off x="598270" y="4879567"/>
            <a:ext cx="104533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0">
                <a:latin typeface="Garamond"/>
                <a:ea typeface="Garamond"/>
                <a:cs typeface="Garamond"/>
                <a:sym typeface="Garamond"/>
              </a:defRPr>
            </a:pPr>
            <a:r>
              <a:t>Accuracy </a:t>
            </a:r>
          </a:p>
          <a:p>
            <a:pPr>
              <a:defRPr sz="1800" b="0">
                <a:latin typeface="Garamond"/>
                <a:ea typeface="Garamond"/>
                <a:cs typeface="Garamond"/>
                <a:sym typeface="Garamond"/>
              </a:defRPr>
            </a:pPr>
            <a:r>
              <a:t>Measure</a:t>
            </a:r>
          </a:p>
        </p:txBody>
      </p:sp>
      <p:sp>
        <p:nvSpPr>
          <p:cNvPr id="243" name="Radius of spatial regularization neighborhood"/>
          <p:cNvSpPr txBox="1"/>
          <p:nvPr/>
        </p:nvSpPr>
        <p:spPr>
          <a:xfrm>
            <a:off x="4418585" y="8722776"/>
            <a:ext cx="329485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Radius of spatial regularization neighborhood</a:t>
            </a:r>
          </a:p>
        </p:txBody>
      </p:sp>
      <p:sp>
        <p:nvSpPr>
          <p:cNvPr id="244" name="Empirical Performance with Respect to Spatial Regularization Parameter"/>
          <p:cNvSpPr txBox="1"/>
          <p:nvPr/>
        </p:nvSpPr>
        <p:spPr>
          <a:xfrm>
            <a:off x="2614734" y="1968904"/>
            <a:ext cx="6523361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Empirical Performance with Respect to Spatial Regularization Parameter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Empirical results are good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Empirical results are good…</a:t>
            </a:r>
          </a:p>
        </p:txBody>
      </p:sp>
      <p:pic>
        <p:nvPicPr>
          <p:cNvPr id="247" name="Pavia_DLSS-crop.pdf" descr="Pavia_DLSS-cr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8595" y="4809270"/>
            <a:ext cx="6921502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avia_GT-crop.pdf" descr="Pavia_GT-cr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8505" y="6888041"/>
            <a:ext cx="6921501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avia_DL-crop.pdf" descr="Pavia_DL-crop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3801" y="2730500"/>
            <a:ext cx="6921501" cy="139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pectral-Only…"/>
          <p:cNvSpPr txBox="1"/>
          <p:nvPr/>
        </p:nvSpPr>
        <p:spPr>
          <a:xfrm>
            <a:off x="8569458" y="2904298"/>
            <a:ext cx="329485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Spectral-Only </a:t>
            </a:r>
          </a:p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Overall Accuracy:</a:t>
            </a:r>
          </a:p>
        </p:txBody>
      </p:sp>
      <p:sp>
        <p:nvSpPr>
          <p:cNvPr id="251" name="Spatial-Spectral…"/>
          <p:cNvSpPr txBox="1"/>
          <p:nvPr/>
        </p:nvSpPr>
        <p:spPr>
          <a:xfrm>
            <a:off x="8984513" y="4858852"/>
            <a:ext cx="246474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Spatial-Spectral</a:t>
            </a:r>
          </a:p>
          <a:p>
            <a:pPr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 Overall Accuracy:</a:t>
            </a:r>
          </a:p>
        </p:txBody>
      </p:sp>
      <p:pic>
        <p:nvPicPr>
          <p:cNvPr id="252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76479" y="3736883"/>
            <a:ext cx="6604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82829" y="5650398"/>
            <a:ext cx="6477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Ground Truth"/>
          <p:cNvSpPr txBox="1"/>
          <p:nvPr/>
        </p:nvSpPr>
        <p:spPr>
          <a:xfrm>
            <a:off x="9144951" y="7364291"/>
            <a:ext cx="192345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Ground Truth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…and theoretical performance…"/>
          <p:cNvSpPr txBox="1">
            <a:spLocks noGrp="1"/>
          </p:cNvSpPr>
          <p:nvPr>
            <p:ph type="ctrTitle"/>
          </p:nvPr>
        </p:nvSpPr>
        <p:spPr>
          <a:xfrm>
            <a:off x="-3374" y="-466298"/>
            <a:ext cx="13011548" cy="1981350"/>
          </a:xfrm>
          <a:prstGeom prst="rect">
            <a:avLst/>
          </a:prstGeom>
        </p:spPr>
        <p:txBody>
          <a:bodyPr/>
          <a:lstStyle/>
          <a:p>
            <a:r>
              <a:t>…and theoretical performance </a:t>
            </a:r>
          </a:p>
          <a:p>
            <a:r>
              <a:t>is guaranteed.</a:t>
            </a:r>
          </a:p>
        </p:txBody>
      </p:sp>
      <p:sp>
        <p:nvSpPr>
          <p:cNvPr id="257" name="Theorem: If the classes are suitably coherent and separated, then the proposed method correctly determines a unique mode for each class.  Moreover, labeling according to nearest      -neighbor labels most points correctly."/>
          <p:cNvSpPr txBox="1"/>
          <p:nvPr/>
        </p:nvSpPr>
        <p:spPr>
          <a:xfrm>
            <a:off x="698783" y="2270343"/>
            <a:ext cx="1130436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i="1">
                <a:latin typeface="Garamond"/>
                <a:ea typeface="Garamond"/>
                <a:cs typeface="Garamond"/>
                <a:sym typeface="Garamond"/>
              </a:defRPr>
            </a:pPr>
            <a:r>
              <a:rPr i="0"/>
              <a:t>Theorem:</a:t>
            </a:r>
            <a:r>
              <a:t> If the classes are suitably coherent and separated, then the proposed method correctly determines a unique mode for each class.  Moreover, labeling according to nearest      -neighbor labels most points correctly.</a:t>
            </a:r>
          </a:p>
        </p:txBody>
      </p:sp>
      <p:pic>
        <p:nvPicPr>
          <p:cNvPr id="258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31957" y="2713969"/>
            <a:ext cx="2413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Diffusion (or at least non-linear) distances are key!"/>
          <p:cNvSpPr txBox="1"/>
          <p:nvPr/>
        </p:nvSpPr>
        <p:spPr>
          <a:xfrm>
            <a:off x="3129601" y="8459830"/>
            <a:ext cx="604659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Diffusion (or at least non-linear) distances are key!</a:t>
            </a:r>
          </a:p>
        </p:txBody>
      </p:sp>
      <p:pic>
        <p:nvPicPr>
          <p:cNvPr id="260" name="PCAEmbeddingLabelsGT.mp4" descr="PCAEmbeddingLabelsG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514907" y="3810000"/>
            <a:ext cx="5926667" cy="444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DiffusionEmbeddingModes.mp4" descr="DiffusionEmbeddingModes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532929" y="3810000"/>
            <a:ext cx="5926668" cy="444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333" fill="hold"/>
                                        <p:tgtEl>
                                          <p:spTgt spid="2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3333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60"/>
                </p:tgtEl>
              </p:cMediaNode>
            </p:video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Anomaly Detection: Diffusion Modes + PLSR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Anomaly Detection: Diffusion Modes + PLSR</a:t>
            </a:r>
          </a:p>
        </p:txBody>
      </p:sp>
      <p:sp>
        <p:nvSpPr>
          <p:cNvPr id="264" name="In the anomaly detection setting, we wish to identify a special class."/>
          <p:cNvSpPr txBox="1"/>
          <p:nvPr/>
        </p:nvSpPr>
        <p:spPr>
          <a:xfrm>
            <a:off x="740140" y="2324449"/>
            <a:ext cx="536815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In the anomaly detection setting, we wish to identify a special class.    </a:t>
            </a:r>
          </a:p>
        </p:txBody>
      </p:sp>
      <p:pic>
        <p:nvPicPr>
          <p:cNvPr id="265" name="APL_PLSRDC-crop.pdf" descr="APL_PLSRDC-crop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7813" y="3340100"/>
            <a:ext cx="5019100" cy="393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Our method learns modes of a class.  These can be used in partial least square regression (PLSR) to perform (linear) dimension reduction in a way that forces these classes apart."/>
          <p:cNvSpPr txBox="1"/>
          <p:nvPr/>
        </p:nvSpPr>
        <p:spPr>
          <a:xfrm>
            <a:off x="998243" y="7740536"/>
            <a:ext cx="871444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Our method learns modes of a class.  These can be used in partial least square regression (PLSR) to perform (linear) dimension reduction in a way that forces these classes apart. </a:t>
            </a:r>
          </a:p>
        </p:txBody>
      </p:sp>
      <p:pic>
        <p:nvPicPr>
          <p:cNvPr id="267" name="APL_Band1-crop.pdf" descr="APL_Band1-cr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8226" y="3340649"/>
            <a:ext cx="2428598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APL_Band2-crop.pdf" descr="APL_Band2-crop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34593" y="3340649"/>
            <a:ext cx="2428598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APL_Band3-crop.pdf" descr="APL_Band3-crop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8226" y="5369143"/>
            <a:ext cx="2428598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APL_Band4-crop.pdf" descr="APL_Band4-crop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34593" y="5369143"/>
            <a:ext cx="2428598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Line"/>
          <p:cNvSpPr/>
          <p:nvPr/>
        </p:nvSpPr>
        <p:spPr>
          <a:xfrm>
            <a:off x="6212944" y="4293149"/>
            <a:ext cx="115908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2" name="Diffusion mode…"/>
          <p:cNvSpPr txBox="1"/>
          <p:nvPr/>
        </p:nvSpPr>
        <p:spPr>
          <a:xfrm>
            <a:off x="6100857" y="3482036"/>
            <a:ext cx="164529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0">
                <a:latin typeface="Garamond"/>
                <a:ea typeface="Garamond"/>
                <a:cs typeface="Garamond"/>
                <a:sym typeface="Garamond"/>
              </a:defRPr>
            </a:pPr>
            <a:r>
              <a:t>Diffusion mode </a:t>
            </a:r>
          </a:p>
          <a:p>
            <a:pPr>
              <a:defRPr sz="1800" b="0">
                <a:latin typeface="Garamond"/>
                <a:ea typeface="Garamond"/>
                <a:cs typeface="Garamond"/>
                <a:sym typeface="Garamond"/>
              </a:defRPr>
            </a:pPr>
            <a:r>
              <a:t>estimation</a:t>
            </a:r>
          </a:p>
        </p:txBody>
      </p:sp>
      <p:sp>
        <p:nvSpPr>
          <p:cNvPr id="273" name="Line"/>
          <p:cNvSpPr/>
          <p:nvPr/>
        </p:nvSpPr>
        <p:spPr>
          <a:xfrm>
            <a:off x="6161975" y="6399814"/>
            <a:ext cx="126102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4" name="PLSR"/>
          <p:cNvSpPr txBox="1"/>
          <p:nvPr/>
        </p:nvSpPr>
        <p:spPr>
          <a:xfrm>
            <a:off x="6479388" y="6663842"/>
            <a:ext cx="626195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PLSR</a:t>
            </a:r>
          </a:p>
        </p:txBody>
      </p:sp>
      <p:sp>
        <p:nvSpPr>
          <p:cNvPr id="275" name="Line"/>
          <p:cNvSpPr/>
          <p:nvPr/>
        </p:nvSpPr>
        <p:spPr>
          <a:xfrm flipV="1">
            <a:off x="6880215" y="4292600"/>
            <a:ext cx="1" cy="210820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6" name="Segmentation Result"/>
          <p:cNvSpPr txBox="1"/>
          <p:nvPr/>
        </p:nvSpPr>
        <p:spPr>
          <a:xfrm>
            <a:off x="9204798" y="7324668"/>
            <a:ext cx="192513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Segmentation Result</a:t>
            </a:r>
          </a:p>
        </p:txBody>
      </p:sp>
      <p:sp>
        <p:nvSpPr>
          <p:cNvPr id="277" name="Four bands of chemical plume HSI data, courtesy of JHU APL"/>
          <p:cNvSpPr txBox="1"/>
          <p:nvPr/>
        </p:nvSpPr>
        <p:spPr>
          <a:xfrm>
            <a:off x="968700" y="7191318"/>
            <a:ext cx="525766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Four bands of chemical plume HSI data, courtesy of JHU APL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yperspectral Images (HSI)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Hyperspectral Images (HSI)</a:t>
            </a:r>
          </a:p>
        </p:txBody>
      </p:sp>
      <p:pic>
        <p:nvPicPr>
          <p:cNvPr id="124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8804" y="3399714"/>
            <a:ext cx="15875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High dimensional images:…"/>
          <p:cNvSpPr txBox="1"/>
          <p:nvPr/>
        </p:nvSpPr>
        <p:spPr>
          <a:xfrm>
            <a:off x="1198022" y="2660176"/>
            <a:ext cx="3984527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High dimensional images: 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The spectral bands are localized at certain electromagnetic frequencies, allowing for precise differentiation of materials in scene.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b="1"/>
              <a:t>Learning Problems</a:t>
            </a:r>
            <a:r>
              <a:t>: clustering, anomaly detection, active learning, classification, segmentation, compression…</a:t>
            </a:r>
          </a:p>
        </p:txBody>
      </p:sp>
      <p:pic>
        <p:nvPicPr>
          <p:cNvPr id="126" name="Pavia_BandSum-crop.pdf" descr="Pavia_BandSum-cr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4520" y="2866020"/>
            <a:ext cx="6358112" cy="1283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avia_GT-crop.pdf" descr="Pavia_GT-crop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14520" y="5816320"/>
            <a:ext cx="6358112" cy="128328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patial         Spectral"/>
          <p:cNvSpPr txBox="1"/>
          <p:nvPr/>
        </p:nvSpPr>
        <p:spPr>
          <a:xfrm>
            <a:off x="2534169" y="4052630"/>
            <a:ext cx="151603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Spatial         Spectral</a:t>
            </a:r>
          </a:p>
        </p:txBody>
      </p:sp>
      <p:sp>
        <p:nvSpPr>
          <p:cNvPr id="129" name="Line"/>
          <p:cNvSpPr/>
          <p:nvPr/>
        </p:nvSpPr>
        <p:spPr>
          <a:xfrm flipV="1">
            <a:off x="3746841" y="3732673"/>
            <a:ext cx="1" cy="3048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0" name="Line"/>
          <p:cNvSpPr/>
          <p:nvPr/>
        </p:nvSpPr>
        <p:spPr>
          <a:xfrm flipV="1">
            <a:off x="2819001" y="3732673"/>
            <a:ext cx="295820" cy="2958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1" name="Line"/>
          <p:cNvSpPr/>
          <p:nvPr/>
        </p:nvSpPr>
        <p:spPr>
          <a:xfrm flipH="1" flipV="1">
            <a:off x="2490047" y="3732673"/>
            <a:ext cx="295821" cy="2958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http://www.ehu.eus/ccwintco/index.php?title=Hyperspectral_Remote_Sensing_Scenes"/>
          <p:cNvSpPr txBox="1"/>
          <p:nvPr/>
        </p:nvSpPr>
        <p:spPr>
          <a:xfrm>
            <a:off x="183604" y="9391887"/>
            <a:ext cx="791713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600" b="0">
                <a:latin typeface="Garamond"/>
                <a:ea typeface="Garamond"/>
                <a:cs typeface="Garamond"/>
                <a:sym typeface="Garamond"/>
              </a:defRPr>
            </a:pPr>
            <a:r>
              <a:rPr>
                <a:hlinkClick r:id="rId5"/>
              </a:rPr>
              <a:t>http://www.ehu.eus/ccwintco/index.php</a:t>
            </a:r>
            <a:r>
              <a:t>?title=Hyperspectral_Remote_Sensing_Scenes</a:t>
            </a:r>
          </a:p>
        </p:txBody>
      </p:sp>
      <p:sp>
        <p:nvSpPr>
          <p:cNvPr id="133" name="Subset of Pavia dataset, sum of all bands (sum across      )"/>
          <p:cNvSpPr txBox="1"/>
          <p:nvPr/>
        </p:nvSpPr>
        <p:spPr>
          <a:xfrm>
            <a:off x="6660155" y="4212248"/>
            <a:ext cx="526684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Subset of Pavia dataset, sum of all bands (sum across      )</a:t>
            </a:r>
          </a:p>
        </p:txBody>
      </p:sp>
      <p:pic>
        <p:nvPicPr>
          <p:cNvPr id="134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17061" y="4329429"/>
            <a:ext cx="190501" cy="1651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Ground Truth"/>
          <p:cNvSpPr txBox="1"/>
          <p:nvPr/>
        </p:nvSpPr>
        <p:spPr>
          <a:xfrm>
            <a:off x="8569266" y="7225674"/>
            <a:ext cx="144862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Ground Truth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ctive Learning: Which Pixels to Query?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Active Learning: Which Pixels to Query?</a:t>
            </a:r>
          </a:p>
        </p:txBody>
      </p:sp>
      <p:sp>
        <p:nvSpPr>
          <p:cNvPr id="280" name="User is allowed to sample a small number of points. How to choose labels intelligently, so as to maximize their value for the overall learning problem?…"/>
          <p:cNvSpPr txBox="1"/>
          <p:nvPr/>
        </p:nvSpPr>
        <p:spPr>
          <a:xfrm>
            <a:off x="866390" y="2622341"/>
            <a:ext cx="6124293" cy="764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User is allowed to sample a small number of points. How to choose labels intelligently, so as to maximize their value for the overall learning problem?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Let                  be the two class modes      -closest to a point      .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The minimizers of the following should be labeled with ground truth: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Such points are ambiguous with respect to their nearest mode.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pic>
        <p:nvPicPr>
          <p:cNvPr id="28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0577" y="4762500"/>
            <a:ext cx="1016001" cy="3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05381" y="4794250"/>
            <a:ext cx="241301" cy="27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2458" y="5185921"/>
            <a:ext cx="317501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5187" y="7467315"/>
            <a:ext cx="46482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SalinasA_ActiveParameter-eps-converted-to.pdf" descr="SalinasA_ActiveParameter-eps-converted-to.pdf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03664" y="5633002"/>
            <a:ext cx="4318001" cy="279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via_ActiveParameter-eps-converted-to.pdf" descr="Pavia_ActiveParameter-eps-converted-to.pdf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03664" y="1892300"/>
            <a:ext cx="4318001" cy="279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5078" y="8480971"/>
            <a:ext cx="2413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Active Learning for Pavia"/>
          <p:cNvSpPr txBox="1"/>
          <p:nvPr/>
        </p:nvSpPr>
        <p:spPr>
          <a:xfrm>
            <a:off x="8878644" y="1482387"/>
            <a:ext cx="236804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Active Learning for Pavia</a:t>
            </a:r>
          </a:p>
        </p:txBody>
      </p:sp>
      <p:sp>
        <p:nvSpPr>
          <p:cNvPr id="289" name="Active Learning for Salinas A"/>
          <p:cNvSpPr txBox="1"/>
          <p:nvPr/>
        </p:nvSpPr>
        <p:spPr>
          <a:xfrm>
            <a:off x="8704570" y="5097021"/>
            <a:ext cx="2716189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Active Learning for Salinas 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ry for yourself!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Try for yourself!</a:t>
            </a:r>
          </a:p>
        </p:txBody>
      </p:sp>
      <p:sp>
        <p:nvSpPr>
          <p:cNvPr id="292" name="Thanks for your attention!"/>
          <p:cNvSpPr txBox="1"/>
          <p:nvPr/>
        </p:nvSpPr>
        <p:spPr>
          <a:xfrm>
            <a:off x="3748434" y="7522985"/>
            <a:ext cx="573653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Thanks for your attention!</a:t>
            </a:r>
          </a:p>
        </p:txBody>
      </p:sp>
      <p:sp>
        <p:nvSpPr>
          <p:cNvPr id="293" name="Algorithms and experiments: Murphy, J. and M. Maggioni.  Nonlinear Unsupervised Clustering of Hyperspectral Images with Applications to Anomaly Detection and Active Learning.  ArXiv preprint.  2017.…"/>
          <p:cNvSpPr txBox="1"/>
          <p:nvPr/>
        </p:nvSpPr>
        <p:spPr>
          <a:xfrm>
            <a:off x="1689033" y="2811891"/>
            <a:ext cx="9626734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b="1"/>
              <a:t>Algorithms and experiments: </a:t>
            </a:r>
            <a:r>
              <a:t>Murphy, J. and M. Maggioni.  </a:t>
            </a:r>
            <a:r>
              <a:rPr i="1"/>
              <a:t>Nonlinear Unsupervised Clustering of Hyperspectral Images with Applications to Anomaly Detection and Active Learning.</a:t>
            </a:r>
            <a:r>
              <a:t>  ArXiv preprint.  2017.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b="1"/>
              <a:t>Theoretical results: </a:t>
            </a:r>
            <a:r>
              <a:t>Maggioni, M. and J. Murphy. and </a:t>
            </a:r>
            <a:r>
              <a:rPr i="1"/>
              <a:t>Clustering by Unsupervised Geometric Learning of Modes</a:t>
            </a:r>
            <a:r>
              <a:t>.  In preparation. 2017.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t>Software and data: </a:t>
            </a:r>
            <a:r>
              <a:rPr b="0"/>
              <a:t>http://www.math.jhu.edu/~jmurphy/Code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ndividual Spectral Band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Individual Spectral Bands</a:t>
            </a:r>
          </a:p>
        </p:txBody>
      </p:sp>
      <p:pic>
        <p:nvPicPr>
          <p:cNvPr id="138" name="FourBands-crop.pdf" descr="FourBands-crop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861" y="1586434"/>
            <a:ext cx="8890001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Band 2"/>
          <p:cNvSpPr txBox="1"/>
          <p:nvPr/>
        </p:nvSpPr>
        <p:spPr>
          <a:xfrm>
            <a:off x="9524999" y="2002524"/>
            <a:ext cx="102245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Band 2</a:t>
            </a:r>
          </a:p>
        </p:txBody>
      </p:sp>
      <p:sp>
        <p:nvSpPr>
          <p:cNvPr id="140" name="Band 40"/>
          <p:cNvSpPr txBox="1"/>
          <p:nvPr/>
        </p:nvSpPr>
        <p:spPr>
          <a:xfrm>
            <a:off x="9525000" y="5963650"/>
            <a:ext cx="116532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Band 40</a:t>
            </a:r>
          </a:p>
        </p:txBody>
      </p:sp>
      <p:sp>
        <p:nvSpPr>
          <p:cNvPr id="141" name="Band 102"/>
          <p:cNvSpPr txBox="1"/>
          <p:nvPr/>
        </p:nvSpPr>
        <p:spPr>
          <a:xfrm>
            <a:off x="9524999" y="7899846"/>
            <a:ext cx="128602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Band 102</a:t>
            </a:r>
          </a:p>
        </p:txBody>
      </p:sp>
      <p:sp>
        <p:nvSpPr>
          <p:cNvPr id="142" name="Band 20"/>
          <p:cNvSpPr txBox="1"/>
          <p:nvPr/>
        </p:nvSpPr>
        <p:spPr>
          <a:xfrm>
            <a:off x="9525000" y="4027454"/>
            <a:ext cx="116532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Band 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hree HSI Learning Problem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Three HSI Learning Problems</a:t>
            </a:r>
          </a:p>
        </p:txBody>
      </p:sp>
      <p:sp>
        <p:nvSpPr>
          <p:cNvPr id="145" name="Clustering:  Label points in the HSI without access to any training labels.  Uses inherent structure in the spectral signatures and potential spatial regularity of classes of homogenous materials.  (Unsupervised)…"/>
          <p:cNvSpPr txBox="1"/>
          <p:nvPr/>
        </p:nvSpPr>
        <p:spPr>
          <a:xfrm>
            <a:off x="521022" y="1980896"/>
            <a:ext cx="11962756" cy="558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marL="333375" indent="-333375" algn="l">
              <a:buSzPct val="145000"/>
              <a:buChar char="•"/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b="1"/>
              <a:t>Clustering</a:t>
            </a:r>
            <a:r>
              <a:t>:  Label points in the HSI without access to any training labels.  Uses inherent structure in the spectral signatures and potential spatial regularity of classes of homogenous materials.  (Unsupervised)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marL="333375" indent="-333375" algn="l">
              <a:buSzPct val="145000"/>
              <a:buChar char="•"/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b="1"/>
              <a:t>Anomaly Detection</a:t>
            </a:r>
            <a:r>
              <a:t>:  Segment a particular class of interest.  Special case of clustering.(Unsupervised).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marL="333375" indent="-333375" algn="l">
              <a:buSzPct val="145000"/>
              <a:buChar char="•"/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b="1"/>
              <a:t>Active Learning</a:t>
            </a:r>
            <a:r>
              <a:t>:  The algorithm is allowed to ask for a certain (very small!) number of points to be labeled.  These are chosen with care.  (Semisupervised)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Obstructions to Learning HSI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Obstructions to Learning HSI</a:t>
            </a:r>
          </a:p>
        </p:txBody>
      </p:sp>
      <p:sp>
        <p:nvSpPr>
          <p:cNvPr id="148" name="High ambient dimension: Pavia dataset has 102 spectral bands—others over 200!…"/>
          <p:cNvSpPr txBox="1"/>
          <p:nvPr/>
        </p:nvSpPr>
        <p:spPr>
          <a:xfrm>
            <a:off x="996238" y="3003549"/>
            <a:ext cx="5783892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b="1" dirty="0"/>
              <a:t>High ambient dimension</a:t>
            </a:r>
            <a:r>
              <a:rPr dirty="0"/>
              <a:t>: Pavia dataset has 102 spectral bands—others over 200!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dirty="0"/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Nonlinear spectral structure</a:t>
            </a:r>
            <a:r>
              <a:rPr b="0" dirty="0"/>
              <a:t>: Bands capture different material properties, and do not correlate with each other linearly.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Large numbers of pixels</a:t>
            </a:r>
            <a:r>
              <a:rPr b="0" dirty="0"/>
              <a:t>: Images can easily exceed                      in spatial size.  Combined with the spectral dimension, this data is quite big.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Noise</a:t>
            </a:r>
            <a:r>
              <a:rPr b="0" dirty="0"/>
              <a:t>: HSI are prone to noise from a variety of settings, which may affect some dimensions differently than others.  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</p:txBody>
      </p:sp>
      <p:pic>
        <p:nvPicPr>
          <p:cNvPr id="14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1536" y="5984019"/>
            <a:ext cx="15494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High-dimensional, big data regime"/>
          <p:cNvSpPr txBox="1"/>
          <p:nvPr/>
        </p:nvSpPr>
        <p:spPr>
          <a:xfrm>
            <a:off x="8517863" y="4168203"/>
            <a:ext cx="2868150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High-dimensional, big data regime</a:t>
            </a:r>
          </a:p>
        </p:txBody>
      </p:sp>
      <p:sp>
        <p:nvSpPr>
          <p:cNvPr id="151" name="Line"/>
          <p:cNvSpPr/>
          <p:nvPr/>
        </p:nvSpPr>
        <p:spPr>
          <a:xfrm flipV="1">
            <a:off x="6838950" y="6199920"/>
            <a:ext cx="1679584" cy="131848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2" name="Line"/>
          <p:cNvSpPr/>
          <p:nvPr/>
        </p:nvSpPr>
        <p:spPr>
          <a:xfrm flipV="1">
            <a:off x="6731000" y="5400526"/>
            <a:ext cx="1686873" cy="6527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3" name="Line"/>
          <p:cNvSpPr/>
          <p:nvPr/>
        </p:nvSpPr>
        <p:spPr>
          <a:xfrm>
            <a:off x="6484100" y="4802534"/>
            <a:ext cx="197071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4" name="Line"/>
          <p:cNvSpPr/>
          <p:nvPr/>
        </p:nvSpPr>
        <p:spPr>
          <a:xfrm>
            <a:off x="6838949" y="3581399"/>
            <a:ext cx="1675109" cy="4589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deeming Properti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Redeeming Properties</a:t>
            </a:r>
          </a:p>
        </p:txBody>
      </p:sp>
      <p:sp>
        <p:nvSpPr>
          <p:cNvPr id="157" name="Intrinsically low-dimensional:  while the number of spectral bands is high (    ), a lower dimensional (            ) representation may be feasible.…"/>
          <p:cNvSpPr txBox="1"/>
          <p:nvPr/>
        </p:nvSpPr>
        <p:spPr>
          <a:xfrm>
            <a:off x="1275638" y="2499783"/>
            <a:ext cx="5028838" cy="661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Intrinsically low-dimensional</a:t>
            </a:r>
            <a:r>
              <a:rPr b="0" dirty="0"/>
              <a:t>:  while the number of spectral bands is high (    ), a lower dimensional (            ) representation may be feasible.  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Manifold structure</a:t>
            </a:r>
            <a:r>
              <a:rPr b="0" dirty="0"/>
              <a:t>:</a:t>
            </a:r>
            <a:r>
              <a:rPr dirty="0"/>
              <a:t>  </a:t>
            </a:r>
            <a:r>
              <a:rPr b="0" dirty="0"/>
              <a:t>though nonlinear, the spectra may lie near a </a:t>
            </a: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b="0" dirty="0"/>
              <a:t>(low-dimensional) manifold characterized by the intrinsic properties of the materials in the scene.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High-dimensional noise</a:t>
            </a:r>
            <a:r>
              <a:rPr b="0" dirty="0"/>
              <a:t>: the noise may be understood as additive in the bands, and thus is amenable to robust methods.</a:t>
            </a:r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Joint spatial-spectral information</a:t>
            </a:r>
            <a:r>
              <a:rPr b="0" dirty="0"/>
              <a:t>: the arrangement of pixels for each band is consistent, which introduces spatial regularity that can be exploited.</a:t>
            </a:r>
          </a:p>
        </p:txBody>
      </p:sp>
      <p:sp>
        <p:nvSpPr>
          <p:cNvPr id="158" name="Robust, nonlinear statistical learning"/>
          <p:cNvSpPr txBox="1"/>
          <p:nvPr/>
        </p:nvSpPr>
        <p:spPr>
          <a:xfrm>
            <a:off x="8468600" y="4902200"/>
            <a:ext cx="434725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 b="0"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Robust, nonlinear statistical learning</a:t>
            </a:r>
          </a:p>
        </p:txBody>
      </p:sp>
      <p:sp>
        <p:nvSpPr>
          <p:cNvPr id="159" name="Line"/>
          <p:cNvSpPr/>
          <p:nvPr/>
        </p:nvSpPr>
        <p:spPr>
          <a:xfrm flipV="1">
            <a:off x="6476999" y="6974234"/>
            <a:ext cx="2254967" cy="15728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0" name="Line"/>
          <p:cNvSpPr/>
          <p:nvPr/>
        </p:nvSpPr>
        <p:spPr>
          <a:xfrm>
            <a:off x="6565900" y="3289299"/>
            <a:ext cx="1881535" cy="7482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1" name="Line"/>
          <p:cNvSpPr/>
          <p:nvPr/>
        </p:nvSpPr>
        <p:spPr>
          <a:xfrm>
            <a:off x="6667499" y="4864099"/>
            <a:ext cx="1867724" cy="2056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2" name="Line"/>
          <p:cNvSpPr/>
          <p:nvPr/>
        </p:nvSpPr>
        <p:spPr>
          <a:xfrm flipV="1">
            <a:off x="6654800" y="5916295"/>
            <a:ext cx="1898424" cy="11068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3862" y="2815858"/>
            <a:ext cx="2540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99549" y="3162298"/>
            <a:ext cx="876301" cy="25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apturing Intrinsic Geometry of Data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Capturing Intrinsic Geometry of Data</a:t>
            </a:r>
          </a:p>
        </p:txBody>
      </p:sp>
      <p:pic>
        <p:nvPicPr>
          <p:cNvPr id="16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7984" y="5813483"/>
            <a:ext cx="3060701" cy="94284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Construct a weighted graph on the HSI data…"/>
          <p:cNvSpPr txBox="1"/>
          <p:nvPr/>
        </p:nvSpPr>
        <p:spPr>
          <a:xfrm>
            <a:off x="513234" y="2584974"/>
            <a:ext cx="5410201" cy="695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Construct a weighted graph on the HSI data</a:t>
            </a:r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Use the graph to generate a Markov process:</a:t>
            </a:r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Create a distance function based on diffusion with respect to     :</a:t>
            </a:r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 </a:t>
            </a:r>
          </a:p>
        </p:txBody>
      </p:sp>
      <p:pic>
        <p:nvPicPr>
          <p:cNvPr id="169" name="WeightMatrix-crop.pdf" descr="WeightMatrix-crop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0721" y="2553467"/>
            <a:ext cx="5940512" cy="5481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31472" y="7509769"/>
            <a:ext cx="2286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Coifman R.R., S. Lafon, A.B. Lee, M. Maggioni, B. Nadler, F. Warner and S.W. Zucker.  ”Geometric diffusions as a tool for harmonic analysis and structure definition of data: Diffusion maps.&quot; PNAS 102.21 (2005): 7426-7431."/>
          <p:cNvSpPr txBox="1"/>
          <p:nvPr/>
        </p:nvSpPr>
        <p:spPr>
          <a:xfrm>
            <a:off x="0" y="8864468"/>
            <a:ext cx="12479378" cy="945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500"/>
              </a:lnSpc>
              <a:defRPr sz="1600" b="0">
                <a:solidFill>
                  <a:srgbClr val="22222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rPr dirty="0" err="1"/>
              <a:t>Coifman</a:t>
            </a:r>
            <a:r>
              <a:rPr dirty="0"/>
              <a:t> R.R., S. Lafon, A.B. Lee, M. </a:t>
            </a:r>
            <a:r>
              <a:rPr dirty="0" err="1"/>
              <a:t>Maggioni</a:t>
            </a:r>
            <a:r>
              <a:rPr dirty="0"/>
              <a:t>, B. Nadler, F. Warner and S.W. </a:t>
            </a:r>
            <a:r>
              <a:rPr dirty="0" err="1"/>
              <a:t>Zucker</a:t>
            </a:r>
            <a:r>
              <a:rPr dirty="0"/>
              <a:t>.  </a:t>
            </a:r>
            <a:r>
              <a:rPr dirty="0" smtClean="0"/>
              <a:t>”Geometric </a:t>
            </a:r>
            <a:r>
              <a:rPr dirty="0"/>
              <a:t>diffusions as a tool for harmonic analysis and </a:t>
            </a:r>
            <a:r>
              <a:rPr dirty="0" smtClean="0"/>
              <a:t>structure</a:t>
            </a:r>
            <a:endParaRPr lang="en-US" dirty="0" smtClean="0"/>
          </a:p>
          <a:p>
            <a:pPr algn="l" defTabSz="457200">
              <a:lnSpc>
                <a:spcPts val="3500"/>
              </a:lnSpc>
              <a:defRPr sz="1600" b="0">
                <a:solidFill>
                  <a:srgbClr val="222222"/>
                </a:solidFill>
                <a:latin typeface="Garamond"/>
                <a:ea typeface="Garamond"/>
                <a:cs typeface="Garamond"/>
                <a:sym typeface="Garamond"/>
              </a:defRPr>
            </a:pPr>
            <a:r>
              <a:rPr dirty="0" smtClean="0"/>
              <a:t> </a:t>
            </a:r>
            <a:r>
              <a:rPr dirty="0"/>
              <a:t>definition of data: Diffusion maps." </a:t>
            </a:r>
            <a:r>
              <a:rPr i="1" dirty="0"/>
              <a:t>PNAS</a:t>
            </a:r>
            <a:r>
              <a:rPr dirty="0"/>
              <a:t> 102.21 (2005): 7426-7431.</a:t>
            </a:r>
          </a:p>
        </p:txBody>
      </p:sp>
      <p:sp>
        <p:nvSpPr>
          <p:cNvPr id="172" name="Weight matrix"/>
          <p:cNvSpPr txBox="1"/>
          <p:nvPr/>
        </p:nvSpPr>
        <p:spPr>
          <a:xfrm>
            <a:off x="8415559" y="1978114"/>
            <a:ext cx="263083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t>Weight matrix         </a:t>
            </a:r>
          </a:p>
        </p:txBody>
      </p:sp>
      <p:pic>
        <p:nvPicPr>
          <p:cNvPr id="173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35565" y="2086064"/>
            <a:ext cx="3175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8211" y="8127867"/>
            <a:ext cx="5156201" cy="73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pdf" descr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23578" y="3513468"/>
            <a:ext cx="49022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asted-image.pdf" descr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5282" y="3032741"/>
            <a:ext cx="1270001" cy="30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Exploiting Nonlinear Structure: Diffusion Map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Exploiting Nonlinear Structure: Diffusion Maps</a:t>
            </a:r>
          </a:p>
        </p:txBody>
      </p:sp>
      <p:sp>
        <p:nvSpPr>
          <p:cNvPr id="179" name="Compute spectral decomposition…"/>
          <p:cNvSpPr txBox="1"/>
          <p:nvPr/>
        </p:nvSpPr>
        <p:spPr>
          <a:xfrm>
            <a:off x="314431" y="1893506"/>
            <a:ext cx="4346676" cy="867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Compute spectral decomposition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 of     :                         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This gives a low-dimensional 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representation of a pixel              :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Moreover, one can compute:</a:t>
            </a:r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</p:txBody>
      </p:sp>
      <p:pic>
        <p:nvPicPr>
          <p:cNvPr id="180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4403" y="2365174"/>
            <a:ext cx="2286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52565" y="4508081"/>
            <a:ext cx="9652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DiffusionEmbeddingGT.mp4" descr="DiffusionEmbeddingG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601370" y="1893506"/>
            <a:ext cx="7106324" cy="5329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asted-image.pdf" descr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0341" y="5211630"/>
            <a:ext cx="22733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asted-image.pdf" descr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54654" y="2892425"/>
            <a:ext cx="1917701" cy="36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image.pdf" descr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1144" y="7162535"/>
            <a:ext cx="4991101" cy="110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333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Approach: Density Estimate+Diffusion Geometry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Approach: Density Estimate+Diffusion Geometry</a:t>
            </a:r>
          </a:p>
        </p:txBody>
      </p:sp>
      <p:sp>
        <p:nvSpPr>
          <p:cNvPr id="188" name="1.)  Mode Estimation:   Learn modes of classes by finding high density points that…"/>
          <p:cNvSpPr txBox="1"/>
          <p:nvPr/>
        </p:nvSpPr>
        <p:spPr>
          <a:xfrm>
            <a:off x="184898" y="1869016"/>
            <a:ext cx="5804205" cy="833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b="1" dirty="0"/>
              <a:t>1.)  Mode Estimation</a:t>
            </a:r>
            <a:r>
              <a:rPr dirty="0"/>
              <a:t>:   Learn modes of classes by finding high density points that </a:t>
            </a:r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are      -far from other high density points.</a:t>
            </a:r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dirty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2.)  Spectral labeling</a:t>
            </a:r>
            <a:r>
              <a:rPr b="0" dirty="0"/>
              <a:t>: Label points by finding     -nearest neighbor of higher density.  </a:t>
            </a:r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dirty="0"/>
              <a:t>3.)  Spatial labeling</a:t>
            </a:r>
            <a:r>
              <a:rPr b="0" dirty="0"/>
              <a:t>: Incorporate spatial information for points far from class modes—use spatial regularity to resolve spectral ambiguity.</a:t>
            </a:r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 dirty="0"/>
          </a:p>
        </p:txBody>
      </p:sp>
      <p:pic>
        <p:nvPicPr>
          <p:cNvPr id="18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301" y="2615144"/>
            <a:ext cx="241301" cy="269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7044" y="4813643"/>
            <a:ext cx="241301" cy="26974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Line"/>
          <p:cNvSpPr/>
          <p:nvPr/>
        </p:nvSpPr>
        <p:spPr>
          <a:xfrm>
            <a:off x="5750967" y="2268182"/>
            <a:ext cx="178698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2" name="Line"/>
          <p:cNvSpPr/>
          <p:nvPr/>
        </p:nvSpPr>
        <p:spPr>
          <a:xfrm>
            <a:off x="6072566" y="4681675"/>
            <a:ext cx="151632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3" name="Line"/>
          <p:cNvSpPr/>
          <p:nvPr/>
        </p:nvSpPr>
        <p:spPr>
          <a:xfrm>
            <a:off x="5758647" y="7213700"/>
            <a:ext cx="177162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4" name="Learn the centers of the distributions,…"/>
          <p:cNvSpPr txBox="1"/>
          <p:nvPr/>
        </p:nvSpPr>
        <p:spPr>
          <a:xfrm>
            <a:off x="7474458" y="1816100"/>
            <a:ext cx="5804205" cy="867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Learn the centers of the distributions,</a:t>
            </a:r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r>
              <a:t>which we can label confidently.</a:t>
            </a:r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b="0"/>
              <a:t>Allow these high confidence labels to </a:t>
            </a:r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b="0"/>
              <a:t>spread their labels to (spectrally) nearby points.</a:t>
            </a:r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r>
              <a:rPr b="0"/>
              <a:t>Intervene near the class boundaries.</a:t>
            </a:r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  <a:p>
            <a:pPr lvl="1" algn="l">
              <a:defRPr b="0">
                <a:latin typeface="Garamond"/>
                <a:ea typeface="Garamond"/>
                <a:cs typeface="Garamond"/>
                <a:sym typeface="Garamond"/>
              </a:defRPr>
            </a:pPr>
            <a:endParaRPr b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1109</Words>
  <Application>Microsoft Office PowerPoint</Application>
  <PresentationFormat>Custom</PresentationFormat>
  <Paragraphs>236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Garamond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Nonlinear Hyperspectral Clustering, Anomaly Detection, and Active Learning</vt:lpstr>
      <vt:lpstr>Hyperspectral Images (HSI)</vt:lpstr>
      <vt:lpstr>Individual Spectral Bands</vt:lpstr>
      <vt:lpstr>Three HSI Learning Problems</vt:lpstr>
      <vt:lpstr>Obstructions to Learning HSI</vt:lpstr>
      <vt:lpstr>Redeeming Properties</vt:lpstr>
      <vt:lpstr>Capturing Intrinsic Geometry of Data</vt:lpstr>
      <vt:lpstr>Exploiting Nonlinear Structure: Diffusion Maps</vt:lpstr>
      <vt:lpstr>Approach: Density Estimate+Diffusion Geometry</vt:lpstr>
      <vt:lpstr>Low Computational Complexity </vt:lpstr>
      <vt:lpstr>Mode Estimation</vt:lpstr>
      <vt:lpstr>PowerPoint Presentation</vt:lpstr>
      <vt:lpstr>Spectral Diffusion</vt:lpstr>
      <vt:lpstr>The value of spatial information</vt:lpstr>
      <vt:lpstr>Two Stage Labeling</vt:lpstr>
      <vt:lpstr>Spatial Regularization: Too Much of a Good Thing?</vt:lpstr>
      <vt:lpstr>Empirical results are good…</vt:lpstr>
      <vt:lpstr>…and theoretical performance  is guaranteed.</vt:lpstr>
      <vt:lpstr>Anomaly Detection: Diffusion Modes + PLSR</vt:lpstr>
      <vt:lpstr>Active Learning: Which Pixels to Query?</vt:lpstr>
      <vt:lpstr>Try for yourself!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Nonlinear Hyperspectral Clustering, Anomaly Detection, and Active Learning</dc:title>
  <cp:lastModifiedBy>Michael Baron</cp:lastModifiedBy>
  <cp:revision>1</cp:revision>
  <dcterms:modified xsi:type="dcterms:W3CDTF">2017-09-14T16:38:43Z</dcterms:modified>
</cp:coreProperties>
</file>