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305" r:id="rId4"/>
    <p:sldId id="306" r:id="rId5"/>
    <p:sldId id="258" r:id="rId6"/>
    <p:sldId id="307" r:id="rId7"/>
    <p:sldId id="308" r:id="rId8"/>
    <p:sldId id="259" r:id="rId9"/>
    <p:sldId id="309" r:id="rId10"/>
    <p:sldId id="310" r:id="rId11"/>
    <p:sldId id="260" r:id="rId12"/>
    <p:sldId id="261" r:id="rId13"/>
    <p:sldId id="262" r:id="rId14"/>
    <p:sldId id="311" r:id="rId15"/>
    <p:sldId id="31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313" r:id="rId35"/>
    <p:sldId id="314" r:id="rId36"/>
    <p:sldId id="281" r:id="rId37"/>
    <p:sldId id="282" r:id="rId38"/>
    <p:sldId id="283" r:id="rId39"/>
    <p:sldId id="284" r:id="rId40"/>
    <p:sldId id="285" r:id="rId41"/>
    <p:sldId id="286" r:id="rId42"/>
    <p:sldId id="315" r:id="rId43"/>
    <p:sldId id="316" r:id="rId44"/>
    <p:sldId id="287" r:id="rId45"/>
    <p:sldId id="318" r:id="rId46"/>
    <p:sldId id="319" r:id="rId47"/>
    <p:sldId id="320" r:id="rId48"/>
    <p:sldId id="290" r:id="rId49"/>
    <p:sldId id="291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292" r:id="rId60"/>
    <p:sldId id="330" r:id="rId61"/>
    <p:sldId id="293" r:id="rId62"/>
    <p:sldId id="294" r:id="rId63"/>
    <p:sldId id="295" r:id="rId64"/>
    <p:sldId id="296" r:id="rId65"/>
    <p:sldId id="297" r:id="rId66"/>
    <p:sldId id="298" r:id="rId67"/>
    <p:sldId id="331" r:id="rId68"/>
    <p:sldId id="332" r:id="rId69"/>
    <p:sldId id="333" r:id="rId70"/>
    <p:sldId id="334" r:id="rId71"/>
    <p:sldId id="299" r:id="rId72"/>
    <p:sldId id="300" r:id="rId73"/>
    <p:sldId id="301" r:id="rId74"/>
    <p:sldId id="302" r:id="rId75"/>
    <p:sldId id="303" r:id="rId76"/>
    <p:sldId id="304" r:id="rId77"/>
    <p:sldId id="336" r:id="rId78"/>
    <p:sldId id="337" r:id="rId79"/>
    <p:sldId id="335" r:id="rId80"/>
    <p:sldId id="338" r:id="rId81"/>
    <p:sldId id="339" r:id="rId82"/>
    <p:sldId id="340" r:id="rId83"/>
    <p:sldId id="34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7BC65-C2AC-4D17-BF49-79E73F1E443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3CBDB-09CD-4F87-BF81-47E60715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F77B-1FBA-4424-B5A0-6208DFBD12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1055-6A95-4F32-A789-1C40D3A96BA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814F-230C-4DE0-870F-F2052B21A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85" y="767751"/>
            <a:ext cx="9144000" cy="1905450"/>
          </a:xfrm>
        </p:spPr>
        <p:txBody>
          <a:bodyPr/>
          <a:lstStyle/>
          <a:p>
            <a:r>
              <a:rPr lang="en-US" b="1" dirty="0"/>
              <a:t>GPU </a:t>
            </a:r>
            <a:r>
              <a:rPr lang="en-US" b="1" dirty="0" smtClean="0"/>
              <a:t>Schedulers</a:t>
            </a:r>
            <a:r>
              <a:rPr lang="en-US" b="1" dirty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Fair </a:t>
            </a:r>
            <a:r>
              <a:rPr lang="en-US" b="1" dirty="0"/>
              <a:t>is </a:t>
            </a:r>
            <a:r>
              <a:rPr lang="en-US" b="1" dirty="0" smtClean="0"/>
              <a:t>Fair Enough</a:t>
            </a:r>
            <a:r>
              <a:rPr lang="en-US" b="1" dirty="0"/>
              <a:t>?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584385" y="3920151"/>
            <a:ext cx="9144000" cy="246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Tyler Sorensen</a:t>
            </a:r>
            <a:r>
              <a:rPr lang="en-US" sz="3000" dirty="0" smtClean="0"/>
              <a:t>, </a:t>
            </a:r>
            <a:r>
              <a:rPr lang="en-US" sz="3000" dirty="0" err="1" smtClean="0"/>
              <a:t>Hugues</a:t>
            </a:r>
            <a:r>
              <a:rPr lang="en-US" sz="3000" dirty="0" smtClean="0"/>
              <a:t> </a:t>
            </a:r>
            <a:r>
              <a:rPr lang="en-US" sz="3000" dirty="0" err="1" smtClean="0"/>
              <a:t>Evrard</a:t>
            </a:r>
            <a:r>
              <a:rPr lang="en-US" sz="3000" dirty="0"/>
              <a:t>, Alastair Donaldson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Imperial College London, UK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CONCUR </a:t>
            </a:r>
          </a:p>
          <a:p>
            <a:pPr algn="ctr"/>
            <a:r>
              <a:rPr lang="en-US" dirty="0" smtClean="0"/>
              <a:t>Sept.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Second experiment - lock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726602"/>
            <a:ext cx="0" cy="30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31253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7452" y="330681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67264" y="4073273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1" idx="2"/>
          </p:cNvCxnSpPr>
          <p:nvPr/>
        </p:nvCxnSpPr>
        <p:spPr>
          <a:xfrm>
            <a:off x="1880543" y="5698351"/>
            <a:ext cx="0" cy="10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67264" y="5204445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41121" y="4684143"/>
            <a:ext cx="1026558" cy="1014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41121" y="6329029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>
            <a:off x="1880543" y="4567179"/>
            <a:ext cx="0" cy="637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4181" y="5698351"/>
            <a:ext cx="40112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2"/>
            <a:endCxn id="24" idx="0"/>
          </p:cNvCxnSpPr>
          <p:nvPr/>
        </p:nvCxnSpPr>
        <p:spPr>
          <a:xfrm>
            <a:off x="4054400" y="5698351"/>
            <a:ext cx="0" cy="630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2"/>
            <a:endCxn id="23" idx="0"/>
          </p:cNvCxnSpPr>
          <p:nvPr/>
        </p:nvCxnSpPr>
        <p:spPr>
          <a:xfrm>
            <a:off x="4054400" y="3676149"/>
            <a:ext cx="0" cy="100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119" y="4675168"/>
            <a:ext cx="15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73198" y="5783924"/>
            <a:ext cx="15489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pic>
        <p:nvPicPr>
          <p:cNvPr id="1026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2451684" y="4073273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2466889" y="5143114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4624813" y="4888538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4696560" y="6311900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GP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89174" y="5549208"/>
            <a:ext cx="3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Lock </a:t>
            </a:r>
            <a:r>
              <a:rPr lang="en-US" i="1" dirty="0" smtClean="0"/>
              <a:t>with 64 threads contending: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79101" y="6022164"/>
            <a:ext cx="301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92D050"/>
                </a:solidFill>
              </a:rPr>
              <a:t>WORKS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third experiment -  </a:t>
            </a:r>
            <a:r>
              <a:rPr lang="en-US" i="1" dirty="0" smtClean="0"/>
              <a:t>small</a:t>
            </a:r>
            <a:r>
              <a:rPr lang="en-US" dirty="0" smtClean="0"/>
              <a:t>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85056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08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334" y="414641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056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6334" y="62397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3071004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third experiment -  </a:t>
            </a:r>
            <a:r>
              <a:rPr lang="en-US" i="1" dirty="0" smtClean="0"/>
              <a:t>small</a:t>
            </a:r>
            <a:r>
              <a:rPr lang="en-US" dirty="0" smtClean="0"/>
              <a:t>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85056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08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334" y="414641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056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6334" y="62397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3071004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4" descr="Right or wrong 5 by Arnoud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20" y="4157328"/>
            <a:ext cx="464515" cy="4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ight or wrong 5 by Arnoud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08" y="3549751"/>
            <a:ext cx="464515" cy="4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third experiment -  </a:t>
            </a:r>
            <a:r>
              <a:rPr lang="en-US" i="1" dirty="0" smtClean="0"/>
              <a:t>small</a:t>
            </a:r>
            <a:r>
              <a:rPr lang="en-US" dirty="0" smtClean="0"/>
              <a:t>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1984091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third experiment -  </a:t>
            </a:r>
            <a:r>
              <a:rPr lang="en-US" i="1" dirty="0" smtClean="0"/>
              <a:t>small</a:t>
            </a:r>
            <a:r>
              <a:rPr lang="en-US" dirty="0" smtClean="0"/>
              <a:t>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1984091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Image result for 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79101" y="5588678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Barrier with </a:t>
            </a:r>
            <a:r>
              <a:rPr lang="en-US" i="1" strike="sngStrike" dirty="0" smtClean="0"/>
              <a:t>64</a:t>
            </a:r>
            <a:r>
              <a:rPr lang="en-US" i="1" dirty="0" smtClean="0"/>
              <a:t> </a:t>
            </a:r>
            <a:r>
              <a:rPr lang="en-US" b="1" i="1" dirty="0" smtClean="0"/>
              <a:t>32</a:t>
            </a:r>
            <a:r>
              <a:rPr lang="en-US" i="1" dirty="0" smtClean="0"/>
              <a:t> threads: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24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third experiment -  </a:t>
            </a:r>
            <a:r>
              <a:rPr lang="en-US" i="1" dirty="0" smtClean="0"/>
              <a:t>small</a:t>
            </a:r>
            <a:r>
              <a:rPr lang="en-US" dirty="0" smtClean="0"/>
              <a:t>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1984091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Image result for 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79101" y="5588678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Barrier with </a:t>
            </a:r>
            <a:r>
              <a:rPr lang="en-US" i="1" strike="sngStrike" dirty="0" smtClean="0"/>
              <a:t>64</a:t>
            </a:r>
            <a:r>
              <a:rPr lang="en-US" i="1" dirty="0" smtClean="0"/>
              <a:t> </a:t>
            </a:r>
            <a:r>
              <a:rPr lang="en-US" b="1" i="1" dirty="0" smtClean="0"/>
              <a:t>32</a:t>
            </a:r>
            <a:r>
              <a:rPr lang="en-US" i="1" dirty="0" smtClean="0"/>
              <a:t> threads: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79100" y="6006878"/>
            <a:ext cx="301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92D050"/>
                </a:solidFill>
              </a:rPr>
              <a:t>WORKS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results: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34880"/>
              </p:ext>
            </p:extLst>
          </p:nvPr>
        </p:nvGraphicFramePr>
        <p:xfrm>
          <a:off x="1824967" y="2998846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ght or wrong 5 by Arnoud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3424686"/>
            <a:ext cx="281334" cy="2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by rae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3787065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 by rae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4162345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results:</a:t>
            </a:r>
          </a:p>
        </p:txBody>
      </p:sp>
      <p:pic>
        <p:nvPicPr>
          <p:cNvPr id="6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3345" y="5193762"/>
            <a:ext cx="571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 we formally reason about these results?</a:t>
            </a:r>
            <a:endParaRPr lang="en-US" sz="2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21777"/>
              </p:ext>
            </p:extLst>
          </p:nvPr>
        </p:nvGraphicFramePr>
        <p:xfrm>
          <a:off x="1824967" y="2998846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Works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Right or wrong 5 by Arnoud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3424686"/>
            <a:ext cx="281334" cy="2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 by rae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3787065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 by rae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4162345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66206" y="2311888"/>
            <a:ext cx="2966041" cy="28122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21122" y="3174529"/>
            <a:ext cx="2056213" cy="19495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32439" y="3890522"/>
            <a:ext cx="1233577" cy="1233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8083" y="427870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Wait</a:t>
            </a:r>
            <a:br>
              <a:rPr lang="en-US" dirty="0" smtClean="0"/>
            </a:b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2765" y="3478057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Lock Free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0982" y="2485065"/>
            <a:ext cx="129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Obstruction</a:t>
            </a:r>
            <a:br>
              <a:rPr lang="en-US" dirty="0" smtClean="0"/>
            </a:b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3048" y="5609259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Non-blocking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52629" y="560925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Blocking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6782643" y="2311888"/>
            <a:ext cx="2966041" cy="28122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37559" y="3174529"/>
            <a:ext cx="2056213" cy="194957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48876" y="3890522"/>
            <a:ext cx="1233577" cy="123357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2229" y="336512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66206" y="2311888"/>
            <a:ext cx="2966041" cy="28122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21122" y="3174529"/>
            <a:ext cx="2056213" cy="19495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32439" y="3890522"/>
            <a:ext cx="1233577" cy="1233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8083" y="4278709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Wait</a:t>
            </a:r>
            <a:br>
              <a:rPr lang="en-US" dirty="0" smtClean="0"/>
            </a:b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2765" y="3478057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Lock Free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0982" y="2485065"/>
            <a:ext cx="129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Obstruction</a:t>
            </a:r>
            <a:br>
              <a:rPr lang="en-US" dirty="0" smtClean="0"/>
            </a:b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3048" y="5609259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Non-blocking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61960"/>
              </p:ext>
            </p:extLst>
          </p:nvPr>
        </p:nvGraphicFramePr>
        <p:xfrm>
          <a:off x="6006815" y="449908"/>
          <a:ext cx="4556844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78422"/>
                <a:gridCol w="22784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Works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Works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 descr="Right or wrong 5 by Arnoud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89" y="866491"/>
            <a:ext cx="281334" cy="2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heck mark by rae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89" y="1245151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eck mark by rae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89" y="1620431"/>
            <a:ext cx="281334" cy="2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782643" y="2311888"/>
            <a:ext cx="2966041" cy="28122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7559" y="3174529"/>
            <a:ext cx="2056213" cy="194957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48876" y="3890522"/>
            <a:ext cx="1233577" cy="123357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2229" y="336512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52629" y="560925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Blocking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7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GPUs are parallel devices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GPUs have a concurrent execution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classic shared memory </a:t>
            </a:r>
            <a:br>
              <a:rPr lang="en-US" dirty="0" smtClean="0"/>
            </a:br>
            <a:r>
              <a:rPr lang="en-US" dirty="0" smtClean="0"/>
              <a:t>concurrency</a:t>
            </a:r>
            <a:r>
              <a:rPr lang="en-US" dirty="0" smtClean="0"/>
              <a:t>” on GPUs?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04" y="1455925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8774" y="1571590"/>
            <a:ext cx="301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fury</a:t>
            </a:r>
            <a:br>
              <a:rPr lang="en-US" i="1" dirty="0" smtClean="0"/>
            </a:br>
            <a:r>
              <a:rPr lang="en-US" i="1" dirty="0"/>
              <a:t>4096 </a:t>
            </a:r>
            <a:r>
              <a:rPr lang="en-US" i="1" dirty="0" smtClean="0"/>
              <a:t>processing units  </a:t>
            </a:r>
            <a:endParaRPr lang="en-US" i="1" dirty="0"/>
          </a:p>
        </p:txBody>
      </p:sp>
      <p:pic>
        <p:nvPicPr>
          <p:cNvPr id="1028" name="Picture 4" descr="Image result for ope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33" y="3493826"/>
            <a:ext cx="1233578" cy="12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8244" y="3773646"/>
            <a:ext cx="28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kernels executed by </a:t>
            </a:r>
            <a:br>
              <a:rPr lang="en-US" i="1" dirty="0" smtClean="0"/>
            </a:br>
            <a:r>
              <a:rPr lang="en-US" i="1" dirty="0" smtClean="0"/>
              <a:t>millions of threads</a:t>
            </a:r>
            <a:endParaRPr lang="en-US" i="1" dirty="0"/>
          </a:p>
        </p:txBody>
      </p:sp>
      <p:pic>
        <p:nvPicPr>
          <p:cNvPr id="1030" name="Picture 6" descr="Image result for pthrea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3" y="5443268"/>
            <a:ext cx="882902" cy="1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pen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73" y="5603328"/>
            <a:ext cx="2432351" cy="8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he art of multiprocessor programm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20" y="5060675"/>
            <a:ext cx="1341580" cy="16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057" y="3036498"/>
            <a:ext cx="11637034" cy="3821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parameterized formula for </a:t>
            </a:r>
            <a:r>
              <a:rPr lang="en-US" i="1" dirty="0" smtClean="0"/>
              <a:t>semi-fair</a:t>
            </a:r>
            <a:r>
              <a:rPr lang="en-US" dirty="0" smtClean="0"/>
              <a:t> schedulers</a:t>
            </a:r>
          </a:p>
          <a:p>
            <a:endParaRPr lang="en-US" dirty="0"/>
          </a:p>
          <a:p>
            <a:r>
              <a:rPr lang="en-US" dirty="0" smtClean="0"/>
              <a:t>Instantiate formula for several GPU schedulers</a:t>
            </a:r>
          </a:p>
          <a:p>
            <a:endParaRPr lang="en-US" dirty="0"/>
          </a:p>
          <a:p>
            <a:r>
              <a:rPr lang="en-US" dirty="0" err="1" smtClean="0"/>
              <a:t>Analyse</a:t>
            </a:r>
            <a:r>
              <a:rPr lang="en-US" dirty="0" smtClean="0"/>
              <a:t> common blocking idioms under each scheduler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8" y="2656936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226238">
            <a:off x="5132336" y="2826067"/>
            <a:ext cx="1928966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9516" y="6104040"/>
            <a:ext cx="147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3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8906" y="3209026"/>
            <a:ext cx="1639019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07452" y="2139351"/>
            <a:ext cx="2070721" cy="479683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9516" y="6104040"/>
            <a:ext cx="241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3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5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159" y="4295955"/>
            <a:ext cx="2648309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6855" y="2147977"/>
            <a:ext cx="2070721" cy="479683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9516" y="6104040"/>
            <a:ext cx="305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3</a:t>
            </a:r>
            <a:r>
              <a:rPr lang="en-US" sz="2800" dirty="0" smtClean="0"/>
              <a:t>) (3→</a:t>
            </a:r>
            <a:r>
              <a:rPr lang="en-US" sz="2800" dirty="0"/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43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3412" y="4873925"/>
            <a:ext cx="1604513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234755">
            <a:off x="9816476" y="2723818"/>
            <a:ext cx="2070721" cy="479683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9515" y="6104040"/>
            <a:ext cx="435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3</a:t>
            </a:r>
            <a:r>
              <a:rPr lang="en-US" sz="2800" dirty="0" smtClean="0"/>
              <a:t>) (3→</a:t>
            </a:r>
            <a:r>
              <a:rPr lang="en-US" sz="2800" dirty="0"/>
              <a:t>5</a:t>
            </a:r>
            <a:r>
              <a:rPr lang="en-US" sz="2800" dirty="0" smtClean="0"/>
              <a:t>) (5→7)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8301" y="4347713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480647">
            <a:off x="5131516" y="3869863"/>
            <a:ext cx="1928966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9516" y="6104040"/>
            <a:ext cx="147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1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7" y="2656935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3766" y="4416725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0890" y="6104040"/>
            <a:ext cx="551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7" y="2656935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3766" y="4416725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0890" y="6104040"/>
            <a:ext cx="551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 (2→2)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71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GPUs are parallel devices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GPUs have a concurrent execution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classic shared memory </a:t>
            </a:r>
            <a:br>
              <a:rPr lang="en-US" dirty="0" smtClean="0"/>
            </a:br>
            <a:r>
              <a:rPr lang="en-US" dirty="0" smtClean="0"/>
              <a:t>concurrency</a:t>
            </a:r>
            <a:r>
              <a:rPr lang="en-US" dirty="0" smtClean="0"/>
              <a:t>” on GPUs?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04" y="1455925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8774" y="1571590"/>
            <a:ext cx="301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fury</a:t>
            </a:r>
            <a:br>
              <a:rPr lang="en-US" i="1" dirty="0" smtClean="0"/>
            </a:br>
            <a:r>
              <a:rPr lang="en-US" i="1" dirty="0"/>
              <a:t>4096 </a:t>
            </a:r>
            <a:r>
              <a:rPr lang="en-US" i="1" dirty="0" smtClean="0"/>
              <a:t>processing units  </a:t>
            </a:r>
            <a:endParaRPr lang="en-US" i="1" dirty="0"/>
          </a:p>
        </p:txBody>
      </p:sp>
      <p:pic>
        <p:nvPicPr>
          <p:cNvPr id="1028" name="Picture 4" descr="Image result for ope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33" y="3493826"/>
            <a:ext cx="1233578" cy="12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8244" y="3773646"/>
            <a:ext cx="28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kernels executed by </a:t>
            </a:r>
            <a:br>
              <a:rPr lang="en-US" i="1" dirty="0" smtClean="0"/>
            </a:br>
            <a:r>
              <a:rPr lang="en-US" i="1" dirty="0" smtClean="0"/>
              <a:t>millions of threads</a:t>
            </a:r>
            <a:endParaRPr lang="en-US" i="1" dirty="0"/>
          </a:p>
        </p:txBody>
      </p:sp>
      <p:pic>
        <p:nvPicPr>
          <p:cNvPr id="1030" name="Picture 6" descr="Image result for pthrea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3" y="5443268"/>
            <a:ext cx="882902" cy="1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pen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73" y="5603328"/>
            <a:ext cx="2432351" cy="8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he art of multiprocessor programm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20" y="5060675"/>
            <a:ext cx="1341580" cy="16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5057" y="4879602"/>
            <a:ext cx="11637034" cy="197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7" y="2656935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3766" y="4416725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0890" y="6104040"/>
            <a:ext cx="551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 (2→2) (2→2)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82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" y="2010245"/>
            <a:ext cx="3992675" cy="359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7" y="2656935"/>
            <a:ext cx="2622430" cy="319178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3766" y="4416725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0890" y="6104040"/>
            <a:ext cx="551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4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1701" y="502239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Weak </a:t>
            </a:r>
            <a:r>
              <a:rPr lang="en-US" sz="3200" dirty="0" smtClean="0">
                <a:solidFill>
                  <a:srgbClr val="00B0F0"/>
                </a:solidFill>
              </a:rPr>
              <a:t>Fairness</a:t>
            </a:r>
            <a:endParaRPr lang="en-US" sz="3200" baseline="30000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" y="5606514"/>
            <a:ext cx="4934580" cy="7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1701" y="502239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 smtClean="0">
                <a:solidFill>
                  <a:srgbClr val="00B0F0"/>
                </a:solidFill>
              </a:rPr>
              <a:t>Weak</a:t>
            </a:r>
            <a:r>
              <a:rPr lang="en-US" sz="3200" dirty="0" smtClean="0">
                <a:solidFill>
                  <a:srgbClr val="00B0F0"/>
                </a:solidFill>
              </a:rPr>
              <a:t> Fairness</a:t>
            </a:r>
            <a:endParaRPr lang="en-US" sz="3200" baseline="30000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" y="5606514"/>
            <a:ext cx="4934580" cy="7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ormal Schedulers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1701" y="502239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Fairness</a:t>
            </a:r>
            <a:endParaRPr lang="en-US" sz="3200" baseline="30000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" y="5606514"/>
            <a:ext cx="4934580" cy="7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Schedulers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701" y="502239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Fairness</a:t>
            </a:r>
            <a:endParaRPr lang="en-US" sz="3200" baseline="30000" dirty="0" smtClean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4" y="5606514"/>
            <a:ext cx="4934580" cy="72653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26299"/>
              </p:ext>
            </p:extLst>
          </p:nvPr>
        </p:nvGraphicFramePr>
        <p:xfrm>
          <a:off x="1954363" y="2533020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Fairness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Schedulers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01418"/>
              </p:ext>
            </p:extLst>
          </p:nvPr>
        </p:nvGraphicFramePr>
        <p:xfrm>
          <a:off x="1954363" y="2533020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Fairness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701" y="502239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Fairness</a:t>
            </a:r>
            <a:endParaRPr lang="en-US" sz="3200" baseline="30000" dirty="0" smtClean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0411" y="4287328"/>
            <a:ext cx="268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We want something</a:t>
            </a:r>
          </a:p>
          <a:p>
            <a:pPr algn="ctr"/>
            <a:r>
              <a:rPr lang="en-US" sz="2400" i="1" dirty="0" smtClean="0"/>
              <a:t>in between!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4" y="5606514"/>
            <a:ext cx="4934580" cy="7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36" y="1690688"/>
            <a:ext cx="7679727" cy="11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9" y="1806482"/>
            <a:ext cx="10036460" cy="1014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9751" y="1880558"/>
            <a:ext cx="2147977" cy="76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GPUs are parallel devices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GPUs have a concurrent execution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classic shared memory </a:t>
            </a:r>
            <a:br>
              <a:rPr lang="en-US" dirty="0" smtClean="0"/>
            </a:br>
            <a:r>
              <a:rPr lang="en-US" dirty="0" smtClean="0"/>
              <a:t>concurrency</a:t>
            </a:r>
            <a:r>
              <a:rPr lang="en-US" dirty="0" smtClean="0"/>
              <a:t>” on GPUs?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04" y="1455925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8774" y="1571590"/>
            <a:ext cx="301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fury</a:t>
            </a:r>
            <a:br>
              <a:rPr lang="en-US" i="1" dirty="0" smtClean="0"/>
            </a:br>
            <a:r>
              <a:rPr lang="en-US" i="1" dirty="0"/>
              <a:t>4096 </a:t>
            </a:r>
            <a:r>
              <a:rPr lang="en-US" i="1" dirty="0" smtClean="0"/>
              <a:t>processing units  </a:t>
            </a:r>
            <a:endParaRPr lang="en-US" i="1" dirty="0"/>
          </a:p>
        </p:txBody>
      </p:sp>
      <p:pic>
        <p:nvPicPr>
          <p:cNvPr id="1028" name="Picture 4" descr="Image result for openc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33" y="3493826"/>
            <a:ext cx="1233578" cy="12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8244" y="3773646"/>
            <a:ext cx="28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kernels executed by </a:t>
            </a:r>
            <a:br>
              <a:rPr lang="en-US" i="1" dirty="0" smtClean="0"/>
            </a:br>
            <a:r>
              <a:rPr lang="en-US" i="1" dirty="0" smtClean="0"/>
              <a:t>millions of threads</a:t>
            </a:r>
            <a:endParaRPr lang="en-US" i="1" dirty="0"/>
          </a:p>
        </p:txBody>
      </p:sp>
      <p:pic>
        <p:nvPicPr>
          <p:cNvPr id="1030" name="Picture 6" descr="Image result for pthrea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3" y="5443268"/>
            <a:ext cx="882902" cy="1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pen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73" y="5603328"/>
            <a:ext cx="2432351" cy="8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he art of multiprocessor programm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20" y="5060675"/>
            <a:ext cx="1341580" cy="16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39" y="3619942"/>
            <a:ext cx="11310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Thread Fairness Criterion </a:t>
            </a:r>
            <a:r>
              <a:rPr lang="en-US" sz="2600" dirty="0" smtClean="0"/>
              <a:t>(TFC) is a per-thread predicate that can enable fairness for individual threads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9" y="1806482"/>
            <a:ext cx="10036460" cy="1014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95026" y="1690688"/>
            <a:ext cx="2053087" cy="122504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9" y="1806482"/>
            <a:ext cx="10036460" cy="10149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76467"/>
              </p:ext>
            </p:extLst>
          </p:nvPr>
        </p:nvGraphicFramePr>
        <p:xfrm>
          <a:off x="1764582" y="4828540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Fairness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9" y="1806482"/>
            <a:ext cx="10036460" cy="10149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64582" y="4828540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Fairness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7721" y="4299406"/>
            <a:ext cx="18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TFC(t) = False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363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9" y="1806482"/>
            <a:ext cx="10036460" cy="10149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64582" y="4828540"/>
          <a:ext cx="8128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Fairness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smtClean="0"/>
                        <a:t>barrier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hang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7721" y="4299406"/>
            <a:ext cx="18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TFC(t) = False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33426" y="4299405"/>
            <a:ext cx="176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TFC(t) = True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453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35838"/>
            <a:ext cx="10515600" cy="483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first GPU scheduler: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8" name="Picture 4" descr="Image result for open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1" y="1569916"/>
            <a:ext cx="1253795" cy="12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31" y="3362724"/>
            <a:ext cx="28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Page 29 of OpenCL </a:t>
            </a:r>
            <a:r>
              <a:rPr lang="en-US" i="1" dirty="0" smtClean="0"/>
              <a:t>Standard</a:t>
            </a:r>
            <a:endParaRPr lang="en-US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35838"/>
            <a:ext cx="10515600" cy="483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first GPU scheduler: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8" name="Picture 4" descr="Image result for open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1" y="1569916"/>
            <a:ext cx="1253795" cy="12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15" r="3886"/>
          <a:stretch/>
        </p:blipFill>
        <p:spPr>
          <a:xfrm rot="410483">
            <a:off x="-214590" y="4255438"/>
            <a:ext cx="6520803" cy="28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31" y="3362724"/>
            <a:ext cx="28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Page 29 of OpenCL </a:t>
            </a:r>
            <a:r>
              <a:rPr lang="en-US" i="1" dirty="0" smtClean="0"/>
              <a:t>Standard</a:t>
            </a:r>
            <a:endParaRPr lang="en-US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35838"/>
            <a:ext cx="10515600" cy="483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first GPU scheduler: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8" name="Picture 4" descr="Image result for open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1" y="1569916"/>
            <a:ext cx="1253795" cy="12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15" r="3886"/>
          <a:stretch/>
        </p:blipFill>
        <p:spPr>
          <a:xfrm rot="410483">
            <a:off x="-214590" y="4255438"/>
            <a:ext cx="6520803" cy="2851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436499">
            <a:off x="328201" y="4875582"/>
            <a:ext cx="5434642" cy="6762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31" y="3362724"/>
            <a:ext cx="28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Page 29 of OpenCL </a:t>
            </a:r>
            <a:r>
              <a:rPr lang="en-US" i="1" dirty="0" smtClean="0"/>
              <a:t>Standard</a:t>
            </a:r>
            <a:endParaRPr lang="en-US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35838"/>
            <a:ext cx="10515600" cy="483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Our first GPU scheduler: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8" name="Picture 4" descr="Image result for open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1" y="1569916"/>
            <a:ext cx="1253795" cy="12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72068" y="3362724"/>
            <a:ext cx="4206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err="1" smtClean="0"/>
              <a:t>TFC</a:t>
            </a:r>
            <a:r>
              <a:rPr lang="en-US" sz="4200" i="1" baseline="-25000" dirty="0" err="1" smtClean="0"/>
              <a:t>OpenCL</a:t>
            </a:r>
            <a:r>
              <a:rPr lang="en-US" sz="4200" i="1" dirty="0"/>
              <a:t>(t</a:t>
            </a:r>
            <a:r>
              <a:rPr lang="en-US" sz="4200" i="1" dirty="0" smtClean="0"/>
              <a:t>) = False</a:t>
            </a:r>
            <a:endParaRPr lang="en-US" sz="4200" i="1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15" r="3886"/>
          <a:stretch/>
        </p:blipFill>
        <p:spPr>
          <a:xfrm rot="410483">
            <a:off x="-214590" y="4255438"/>
            <a:ext cx="6520803" cy="2851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436499">
            <a:off x="328201" y="4875582"/>
            <a:ext cx="5434642" cy="6762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27384" y="3136840"/>
            <a:ext cx="7926237" cy="624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Now for something </a:t>
            </a:r>
            <a:r>
              <a:rPr lang="en-US" sz="3600" dirty="0" smtClean="0"/>
              <a:t>more interesting</a:t>
            </a:r>
            <a:r>
              <a:rPr lang="en-US" sz="3600" dirty="0" smtClean="0"/>
              <a:t>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</a:t>
            </a:r>
            <a:r>
              <a:rPr lang="en-US" dirty="0" smtClean="0"/>
              <a:t>Execution (OBE)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0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Persistent thread execution (Gupta et. al, </a:t>
            </a:r>
            <a:r>
              <a:rPr lang="en-US" dirty="0" err="1" smtClean="0"/>
              <a:t>InPar</a:t>
            </a:r>
            <a:r>
              <a:rPr lang="en-US" dirty="0" smtClean="0"/>
              <a:t> 2012) and</a:t>
            </a:r>
          </a:p>
          <a:p>
            <a:pPr marL="0" indent="0">
              <a:buNone/>
            </a:pPr>
            <a:r>
              <a:rPr lang="en-US" dirty="0" smtClean="0"/>
              <a:t>Occupancy bound </a:t>
            </a:r>
            <a:r>
              <a:rPr lang="en-US" dirty="0" smtClean="0"/>
              <a:t>execution </a:t>
            </a:r>
            <a:r>
              <a:rPr lang="en-US" dirty="0" smtClean="0"/>
              <a:t>(Sorensen et. al, OOPSLA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First experiment -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85056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08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334" y="414641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056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6334" y="62397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3071004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</a:t>
            </a:r>
            <a:r>
              <a:rPr lang="en-US" dirty="0" smtClean="0"/>
              <a:t>Bound </a:t>
            </a:r>
            <a:r>
              <a:rPr lang="en-US" dirty="0"/>
              <a:t>E</a:t>
            </a:r>
            <a:r>
              <a:rPr lang="en-US" dirty="0" smtClean="0"/>
              <a:t>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4852" y="226438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35902" y="226438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41946" y="226438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2996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dirty="0"/>
              <a:t>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dirty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4852" y="226438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35902" y="226438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41946" y="226438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2996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258234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2996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32724" y="2264386"/>
            <a:ext cx="1521078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2996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32724" y="2264386"/>
            <a:ext cx="1521078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330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330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39041" y="2264386"/>
            <a:ext cx="251476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66052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83952" y="559591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7102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92902" y="5595917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75002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39041" y="2264386"/>
            <a:ext cx="251476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11577" y="4039144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Finished!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58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97615" y="3460218"/>
            <a:ext cx="4451230" cy="9823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32984" y="2023034"/>
            <a:ext cx="2855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Once a thread starts executing, it is guaranteed fair scheduling until termination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70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8200" y="1690688"/>
            <a:ext cx="3194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   - </a:t>
            </a:r>
            <a:r>
              <a:rPr lang="en-US" sz="2600" dirty="0" smtClean="0"/>
              <a:t>past time operator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6" y="1690688"/>
            <a:ext cx="491416" cy="6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First experiment -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85056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08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334" y="414641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056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6334" y="62397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3071004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Image result for 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79102" y="5566532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Barrier with 64 threads: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3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3194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   - </a:t>
            </a:r>
            <a:r>
              <a:rPr lang="en-US" sz="2600" dirty="0" smtClean="0"/>
              <a:t>past time operator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6" y="1690688"/>
            <a:ext cx="491416" cy="63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57" y="3508694"/>
            <a:ext cx="5831546" cy="12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7974"/>
          <a:stretch/>
        </p:blipFill>
        <p:spPr>
          <a:xfrm>
            <a:off x="-44" y="5829588"/>
            <a:ext cx="5831546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3766" y="4416725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464" y="2429891"/>
            <a:ext cx="2303253" cy="576752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7974"/>
          <a:stretch/>
        </p:blipFill>
        <p:spPr>
          <a:xfrm>
            <a:off x="-44" y="5829588"/>
            <a:ext cx="5831546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7888" y="2455977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1701" y="3006642"/>
            <a:ext cx="2303253" cy="576752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6903" y="2488878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Disallowed!</a:t>
            </a:r>
            <a:endParaRPr lang="en-US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7974"/>
          <a:stretch/>
        </p:blipFill>
        <p:spPr>
          <a:xfrm>
            <a:off x="-44" y="5829588"/>
            <a:ext cx="5831546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903" y="2488878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Disallowed!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0437" y="3107037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Disallowed!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7974"/>
          <a:stretch/>
        </p:blipFill>
        <p:spPr>
          <a:xfrm>
            <a:off x="-44" y="5829588"/>
            <a:ext cx="5831546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Bound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701" y="2095166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</a:rPr>
              <a:t>Mutex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works</a:t>
            </a:r>
            <a:r>
              <a:rPr lang="en-US" sz="3200" dirty="0" smtClean="0">
                <a:solidFill>
                  <a:schemeClr val="accent6"/>
                </a:solidFill>
              </a:rPr>
              <a:t> under </a:t>
            </a:r>
            <a:r>
              <a:rPr lang="en-US" sz="3200" dirty="0" smtClean="0">
                <a:solidFill>
                  <a:schemeClr val="accent6"/>
                </a:solidFill>
              </a:rPr>
              <a:t>OBE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7974"/>
          <a:stretch/>
        </p:blipFill>
        <p:spPr>
          <a:xfrm>
            <a:off x="-44" y="5829588"/>
            <a:ext cx="5831546" cy="10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Heterogeneous System Architecture (HSA): portable specification for GPU-like systems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85" y="2409917"/>
            <a:ext cx="4623460" cy="29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67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97615" y="3460218"/>
            <a:ext cx="1509623" cy="9823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2253" y="3605842"/>
            <a:ext cx="285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Only the thread with the lowest id is guaranteed fair execution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80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308564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012611" y="2363769"/>
            <a:ext cx="2976114" cy="1242073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68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97615" y="3460218"/>
            <a:ext cx="1509623" cy="9823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2253" y="3605842"/>
            <a:ext cx="285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Only the thread with the lowest id is guaranteed fair execution</a:t>
            </a:r>
            <a:endParaRPr lang="en-US" i="1" dirty="0"/>
          </a:p>
        </p:txBody>
      </p:sp>
      <p:pic>
        <p:nvPicPr>
          <p:cNvPr id="23" name="Picture 4" descr="Right or wrong 5 by Arnoud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95" y="4067507"/>
            <a:ext cx="1042887" cy="10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2272" y="4157935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019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29630" y="4157934"/>
            <a:ext cx="966158" cy="84538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0876" y="367780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27688" y="368422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4355" y="5595918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559" y="5701039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with 3 compute units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9040" y="2264386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7990" y="2264386"/>
            <a:ext cx="2005812" cy="474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3CE-0A0B-48AA-B38A-352324E87060}" type="slidenum">
              <a:rPr lang="en-US" smtClean="0"/>
              <a:t>69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421" y="2265190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with 5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0597" y="28368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 queue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7102" y="6189621"/>
            <a:ext cx="253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finished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97615" y="3460218"/>
            <a:ext cx="1509623" cy="98238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2253" y="3605842"/>
            <a:ext cx="285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Only the thread with the lowest id is guaranteed fair execution</a:t>
            </a:r>
            <a:endParaRPr lang="en-US" i="1" dirty="0"/>
          </a:p>
        </p:txBody>
      </p:sp>
      <p:pic>
        <p:nvPicPr>
          <p:cNvPr id="23" name="Picture 4" descr="Right or wrong 5 by Arnoud9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95" y="4067507"/>
            <a:ext cx="1042887" cy="10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52324" y="2264385"/>
            <a:ext cx="508950" cy="474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4823958" y="1897637"/>
            <a:ext cx="5752027" cy="1974318"/>
          </a:xfrm>
          <a:custGeom>
            <a:avLst/>
            <a:gdLst>
              <a:gd name="connsiteX0" fmla="*/ 0 w 3761117"/>
              <a:gd name="connsiteY0" fmla="*/ 146518 h 1242073"/>
              <a:gd name="connsiteX1" fmla="*/ 2380890 w 3761117"/>
              <a:gd name="connsiteY1" fmla="*/ 94759 h 1242073"/>
              <a:gd name="connsiteX2" fmla="*/ 3761117 w 3761117"/>
              <a:gd name="connsiteY2" fmla="*/ 1242073 h 12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1117" h="1242073">
                <a:moveTo>
                  <a:pt x="0" y="146518"/>
                </a:moveTo>
                <a:cubicBezTo>
                  <a:pt x="877018" y="29342"/>
                  <a:pt x="1754037" y="-87833"/>
                  <a:pt x="2380890" y="94759"/>
                </a:cubicBezTo>
                <a:cubicBezTo>
                  <a:pt x="3007743" y="277351"/>
                  <a:pt x="3384430" y="759712"/>
                  <a:pt x="3761117" y="1242073"/>
                </a:cubicBezTo>
              </a:path>
            </a:pathLst>
          </a:cu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First experiment - barrier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5381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50219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85056" y="3985389"/>
            <a:ext cx="0" cy="92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8433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7304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08" y="35713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6334" y="414641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056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6334" y="62397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14717" y="5192451"/>
            <a:ext cx="3071004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64584" y="6078732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01015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80543" y="6082239"/>
            <a:ext cx="0" cy="5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Image result for 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79102" y="5566532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Barrier with 64 threads: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79102" y="5977530"/>
            <a:ext cx="301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HANGS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the thread with the lowest id gets fair execution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17" y="3123760"/>
            <a:ext cx="8350370" cy="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4746" y="2562481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3568" y="3020647"/>
            <a:ext cx="2303253" cy="576752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2" y="5829588"/>
            <a:ext cx="8350370" cy="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3768" y="4420693"/>
            <a:ext cx="1086928" cy="1213260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7969" y="2411934"/>
            <a:ext cx="2303253" cy="576752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0437" y="3107037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Disallowed!</a:t>
            </a:r>
            <a:endParaRPr lang="en-US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2" y="5829588"/>
            <a:ext cx="8350370" cy="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464" y="2411934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(0→2) (2→2)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464" y="3047413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(0→1) (1→</a:t>
            </a:r>
            <a:r>
              <a:rPr lang="en-US" sz="2800" dirty="0"/>
              <a:t>1</a:t>
            </a:r>
            <a:r>
              <a:rPr lang="en-US" sz="2800" dirty="0" smtClean="0"/>
              <a:t>)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3464" y="1732857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Paths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0437" y="3107037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Disallowed!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56903" y="2488878"/>
            <a:ext cx="102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allowed!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2" y="5829588"/>
            <a:ext cx="8350370" cy="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55274"/>
            <a:ext cx="7134045" cy="3651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701" y="2095166"/>
            <a:ext cx="4408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Mutex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>
                <a:solidFill>
                  <a:srgbClr val="FF0000"/>
                </a:solidFill>
              </a:rPr>
              <a:t> guaranteed termination under HSA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2" y="5829588"/>
            <a:ext cx="8350370" cy="8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is guaranteed termination under OBE, but not HSA.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Does OBE offer strictly stronger guarantees than HSA?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10765" y="3424834"/>
            <a:ext cx="800453" cy="800453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8336526" y="3426440"/>
            <a:ext cx="798847" cy="798847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0793276" y="3424661"/>
            <a:ext cx="800626" cy="800626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 flipV="1">
            <a:off x="9135373" y="3824974"/>
            <a:ext cx="1657903" cy="89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4" idx="3"/>
            <a:endCxn id="4" idx="6"/>
          </p:cNvCxnSpPr>
          <p:nvPr/>
        </p:nvCxnSpPr>
        <p:spPr>
          <a:xfrm rot="5400000" flipH="1" flipV="1">
            <a:off x="6128102" y="3624947"/>
            <a:ext cx="283002" cy="683229"/>
          </a:xfrm>
          <a:prstGeom prst="curvedConnector4">
            <a:avLst>
              <a:gd name="adj1" fmla="val -183162"/>
              <a:gd name="adj2" fmla="val 133459"/>
            </a:avLst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8778" y="47499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Consume_wait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8623" y="327106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T0: Produce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91" y="438066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Consume_success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6611218" y="3825061"/>
            <a:ext cx="1725308" cy="803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One-way producer consumer</a:t>
            </a:r>
          </a:p>
          <a:p>
            <a:pPr lvl="1"/>
            <a:r>
              <a:rPr lang="en-US" dirty="0" smtClean="0"/>
              <a:t>Thread 1 waits for Thread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10765" y="3424834"/>
            <a:ext cx="800453" cy="800453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8336526" y="3426440"/>
            <a:ext cx="798847" cy="798847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0793276" y="3424661"/>
            <a:ext cx="800626" cy="800626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 flipV="1">
            <a:off x="9135373" y="3824974"/>
            <a:ext cx="1657903" cy="89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4" idx="3"/>
            <a:endCxn id="4" idx="6"/>
          </p:cNvCxnSpPr>
          <p:nvPr/>
        </p:nvCxnSpPr>
        <p:spPr>
          <a:xfrm rot="5400000" flipH="1" flipV="1">
            <a:off x="6128102" y="3624947"/>
            <a:ext cx="283002" cy="683229"/>
          </a:xfrm>
          <a:prstGeom prst="curvedConnector4">
            <a:avLst>
              <a:gd name="adj1" fmla="val -183162"/>
              <a:gd name="adj2" fmla="val 133459"/>
            </a:avLst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8778" y="47499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Consume_wait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8623" y="327106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T0: Produce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91" y="438066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Consume_success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6611218" y="3825061"/>
            <a:ext cx="1725308" cy="803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One-way producer consumer</a:t>
            </a:r>
          </a:p>
          <a:p>
            <a:pPr lvl="1"/>
            <a:r>
              <a:rPr lang="en-US" dirty="0" smtClean="0"/>
              <a:t>Thread 1 waits for Thread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25" y="3702067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</a:t>
            </a:r>
            <a:r>
              <a:rPr lang="en-US" sz="2800" dirty="0" smtClean="0"/>
              <a:t>→0) 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1725" y="3022990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</a:t>
            </a:r>
            <a:r>
              <a:rPr lang="en-US" sz="3200" dirty="0" smtClean="0">
                <a:solidFill>
                  <a:srgbClr val="FF0000"/>
                </a:solidFill>
              </a:rPr>
              <a:t>Path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10765" y="3424834"/>
            <a:ext cx="800453" cy="800453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8336526" y="3426440"/>
            <a:ext cx="798847" cy="798847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0793276" y="3424661"/>
            <a:ext cx="800626" cy="800626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 flipV="1">
            <a:off x="9135373" y="3824974"/>
            <a:ext cx="1657903" cy="89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4" idx="3"/>
            <a:endCxn id="4" idx="6"/>
          </p:cNvCxnSpPr>
          <p:nvPr/>
        </p:nvCxnSpPr>
        <p:spPr>
          <a:xfrm rot="5400000" flipH="1" flipV="1">
            <a:off x="6128102" y="3624947"/>
            <a:ext cx="283002" cy="683229"/>
          </a:xfrm>
          <a:prstGeom prst="curvedConnector4">
            <a:avLst>
              <a:gd name="adj1" fmla="val -183162"/>
              <a:gd name="adj2" fmla="val 133459"/>
            </a:avLst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8778" y="47499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Consume_wait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8623" y="327106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T0: Produce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91" y="438066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T1: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Consume_success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6611218" y="3825061"/>
            <a:ext cx="1725308" cy="803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One-way producer consumer</a:t>
            </a:r>
          </a:p>
          <a:p>
            <a:pPr lvl="1"/>
            <a:r>
              <a:rPr lang="en-US" dirty="0" smtClean="0"/>
              <a:t>Thread 1 waits for Thread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25" y="3702067"/>
            <a:ext cx="23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</a:t>
            </a:r>
            <a:r>
              <a:rPr lang="en-US" sz="2800" dirty="0" smtClean="0"/>
              <a:t>→0) </a:t>
            </a:r>
            <a:r>
              <a:rPr lang="el-GR" sz="2800" baseline="30000" dirty="0" smtClean="0"/>
              <a:t>ω</a:t>
            </a:r>
            <a:endParaRPr lang="en-US" sz="2800" baseline="30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1725" y="3022990"/>
            <a:ext cx="44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Problematic </a:t>
            </a:r>
            <a:r>
              <a:rPr lang="en-US" sz="3200" dirty="0" smtClean="0">
                <a:solidFill>
                  <a:srgbClr val="FF0000"/>
                </a:solidFill>
              </a:rPr>
              <a:t>Path</a:t>
            </a:r>
            <a:endParaRPr lang="en-US" sz="3200" baseline="30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725" y="4739460"/>
            <a:ext cx="364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</a:rPr>
              <a:t>Disallowed</a:t>
            </a:r>
            <a:r>
              <a:rPr lang="en-US" sz="3200" i="1" dirty="0" smtClean="0"/>
              <a:t> by HSA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Allowed</a:t>
            </a:r>
            <a:r>
              <a:rPr lang="en-US" sz="3200" i="1" dirty="0" smtClean="0"/>
              <a:t> by OBE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094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Semi-fair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HSA and OBE </a:t>
            </a:r>
            <a:r>
              <a:rPr lang="en-US" i="1" dirty="0" smtClean="0"/>
              <a:t>incomparable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OBE is pragmatic while HSA is industry endorsed</a:t>
            </a:r>
          </a:p>
          <a:p>
            <a:endParaRPr lang="en-US" dirty="0"/>
          </a:p>
          <a:p>
            <a:r>
              <a:rPr lang="en-US" dirty="0" smtClean="0"/>
              <a:t>Real world applications exist for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Second experiment - lock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726602"/>
            <a:ext cx="0" cy="30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31253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7452" y="330681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67264" y="4073273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1" idx="2"/>
          </p:cNvCxnSpPr>
          <p:nvPr/>
        </p:nvCxnSpPr>
        <p:spPr>
          <a:xfrm>
            <a:off x="1880543" y="5698351"/>
            <a:ext cx="0" cy="10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67264" y="5204445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41121" y="4684143"/>
            <a:ext cx="1026558" cy="1014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41121" y="6329029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>
            <a:off x="1880543" y="4567179"/>
            <a:ext cx="0" cy="637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4181" y="5698351"/>
            <a:ext cx="40112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2"/>
            <a:endCxn id="24" idx="0"/>
          </p:cNvCxnSpPr>
          <p:nvPr/>
        </p:nvCxnSpPr>
        <p:spPr>
          <a:xfrm>
            <a:off x="4054400" y="5698351"/>
            <a:ext cx="0" cy="630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2"/>
            <a:endCxn id="23" idx="0"/>
          </p:cNvCxnSpPr>
          <p:nvPr/>
        </p:nvCxnSpPr>
        <p:spPr>
          <a:xfrm>
            <a:off x="4054400" y="3676149"/>
            <a:ext cx="0" cy="100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119" y="4675168"/>
            <a:ext cx="15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73198" y="5783924"/>
            <a:ext cx="15489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pic>
        <p:nvPicPr>
          <p:cNvPr id="1026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2451684" y="4073273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2466889" y="5143114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4624813" y="4888538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4696560" y="6311900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Semi-fair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new TFC can combine guarantees: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3" y="2788694"/>
            <a:ext cx="10877909" cy="12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 of applications that rely on semi-fair scheduling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more intuitive unified semi-fair scheduler: </a:t>
            </a:r>
            <a:r>
              <a:rPr lang="en-US" dirty="0" smtClean="0"/>
              <a:t>LOBE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application use-case for LOBE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1436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formal framework for semi-fair schedulers found on current GPUs and perhaps general accelerators.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395" y="1274733"/>
            <a:ext cx="10843405" cy="2855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3841" y="6076349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Tyler Sorensen: </a:t>
            </a:r>
            <a:r>
              <a:rPr lang="en-US" u="sng" dirty="0" smtClean="0">
                <a:solidFill>
                  <a:srgbClr val="00B0F0"/>
                </a:solidFill>
              </a:rPr>
              <a:t>http</a:t>
            </a:r>
            <a:r>
              <a:rPr lang="en-US" u="sng" dirty="0">
                <a:solidFill>
                  <a:srgbClr val="00B0F0"/>
                </a:solidFill>
              </a:rPr>
              <a:t>://www.cs.princeton.edu/~ts20/</a:t>
            </a:r>
          </a:p>
        </p:txBody>
      </p:sp>
    </p:spTree>
    <p:extLst>
      <p:ext uri="{BB962C8B-B14F-4D97-AF65-F5344CB8AC3E}">
        <p14:creationId xmlns:p14="http://schemas.microsoft.com/office/powerpoint/2010/main" val="40456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2009960" y="2465626"/>
            <a:ext cx="1710906" cy="2470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474235" y="2465626"/>
            <a:ext cx="1710906" cy="2470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 flipV="1">
            <a:off x="1256578" y="2737444"/>
            <a:ext cx="94028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1256578" y="2737444"/>
            <a:ext cx="940285" cy="3953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1256578" y="2737444"/>
            <a:ext cx="940285" cy="814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6861" y="261956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550545" y="261956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257913" y="261956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196861" y="3014942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550545" y="3014942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257913" y="3014941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257913" y="3421096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196861" y="382439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550545" y="382439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904229" y="382439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257913" y="382439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661136" y="261956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014820" y="261956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368504" y="261956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722188" y="261956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661136" y="3014942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014820" y="3014942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5368504" y="3014941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722188" y="3014941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4661136" y="3421097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5014820" y="3421097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5368504" y="3421096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5722188" y="3421096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661136" y="382439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5014820" y="3824395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368504" y="382439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722188" y="382439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904229" y="2624584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904229" y="3014940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2196861" y="3434038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2550545" y="3434038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2904229" y="3434037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6581953" y="2642553"/>
            <a:ext cx="974791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570452" y="4502979"/>
            <a:ext cx="98629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81953" y="3568450"/>
            <a:ext cx="98629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966827" y="5287989"/>
            <a:ext cx="7651626" cy="618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Global Memory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2009960" y="2096294"/>
            <a:ext cx="17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Workgroup 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474235" y="2096294"/>
            <a:ext cx="171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Workgroup 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5467" y="2552778"/>
            <a:ext cx="11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2096219" y="4278692"/>
            <a:ext cx="1570009" cy="534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memory </a:t>
            </a:r>
            <a:r>
              <a:rPr lang="en-US" sz="1400" dirty="0"/>
              <a:t>f</a:t>
            </a:r>
            <a:r>
              <a:rPr lang="en-US" sz="1400" dirty="0" smtClean="0"/>
              <a:t>or WG0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4560494" y="4278692"/>
            <a:ext cx="1570009" cy="534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memory </a:t>
            </a:r>
            <a:r>
              <a:rPr lang="en-US" sz="1400" dirty="0"/>
              <a:t>f</a:t>
            </a:r>
            <a:r>
              <a:rPr lang="en-US" sz="1400" dirty="0" smtClean="0"/>
              <a:t>or WG1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2654-0694-40BB-AFD7-5FD1B693664E}" type="slidenum">
              <a:rPr lang="en-US" smtClean="0"/>
              <a:t>83</a:t>
            </a:fld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896039" y="2465626"/>
            <a:ext cx="1882338" cy="24803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086530" y="2629313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8440214" y="2629313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9251382" y="2628356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6" name="Rectangle 105"/>
          <p:cNvSpPr/>
          <p:nvPr/>
        </p:nvSpPr>
        <p:spPr>
          <a:xfrm>
            <a:off x="8085822" y="2989067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7" name="Rectangle 106"/>
          <p:cNvSpPr/>
          <p:nvPr/>
        </p:nvSpPr>
        <p:spPr>
          <a:xfrm>
            <a:off x="8439506" y="2989067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8" name="Rectangle 107"/>
          <p:cNvSpPr/>
          <p:nvPr/>
        </p:nvSpPr>
        <p:spPr>
          <a:xfrm>
            <a:off x="9251382" y="2988883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9251382" y="3473848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0" name="Rectangle 109"/>
          <p:cNvSpPr/>
          <p:nvPr/>
        </p:nvSpPr>
        <p:spPr>
          <a:xfrm>
            <a:off x="8078177" y="381609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1" name="Rectangle 110"/>
          <p:cNvSpPr/>
          <p:nvPr/>
        </p:nvSpPr>
        <p:spPr>
          <a:xfrm>
            <a:off x="8431861" y="381609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2" name="Rectangle 111"/>
          <p:cNvSpPr/>
          <p:nvPr/>
        </p:nvSpPr>
        <p:spPr>
          <a:xfrm>
            <a:off x="8897698" y="3816100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3" name="Rectangle 112"/>
          <p:cNvSpPr/>
          <p:nvPr/>
        </p:nvSpPr>
        <p:spPr>
          <a:xfrm>
            <a:off x="9251382" y="3816100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4" name="Rectangle 113"/>
          <p:cNvSpPr/>
          <p:nvPr/>
        </p:nvSpPr>
        <p:spPr>
          <a:xfrm>
            <a:off x="8897698" y="2633376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8897698" y="298677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8078177" y="348696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7" name="Rectangle 116"/>
          <p:cNvSpPr/>
          <p:nvPr/>
        </p:nvSpPr>
        <p:spPr>
          <a:xfrm>
            <a:off x="8431861" y="348696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8" name="Rectangle 117"/>
          <p:cNvSpPr/>
          <p:nvPr/>
        </p:nvSpPr>
        <p:spPr>
          <a:xfrm>
            <a:off x="8897698" y="3486789"/>
            <a:ext cx="278919" cy="253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19" name="Straight Connector 118"/>
          <p:cNvCxnSpPr>
            <a:stCxn id="121" idx="1"/>
          </p:cNvCxnSpPr>
          <p:nvPr/>
        </p:nvCxnSpPr>
        <p:spPr>
          <a:xfrm flipH="1" flipV="1">
            <a:off x="9632213" y="2939364"/>
            <a:ext cx="610124" cy="176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21" idx="1"/>
          </p:cNvCxnSpPr>
          <p:nvPr/>
        </p:nvCxnSpPr>
        <p:spPr>
          <a:xfrm flipH="1">
            <a:off x="9627171" y="3116067"/>
            <a:ext cx="615166" cy="619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0242337" y="2377403"/>
            <a:ext cx="1817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workgroups, threads</a:t>
            </a:r>
          </a:p>
          <a:p>
            <a:r>
              <a:rPr lang="en-US" dirty="0"/>
              <a:t>a</a:t>
            </a:r>
            <a:r>
              <a:rPr lang="en-US" dirty="0" smtClean="0"/>
              <a:t>re grouped into subgroups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7975036" y="3360807"/>
            <a:ext cx="165213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985730" y="4190216"/>
            <a:ext cx="164144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985730" y="2570027"/>
            <a:ext cx="164144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627170" y="2570027"/>
            <a:ext cx="0" cy="162018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75036" y="2561019"/>
            <a:ext cx="0" cy="162018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803624" y="2570049"/>
            <a:ext cx="0" cy="162018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896040" y="2101417"/>
            <a:ext cx="188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Workgroup n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982298" y="4278692"/>
            <a:ext cx="1734196" cy="5348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memory </a:t>
            </a:r>
            <a:r>
              <a:rPr lang="en-US" sz="1400" dirty="0"/>
              <a:t>f</a:t>
            </a:r>
            <a:r>
              <a:rPr lang="en-US" sz="1400" dirty="0" smtClean="0"/>
              <a:t>or </a:t>
            </a:r>
            <a:r>
              <a:rPr lang="en-US" sz="1400" dirty="0" err="1" smtClean="0"/>
              <a:t>WGn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5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scientists: </a:t>
            </a:r>
            <a:r>
              <a:rPr lang="en-US" dirty="0"/>
              <a:t>l</a:t>
            </a:r>
            <a:r>
              <a:rPr lang="en-US" dirty="0" smtClean="0"/>
              <a:t>et’s experiment!</a:t>
            </a:r>
          </a:p>
          <a:p>
            <a:endParaRPr lang="en-US" dirty="0"/>
          </a:p>
          <a:p>
            <a:r>
              <a:rPr lang="en-US" dirty="0" smtClean="0"/>
              <a:t>Second experiment - lock</a:t>
            </a:r>
          </a:p>
        </p:txBody>
      </p:sp>
      <p:pic>
        <p:nvPicPr>
          <p:cNvPr id="2052" name="Picture 4" descr="Image result for scientist carto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177" r="25658" b="10378"/>
          <a:stretch/>
        </p:blipFill>
        <p:spPr bwMode="auto">
          <a:xfrm>
            <a:off x="6029865" y="656726"/>
            <a:ext cx="1449237" cy="2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80543" y="3726602"/>
            <a:ext cx="0" cy="30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762" y="331253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7452" y="330681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67264" y="4073273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1" idx="2"/>
          </p:cNvCxnSpPr>
          <p:nvPr/>
        </p:nvCxnSpPr>
        <p:spPr>
          <a:xfrm>
            <a:off x="1880543" y="5698351"/>
            <a:ext cx="0" cy="10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67264" y="5204445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41121" y="4684143"/>
            <a:ext cx="1026558" cy="1014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41121" y="6329029"/>
            <a:ext cx="1026558" cy="4939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unlock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>
            <a:off x="1880543" y="4567179"/>
            <a:ext cx="0" cy="637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04181" y="5698351"/>
            <a:ext cx="40112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2"/>
            <a:endCxn id="24" idx="0"/>
          </p:cNvCxnSpPr>
          <p:nvPr/>
        </p:nvCxnSpPr>
        <p:spPr>
          <a:xfrm>
            <a:off x="4054400" y="5698351"/>
            <a:ext cx="0" cy="630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2"/>
            <a:endCxn id="23" idx="0"/>
          </p:cNvCxnSpPr>
          <p:nvPr/>
        </p:nvCxnSpPr>
        <p:spPr>
          <a:xfrm>
            <a:off x="4054400" y="3676149"/>
            <a:ext cx="0" cy="100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119" y="4675168"/>
            <a:ext cx="15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73198" y="5783924"/>
            <a:ext cx="15489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 section</a:t>
            </a:r>
            <a:endParaRPr lang="en-US" i="1" dirty="0"/>
          </a:p>
        </p:txBody>
      </p:sp>
      <p:pic>
        <p:nvPicPr>
          <p:cNvPr id="1026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2451684" y="4073273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2466889" y="5143114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4098" r="50519" b="14932"/>
          <a:stretch/>
        </p:blipFill>
        <p:spPr bwMode="auto">
          <a:xfrm>
            <a:off x="4624813" y="4888538"/>
            <a:ext cx="455418" cy="5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timgsa.baidu.com/timg?image&amp;quality=80&amp;size=b9999_10000&amp;sec=1536570359&amp;di=8e963c827c5d230732e935cfc73e1e8b&amp;imgtype=jpg&amp;er=1&amp;src=http%3A%2F%2Fimgsrc.baidu.com%2Fimgad%2Fpic%2Fitem%2F472309f79052982282584ff9dcca7bcb0a46d4a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7194" r="7800" b="12738"/>
          <a:stretch/>
        </p:blipFill>
        <p:spPr bwMode="auto">
          <a:xfrm>
            <a:off x="4696560" y="6311900"/>
            <a:ext cx="401650" cy="5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GP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02" y="4113022"/>
            <a:ext cx="2430764" cy="1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79102" y="3571325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AMD Radeon R9 </a:t>
            </a:r>
            <a:r>
              <a:rPr lang="en-US" i="1" dirty="0" smtClean="0"/>
              <a:t>fury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89174" y="5549208"/>
            <a:ext cx="359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Lock </a:t>
            </a:r>
            <a:r>
              <a:rPr lang="en-US" i="1" dirty="0" smtClean="0"/>
              <a:t>with 64 threads contending: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1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1686</Words>
  <Application>Microsoft Office PowerPoint</Application>
  <PresentationFormat>Widescreen</PresentationFormat>
  <Paragraphs>679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Courier New</vt:lpstr>
      <vt:lpstr>Office Theme</vt:lpstr>
      <vt:lpstr>GPU Schedulers:  How Fair is Fair Enough?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Contributions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Formal Schedulers</vt:lpstr>
      <vt:lpstr>Semi-fair Schedulers</vt:lpstr>
      <vt:lpstr>Semi-fair Schedulers</vt:lpstr>
      <vt:lpstr>Semi-fair Schedulers</vt:lpstr>
      <vt:lpstr>Semi-fair Schedulers</vt:lpstr>
      <vt:lpstr>Semi-fair Schedulers</vt:lpstr>
      <vt:lpstr>Semi-fair Schedulers</vt:lpstr>
      <vt:lpstr>Semi-fair Schedulers</vt:lpstr>
      <vt:lpstr>Semi-fair Schedulers</vt:lpstr>
      <vt:lpstr>Semi-fair Schedulers</vt:lpstr>
      <vt:lpstr>Semi-fair Schedulers</vt:lpstr>
      <vt:lpstr>PowerPoint Presentation</vt:lpstr>
      <vt:lpstr>Occupancy Bound Execution (OBE)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Occupancy Bound Execution</vt:lpstr>
      <vt:lpstr>HSA</vt:lpstr>
      <vt:lpstr>HSA</vt:lpstr>
      <vt:lpstr>HSA</vt:lpstr>
      <vt:lpstr>HSA</vt:lpstr>
      <vt:lpstr>HSA</vt:lpstr>
      <vt:lpstr>HSA</vt:lpstr>
      <vt:lpstr>HSA</vt:lpstr>
      <vt:lpstr>HSA</vt:lpstr>
      <vt:lpstr>HSA</vt:lpstr>
      <vt:lpstr>Semi-fair Schedulers</vt:lpstr>
      <vt:lpstr>Semi-fair Schedulers</vt:lpstr>
      <vt:lpstr>Semi-fair Schedulers</vt:lpstr>
      <vt:lpstr>Semi-fair Schedulers</vt:lpstr>
      <vt:lpstr>Semi-fair Scheduler</vt:lpstr>
      <vt:lpstr>Unified Semi-fair Schedulers</vt:lpstr>
      <vt:lpstr>More in the paper…</vt:lpstr>
      <vt:lpstr>Conclusion</vt:lpstr>
      <vt:lpstr>GPU Programming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Schedulers:  How Fair is Fair Enough?</dc:title>
  <dc:creator>Tyler Sorensen</dc:creator>
  <cp:lastModifiedBy>Tyler Sorensen</cp:lastModifiedBy>
  <cp:revision>48</cp:revision>
  <dcterms:created xsi:type="dcterms:W3CDTF">2018-08-28T21:50:25Z</dcterms:created>
  <dcterms:modified xsi:type="dcterms:W3CDTF">2018-09-04T05:14:11Z</dcterms:modified>
</cp:coreProperties>
</file>