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31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83" r:id="rId16"/>
    <p:sldId id="285" r:id="rId17"/>
    <p:sldId id="284" r:id="rId18"/>
    <p:sldId id="286" r:id="rId19"/>
    <p:sldId id="312" r:id="rId20"/>
    <p:sldId id="311" r:id="rId21"/>
    <p:sldId id="270" r:id="rId22"/>
    <p:sldId id="271" r:id="rId23"/>
    <p:sldId id="272" r:id="rId24"/>
    <p:sldId id="273" r:id="rId25"/>
    <p:sldId id="274" r:id="rId26"/>
    <p:sldId id="275" r:id="rId27"/>
    <p:sldId id="277" r:id="rId28"/>
    <p:sldId id="278" r:id="rId29"/>
    <p:sldId id="276" r:id="rId30"/>
    <p:sldId id="279" r:id="rId31"/>
    <p:sldId id="280" r:id="rId32"/>
    <p:sldId id="281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5" r:id="rId41"/>
    <p:sldId id="294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8" r:id="rId51"/>
    <p:sldId id="304" r:id="rId52"/>
    <p:sldId id="305" r:id="rId53"/>
    <p:sldId id="306" r:id="rId54"/>
    <p:sldId id="307" r:id="rId55"/>
    <p:sldId id="309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94"/>
    <p:restoredTop sz="94662"/>
  </p:normalViewPr>
  <p:slideViewPr>
    <p:cSldViewPr snapToGrid="0" snapToObjects="1">
      <p:cViewPr varScale="1">
        <p:scale>
          <a:sx n="141" d="100"/>
          <a:sy n="141" d="100"/>
        </p:scale>
        <p:origin x="192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D15B1-D1D9-DB4A-B4CE-142237E5C6FE}" type="datetimeFigureOut">
              <a:rPr lang="en-US" smtClean="0"/>
              <a:t>3/1/21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AFAB0-5967-CA4B-8674-4E1918AC9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9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F9C79-91D2-AB46-9F78-FB90E0451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3AD87F-3246-BB47-A5E5-3569673447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85083-CA23-974D-8BFF-63FB5AA97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4D0C8-6838-CD45-AF24-D0628728B08B}" type="datetime1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4A17D-2FFA-9E47-998A-63DDDFF5A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1AC8F-0B2A-3444-8D9C-4D08846DD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26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9CF8F-8E1E-AB4B-BB4C-AB8172E58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CCE588-98C9-4449-8ABA-36A5A7A90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1BD88-6B76-5347-B1DE-9F77AF154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323EF-2528-BD41-94D1-C8B1F044D95A}" type="datetime1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2B-844F-9F41-B5E7-91429C3E9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E7441-03EB-4146-8BB7-D8E4BCDA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02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41C440-FE07-FE42-957E-96973580C0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230A37-6100-3B4F-A173-C0483D9C8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EFE65-C767-414B-A007-1D4CDFF2B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BE89-6B82-B544-9F72-145CBA1A6A8E}" type="datetime1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38A18-BDCA-9644-8472-101B4A6D0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4C168-5EFE-2641-A172-95975C545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96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CC347-59C6-AC49-8735-A4483763E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93491-015B-D741-910E-7A7470411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731A1-209E-4A44-B274-105DE270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277D-B46C-4B46-AEE3-919CBA5992EF}" type="datetime1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522AD-47FC-CA4C-A104-4076AC7B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1775B-071D-6A4C-A363-F62549C7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52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909BC-649F-C14B-82FC-0BCB1363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CBDED-4D30-4D42-A954-10A06D96E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02774-E467-AE4C-AE19-8D73A3A0C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FD357-0FAB-DD47-97AB-664AB08C39A0}" type="datetime1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F0CE2-9A49-974C-B6A1-C64DD7CA3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EBAE9-BC0F-9449-AF89-67896B27B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9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17082-0EF0-B940-8142-445B6BB99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B9065-C60D-1C46-8E20-E886FE2FE1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45B7B-9E06-964E-98D2-3B77F47F3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9F824-A752-8A44-B0FE-5F65EDF5B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E9E1-17C6-9347-9DB3-306761AD37F0}" type="datetime1">
              <a:rPr lang="en-US" smtClean="0"/>
              <a:t>3/1/21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ADBB2-2B41-AD48-BECF-EC0677320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FF9E7-3A37-AC4E-B31E-A02E7D9D5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28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0A967-CE82-774D-93A8-A83A8266E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DE84B-3BD6-3241-9454-F69C8A3EF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357D9-BD98-5649-A937-CC4C92813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6AFF3-B4CB-DC49-99A1-E999E756D4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531DA6-EC08-854C-A01D-B0C20032C5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B23AEF-E013-9743-8279-E23F0580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ECD61-4741-924D-A20C-FD24F1526457}" type="datetime1">
              <a:rPr lang="en-US" smtClean="0"/>
              <a:t>3/1/21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F219A-8AC1-114E-834A-FA5E962F1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B1191E-29CB-F743-99AA-482D6784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99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5EFB3-71E7-B742-BEAD-42917F099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521D9-F1DD-9644-9968-9C951AD7E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CE24C-96F4-1C45-9D87-E7450D685892}" type="datetime1">
              <a:rPr lang="en-US" smtClean="0"/>
              <a:t>3/1/21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7DA5B-43A0-6C43-AC05-37CF101C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EE8FFC-DB6B-6F43-B8A6-3851F4F1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41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2B1F55-7671-8E4A-8501-6282946F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32E9-CC21-194B-BBD2-F770F05AAC06}" type="datetime1">
              <a:rPr lang="en-US" smtClean="0"/>
              <a:t>3/1/21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5E8317-2919-8947-A53E-B57763986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0801E-9608-B64A-BBA5-1C648E74D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E3B30-4F00-3F45-AF76-0EAD9401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C6C00-97FE-6D4C-8684-4C4189F63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A1F159-F54F-0645-8D14-8FFEF3FC2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50C1E-3815-6D49-A4D7-962B2F4E9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2537-C5B4-A447-882F-2C77059D8AFB}" type="datetime1">
              <a:rPr lang="en-US" smtClean="0"/>
              <a:t>3/1/21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8F1BF-EF6F-EF4E-8879-3EC3888E7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037B0-1CB9-EA49-B741-6C24D07F7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46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2AEF8-0318-BF4F-91F3-0E02951EF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255550-16DD-7C43-A372-1F1179D3A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384CCF-2B9B-AC41-8433-3E82283ED4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A46A3-63A6-1545-8397-3AC4C9F40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57A5-D9ED-D64A-88C8-9E5FBEF52BEA}" type="datetime1">
              <a:rPr lang="en-US" smtClean="0"/>
              <a:t>3/1/21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6D9EB-1EC0-5A44-BEFD-5CBF3BBF7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C44C5-CA62-D140-BE06-1530AC820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89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84392A-8B6E-E84B-B1F6-6F6118CBA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D3CFB-CB08-9B4D-BAFB-C0FEAD20D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39E1C-E466-D346-AF3F-B0A9791EE0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96020-BFD8-B345-9B0A-E8ACF38DB8C8}" type="datetime1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EAAA8-92FD-D948-A0F0-90324DFD7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7405B-3CAA-9946-B339-0F6E7E1A8E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DC166-C982-EB43-AA88-E138E3DC6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2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1.tiff"/><Relationship Id="rId7" Type="http://schemas.openxmlformats.org/officeDocument/2006/relationships/image" Target="../media/image16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6.tiff"/><Relationship Id="rId4" Type="http://schemas.openxmlformats.org/officeDocument/2006/relationships/image" Target="../media/image22.tiff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3.png"/><Relationship Id="rId7" Type="http://schemas.openxmlformats.org/officeDocument/2006/relationships/image" Target="../media/image17.tiff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tiff"/><Relationship Id="rId5" Type="http://schemas.openxmlformats.org/officeDocument/2006/relationships/image" Target="../media/image11.png"/><Relationship Id="rId10" Type="http://schemas.openxmlformats.org/officeDocument/2006/relationships/image" Target="../media/image16.tiff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4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1F000-98C6-9E4E-80C6-37E7752E85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Studying the (in)effectiveness of graph embeddings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D03C51-4092-BB48-8F61-52405131CD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C. </a:t>
            </a:r>
            <a:r>
              <a:rPr lang="en-US" dirty="0" err="1">
                <a:solidFill>
                  <a:srgbClr val="0432FF"/>
                </a:solidFill>
              </a:rPr>
              <a:t>Seshadhri</a:t>
            </a:r>
            <a:endParaRPr lang="en-US" dirty="0">
              <a:solidFill>
                <a:srgbClr val="0432FF"/>
              </a:solidFill>
            </a:endParaRPr>
          </a:p>
          <a:p>
            <a:r>
              <a:rPr lang="en-US" dirty="0">
                <a:solidFill>
                  <a:srgbClr val="0432FF"/>
                </a:solidFill>
              </a:rPr>
              <a:t>(UC Santa Cruz)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C81A4-EE83-A146-B1AA-8F503C8F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1194AD-3593-5347-A0FD-CBCC148DE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111" y="5125537"/>
            <a:ext cx="891851" cy="895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251A54-A0C4-8147-8624-C0996EB13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143" y="5345488"/>
            <a:ext cx="1322839" cy="5031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1C9B54-B8F3-5E42-B055-B73FE814165B}"/>
              </a:ext>
            </a:extLst>
          </p:cNvPr>
          <p:cNvSpPr txBox="1"/>
          <p:nvPr/>
        </p:nvSpPr>
        <p:spPr>
          <a:xfrm>
            <a:off x="1936865" y="6258547"/>
            <a:ext cx="8944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Thanks to NSF CCF-1740850, CCF-1813165, CCF-1909790, CCF-2023495, and ARO Award W911NF1910294</a:t>
            </a:r>
          </a:p>
        </p:txBody>
      </p:sp>
    </p:spTree>
    <p:extLst>
      <p:ext uri="{BB962C8B-B14F-4D97-AF65-F5344CB8AC3E}">
        <p14:creationId xmlns:p14="http://schemas.microsoft.com/office/powerpoint/2010/main" val="3586011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87F6A-FB7E-124B-8F24-88662E2B4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75"/>
            <a:ext cx="10515600" cy="1325563"/>
          </a:xfrm>
        </p:spPr>
        <p:txBody>
          <a:bodyPr/>
          <a:lstStyle/>
          <a:p>
            <a:r>
              <a:rPr lang="en-US" dirty="0"/>
              <a:t>Low rank factorization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3DE12-F904-3249-AFF9-63618498D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90857"/>
            <a:ext cx="10515600" cy="126326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Massive history in low-rank factorizations</a:t>
            </a:r>
          </a:p>
          <a:p>
            <a:pPr lvl="1"/>
            <a:r>
              <a:rPr lang="en-US" dirty="0"/>
              <a:t>Graph ML can piggyback on advances in that area</a:t>
            </a:r>
          </a:p>
          <a:p>
            <a:r>
              <a:rPr lang="en-US" dirty="0"/>
              <a:t>Embedding becomes optimization problem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26D4D4A-24DA-6C44-BED5-E39865D7FDB0}"/>
              </a:ext>
            </a:extLst>
          </p:cNvPr>
          <p:cNvGrpSpPr/>
          <p:nvPr/>
        </p:nvGrpSpPr>
        <p:grpSpPr>
          <a:xfrm>
            <a:off x="1972244" y="1081519"/>
            <a:ext cx="2409975" cy="1609273"/>
            <a:chOff x="517884" y="2770444"/>
            <a:chExt cx="3001992" cy="191506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8331342-0633-5D47-A174-8C4BE8EFB050}"/>
                </a:ext>
              </a:extLst>
            </p:cNvPr>
            <p:cNvSpPr/>
            <p:nvPr/>
          </p:nvSpPr>
          <p:spPr>
            <a:xfrm>
              <a:off x="517884" y="2770444"/>
              <a:ext cx="3001992" cy="191506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G</a:t>
              </a:r>
            </a:p>
          </p:txBody>
        </p:sp>
        <p:pic>
          <p:nvPicPr>
            <p:cNvPr id="40" name="Picture 44">
              <a:extLst>
                <a:ext uri="{FF2B5EF4-FFF2-40B4-BE49-F238E27FC236}">
                  <a16:creationId xmlns:a16="http://schemas.microsoft.com/office/drawing/2014/main" id="{C9AF4B00-C6CF-7742-B6C5-81C32039D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218" y="3893543"/>
              <a:ext cx="487589" cy="617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45">
              <a:extLst>
                <a:ext uri="{FF2B5EF4-FFF2-40B4-BE49-F238E27FC236}">
                  <a16:creationId xmlns:a16="http://schemas.microsoft.com/office/drawing/2014/main" id="{D78DF948-8CDF-074A-84A5-33A995099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76" y="2976602"/>
              <a:ext cx="526131" cy="61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47">
              <a:extLst>
                <a:ext uri="{FF2B5EF4-FFF2-40B4-BE49-F238E27FC236}">
                  <a16:creationId xmlns:a16="http://schemas.microsoft.com/office/drawing/2014/main" id="{9264A516-16A3-9D49-BB9A-1EA0EC3DB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80" y="3283221"/>
              <a:ext cx="688975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9E524B2-DB1D-7543-A8AE-355E6083B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2715" y="3031735"/>
              <a:ext cx="562534" cy="7491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E1CE0A4-D383-7D49-AFD7-4B32B7A3A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870" y="3945976"/>
              <a:ext cx="727039" cy="46738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064F5EF-2390-8445-97B2-C8890E471EA0}"/>
              </a:ext>
            </a:extLst>
          </p:cNvPr>
          <p:cNvGrpSpPr/>
          <p:nvPr/>
        </p:nvGrpSpPr>
        <p:grpSpPr>
          <a:xfrm>
            <a:off x="6895491" y="1237263"/>
            <a:ext cx="1945037" cy="1270005"/>
            <a:chOff x="939375" y="3039791"/>
            <a:chExt cx="3895511" cy="2749182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185395D-A899-3746-A340-CB656C4692D4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BB5E182-5FA7-AB4F-8E0E-CC2C94CCA5F6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327BF16-9E14-1D41-9693-221CADDE501A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3CE9D88-72B8-484E-8C57-CFA35512FC4F}"/>
                </a:ext>
              </a:extLst>
            </p:cNvPr>
            <p:cNvCxnSpPr/>
            <p:nvPr/>
          </p:nvCxnSpPr>
          <p:spPr>
            <a:xfrm flipV="1">
              <a:off x="3126856" y="3350342"/>
              <a:ext cx="1708030" cy="1471747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CDB74EA-C5AE-BB40-8A1D-35DED1E726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5" y="4752109"/>
              <a:ext cx="1624642" cy="80020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A1A4687-6D7B-5C48-B05A-393CE12A43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2563" y="3535513"/>
              <a:ext cx="1794291" cy="129543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85102D1-BC3D-BA4B-8294-B7E0C1D566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375" y="3939857"/>
              <a:ext cx="2187480" cy="899948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EEA38AB-E7F3-FC42-ABB2-001B4BDC10C4}"/>
                </a:ext>
              </a:extLst>
            </p:cNvPr>
            <p:cNvCxnSpPr>
              <a:cxnSpLocks/>
            </p:cNvCxnSpPr>
            <p:nvPr/>
          </p:nvCxnSpPr>
          <p:spPr>
            <a:xfrm>
              <a:off x="3126855" y="4845835"/>
              <a:ext cx="1078303" cy="74032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2FED8E8-E3E5-2742-A0A4-0F81FA939C19}"/>
              </a:ext>
            </a:extLst>
          </p:cNvPr>
          <p:cNvSpPr/>
          <p:nvPr/>
        </p:nvSpPr>
        <p:spPr>
          <a:xfrm>
            <a:off x="2262793" y="3017087"/>
            <a:ext cx="1828876" cy="1751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6EFFE9-9BC9-1D40-9E1B-879906DA2987}"/>
              </a:ext>
            </a:extLst>
          </p:cNvPr>
          <p:cNvSpPr/>
          <p:nvPr/>
        </p:nvSpPr>
        <p:spPr>
          <a:xfrm rot="16200000">
            <a:off x="8639477" y="2786913"/>
            <a:ext cx="986379" cy="1751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8073BC-CF78-A245-8D14-30DFE43007C7}"/>
              </a:ext>
            </a:extLst>
          </p:cNvPr>
          <p:cNvSpPr/>
          <p:nvPr/>
        </p:nvSpPr>
        <p:spPr>
          <a:xfrm>
            <a:off x="7047891" y="3169487"/>
            <a:ext cx="986379" cy="1751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D9AB8F-578D-5841-AB9E-68B0FE75F79F}"/>
              </a:ext>
            </a:extLst>
          </p:cNvPr>
          <p:cNvCxnSpPr/>
          <p:nvPr/>
        </p:nvCxnSpPr>
        <p:spPr>
          <a:xfrm>
            <a:off x="9865217" y="3261053"/>
            <a:ext cx="0" cy="83701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2F46AAB-44F8-CF43-B0D6-DA43460EA52F}"/>
              </a:ext>
            </a:extLst>
          </p:cNvPr>
          <p:cNvCxnSpPr>
            <a:cxnSpLocks/>
          </p:cNvCxnSpPr>
          <p:nvPr/>
        </p:nvCxnSpPr>
        <p:spPr>
          <a:xfrm flipV="1">
            <a:off x="9865217" y="2413577"/>
            <a:ext cx="257577" cy="668081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C7701E-B6E0-A242-ACF1-29CA3C5F325A}"/>
              </a:ext>
            </a:extLst>
          </p:cNvPr>
          <p:cNvCxnSpPr/>
          <p:nvPr/>
        </p:nvCxnSpPr>
        <p:spPr>
          <a:xfrm>
            <a:off x="9618372" y="3261053"/>
            <a:ext cx="0" cy="83701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19E45EF-5A3F-5547-9B2D-FFA0367313FD}"/>
              </a:ext>
            </a:extLst>
          </p:cNvPr>
          <p:cNvCxnSpPr/>
          <p:nvPr/>
        </p:nvCxnSpPr>
        <p:spPr>
          <a:xfrm>
            <a:off x="9371527" y="3261053"/>
            <a:ext cx="0" cy="83701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3F0E62-FED3-0E41-B080-564C4E7FE135}"/>
              </a:ext>
            </a:extLst>
          </p:cNvPr>
          <p:cNvCxnSpPr/>
          <p:nvPr/>
        </p:nvCxnSpPr>
        <p:spPr>
          <a:xfrm flipH="1">
            <a:off x="8414116" y="3679558"/>
            <a:ext cx="718550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1B873D6-C517-484D-9F25-97F478039539}"/>
              </a:ext>
            </a:extLst>
          </p:cNvPr>
          <p:cNvSpPr txBox="1"/>
          <p:nvPr/>
        </p:nvSpPr>
        <p:spPr>
          <a:xfrm>
            <a:off x="5311495" y="3462393"/>
            <a:ext cx="690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≈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984695-C901-B449-AD6A-E5AB3D44F7A6}"/>
              </a:ext>
            </a:extLst>
          </p:cNvPr>
          <p:cNvCxnSpPr>
            <a:cxnSpLocks/>
          </p:cNvCxnSpPr>
          <p:nvPr/>
        </p:nvCxnSpPr>
        <p:spPr>
          <a:xfrm>
            <a:off x="5563673" y="3017087"/>
            <a:ext cx="0" cy="64558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7FC35A6-BF46-5B4C-AA34-16FEEF62BDFB}"/>
              </a:ext>
            </a:extLst>
          </p:cNvPr>
          <p:cNvSpPr txBox="1"/>
          <p:nvPr/>
        </p:nvSpPr>
        <p:spPr>
          <a:xfrm>
            <a:off x="5114361" y="2267332"/>
            <a:ext cx="12248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Pick your</a:t>
            </a:r>
          </a:p>
          <a:p>
            <a:r>
              <a:rPr lang="en-US" sz="2200" dirty="0"/>
              <a:t>poison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2654377-8113-6645-9B3B-C119C544232D}"/>
              </a:ext>
            </a:extLst>
          </p:cNvPr>
          <p:cNvSpPr txBox="1"/>
          <p:nvPr/>
        </p:nvSpPr>
        <p:spPr>
          <a:xfrm>
            <a:off x="8960183" y="4261299"/>
            <a:ext cx="3738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V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DC4BF7B-5E8E-D94B-A6B4-FD0A1451B93B}"/>
              </a:ext>
            </a:extLst>
          </p:cNvPr>
          <p:cNvSpPr txBox="1"/>
          <p:nvPr/>
        </p:nvSpPr>
        <p:spPr>
          <a:xfrm>
            <a:off x="7367274" y="3813672"/>
            <a:ext cx="4828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V</a:t>
            </a:r>
            <a:r>
              <a:rPr lang="en-US" sz="2600" baseline="30000" dirty="0"/>
              <a:t>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42CA0-32C5-504E-89CA-ACED39FCF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3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87F6A-FB7E-124B-8F24-88662E2B4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094"/>
            <a:ext cx="10515600" cy="1325563"/>
          </a:xfrm>
        </p:spPr>
        <p:txBody>
          <a:bodyPr/>
          <a:lstStyle/>
          <a:p>
            <a:r>
              <a:rPr lang="en-US" dirty="0"/>
              <a:t>Do graph embeddings actually “work”?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3DE12-F904-3249-AFF9-63618498D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99515"/>
            <a:ext cx="10515600" cy="27546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Evaluate downstream task (link prediction, community labeling)</a:t>
            </a:r>
          </a:p>
          <a:p>
            <a:r>
              <a:rPr lang="en-US" dirty="0"/>
              <a:t>Most experiments: embedding methods compared with each other</a:t>
            </a:r>
          </a:p>
          <a:p>
            <a:r>
              <a:rPr lang="en-US" dirty="0"/>
              <a:t>Anecdotally, adding the vectors to pipeline helps</a:t>
            </a:r>
          </a:p>
          <a:p>
            <a:pPr lvl="1"/>
            <a:r>
              <a:rPr lang="en-US" dirty="0"/>
              <a:t>Sure, more information is useful. But do you need the embeddings?</a:t>
            </a:r>
          </a:p>
          <a:p>
            <a:r>
              <a:rPr lang="en-US" dirty="0">
                <a:solidFill>
                  <a:srgbClr val="0432FF"/>
                </a:solidFill>
              </a:rPr>
              <a:t>[</a:t>
            </a:r>
            <a:r>
              <a:rPr lang="en-US" dirty="0" err="1">
                <a:solidFill>
                  <a:srgbClr val="0432FF"/>
                </a:solidFill>
              </a:rPr>
              <a:t>Gurukar</a:t>
            </a:r>
            <a:r>
              <a:rPr lang="en-US" dirty="0">
                <a:solidFill>
                  <a:srgbClr val="0432FF"/>
                </a:solidFill>
              </a:rPr>
              <a:t> et al 19] </a:t>
            </a:r>
            <a:r>
              <a:rPr lang="en-US" dirty="0"/>
              <a:t>You can beat embeddings using hand tuned features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26D4D4A-24DA-6C44-BED5-E39865D7FDB0}"/>
              </a:ext>
            </a:extLst>
          </p:cNvPr>
          <p:cNvGrpSpPr/>
          <p:nvPr/>
        </p:nvGrpSpPr>
        <p:grpSpPr>
          <a:xfrm>
            <a:off x="3242829" y="1042779"/>
            <a:ext cx="2409975" cy="1609273"/>
            <a:chOff x="517884" y="2770444"/>
            <a:chExt cx="3001992" cy="191506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8331342-0633-5D47-A174-8C4BE8EFB050}"/>
                </a:ext>
              </a:extLst>
            </p:cNvPr>
            <p:cNvSpPr/>
            <p:nvPr/>
          </p:nvSpPr>
          <p:spPr>
            <a:xfrm>
              <a:off x="517884" y="2770444"/>
              <a:ext cx="3001992" cy="191506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G</a:t>
              </a:r>
            </a:p>
          </p:txBody>
        </p:sp>
        <p:pic>
          <p:nvPicPr>
            <p:cNvPr id="40" name="Picture 44">
              <a:extLst>
                <a:ext uri="{FF2B5EF4-FFF2-40B4-BE49-F238E27FC236}">
                  <a16:creationId xmlns:a16="http://schemas.microsoft.com/office/drawing/2014/main" id="{C9AF4B00-C6CF-7742-B6C5-81C32039D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218" y="3893543"/>
              <a:ext cx="487589" cy="617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45">
              <a:extLst>
                <a:ext uri="{FF2B5EF4-FFF2-40B4-BE49-F238E27FC236}">
                  <a16:creationId xmlns:a16="http://schemas.microsoft.com/office/drawing/2014/main" id="{D78DF948-8CDF-074A-84A5-33A995099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76" y="2976602"/>
              <a:ext cx="526131" cy="61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47">
              <a:extLst>
                <a:ext uri="{FF2B5EF4-FFF2-40B4-BE49-F238E27FC236}">
                  <a16:creationId xmlns:a16="http://schemas.microsoft.com/office/drawing/2014/main" id="{9264A516-16A3-9D49-BB9A-1EA0EC3DB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80" y="3283221"/>
              <a:ext cx="688975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9E524B2-DB1D-7543-A8AE-355E6083B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2715" y="3031735"/>
              <a:ext cx="562534" cy="7491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E1CE0A4-D383-7D49-AFD7-4B32B7A3A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870" y="3945976"/>
              <a:ext cx="727039" cy="46738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064F5EF-2390-8445-97B2-C8890E471EA0}"/>
              </a:ext>
            </a:extLst>
          </p:cNvPr>
          <p:cNvGrpSpPr/>
          <p:nvPr/>
        </p:nvGrpSpPr>
        <p:grpSpPr>
          <a:xfrm>
            <a:off x="354373" y="1400596"/>
            <a:ext cx="1945037" cy="1270005"/>
            <a:chOff x="939375" y="3039791"/>
            <a:chExt cx="3895511" cy="2749182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185395D-A899-3746-A340-CB656C4692D4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BB5E182-5FA7-AB4F-8E0E-CC2C94CCA5F6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327BF16-9E14-1D41-9693-221CADDE501A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3CE9D88-72B8-484E-8C57-CFA35512FC4F}"/>
                </a:ext>
              </a:extLst>
            </p:cNvPr>
            <p:cNvCxnSpPr/>
            <p:nvPr/>
          </p:nvCxnSpPr>
          <p:spPr>
            <a:xfrm flipV="1">
              <a:off x="3126856" y="3350342"/>
              <a:ext cx="1708030" cy="1471747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CDB74EA-C5AE-BB40-8A1D-35DED1E726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5" y="4752109"/>
              <a:ext cx="1624642" cy="80020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A1A4687-6D7B-5C48-B05A-393CE12A43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2563" y="3535513"/>
              <a:ext cx="1794291" cy="129543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85102D1-BC3D-BA4B-8294-B7E0C1D566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375" y="3939857"/>
              <a:ext cx="2187480" cy="899948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EEA38AB-E7F3-FC42-ABB2-001B4BDC10C4}"/>
                </a:ext>
              </a:extLst>
            </p:cNvPr>
            <p:cNvCxnSpPr>
              <a:cxnSpLocks/>
            </p:cNvCxnSpPr>
            <p:nvPr/>
          </p:nvCxnSpPr>
          <p:spPr>
            <a:xfrm>
              <a:off x="3126855" y="4845835"/>
              <a:ext cx="1078303" cy="74032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61685885-8677-7A46-81A0-6C463E9F0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0834" y="1236308"/>
            <a:ext cx="2120697" cy="158859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0D2B2AB-C94D-2241-B430-AF168A29F44E}"/>
              </a:ext>
            </a:extLst>
          </p:cNvPr>
          <p:cNvSpPr txBox="1"/>
          <p:nvPr/>
        </p:nvSpPr>
        <p:spPr>
          <a:xfrm>
            <a:off x="8043851" y="2956816"/>
            <a:ext cx="1574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 prediction</a:t>
            </a:r>
          </a:p>
        </p:txBody>
      </p:sp>
      <p:pic>
        <p:nvPicPr>
          <p:cNvPr id="36" name="Picture 44">
            <a:extLst>
              <a:ext uri="{FF2B5EF4-FFF2-40B4-BE49-F238E27FC236}">
                <a16:creationId xmlns:a16="http://schemas.microsoft.com/office/drawing/2014/main" id="{1ADB005E-6C5E-324A-A957-CBE7A09E2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48" y="1264293"/>
            <a:ext cx="487589" cy="61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5FBC899-C6D6-0F44-BFFB-2B00A11E9EF6}"/>
              </a:ext>
            </a:extLst>
          </p:cNvPr>
          <p:cNvCxnSpPr/>
          <p:nvPr/>
        </p:nvCxnSpPr>
        <p:spPr>
          <a:xfrm>
            <a:off x="6807551" y="1566115"/>
            <a:ext cx="87989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96445136-D867-D343-9BD2-70E27BAC0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231" y="2119446"/>
            <a:ext cx="562534" cy="749193"/>
          </a:xfrm>
          <a:prstGeom prst="rect">
            <a:avLst/>
          </a:prstGeom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FE84444-B286-324C-8934-D35B870422E3}"/>
              </a:ext>
            </a:extLst>
          </p:cNvPr>
          <p:cNvCxnSpPr/>
          <p:nvPr/>
        </p:nvCxnSpPr>
        <p:spPr>
          <a:xfrm>
            <a:off x="6850156" y="2520573"/>
            <a:ext cx="87989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ight Arrow 57">
            <a:extLst>
              <a:ext uri="{FF2B5EF4-FFF2-40B4-BE49-F238E27FC236}">
                <a16:creationId xmlns:a16="http://schemas.microsoft.com/office/drawing/2014/main" id="{68756788-A7BE-9241-ADA9-0CC5A7099E82}"/>
              </a:ext>
            </a:extLst>
          </p:cNvPr>
          <p:cNvSpPr/>
          <p:nvPr/>
        </p:nvSpPr>
        <p:spPr>
          <a:xfrm>
            <a:off x="9976631" y="1874955"/>
            <a:ext cx="1135501" cy="296202"/>
          </a:xfrm>
          <a:prstGeom prst="rightArrow">
            <a:avLst/>
          </a:prstGeom>
          <a:solidFill>
            <a:srgbClr val="04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6CA698C-381C-9B40-91EC-75865259C8C0}"/>
              </a:ext>
            </a:extLst>
          </p:cNvPr>
          <p:cNvSpPr/>
          <p:nvPr/>
        </p:nvSpPr>
        <p:spPr>
          <a:xfrm>
            <a:off x="11197232" y="1819972"/>
            <a:ext cx="879895" cy="374597"/>
          </a:xfrm>
          <a:prstGeom prst="rect">
            <a:avLst/>
          </a:prstGeom>
          <a:solidFill>
            <a:srgbClr val="04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Result!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43D77DD-E4A1-1A41-95EF-6983AA83B5D5}"/>
              </a:ext>
            </a:extLst>
          </p:cNvPr>
          <p:cNvCxnSpPr>
            <a:cxnSpLocks/>
          </p:cNvCxnSpPr>
          <p:nvPr/>
        </p:nvCxnSpPr>
        <p:spPr>
          <a:xfrm flipV="1">
            <a:off x="6433998" y="1157687"/>
            <a:ext cx="366000" cy="582308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908662A-CEC1-6B4D-8C19-66CDC9D12912}"/>
              </a:ext>
            </a:extLst>
          </p:cNvPr>
          <p:cNvCxnSpPr/>
          <p:nvPr/>
        </p:nvCxnSpPr>
        <p:spPr>
          <a:xfrm>
            <a:off x="5652804" y="1022561"/>
            <a:ext cx="724176" cy="1066396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9FAC0C3-D562-474C-AA9C-69C6DDC98FA9}"/>
              </a:ext>
            </a:extLst>
          </p:cNvPr>
          <p:cNvCxnSpPr>
            <a:cxnSpLocks/>
          </p:cNvCxnSpPr>
          <p:nvPr/>
        </p:nvCxnSpPr>
        <p:spPr>
          <a:xfrm flipV="1">
            <a:off x="6478975" y="2261074"/>
            <a:ext cx="642047" cy="364398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BC335-7961-5E45-872C-0D58AD554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8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87F6A-FB7E-124B-8F24-88662E2B4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094"/>
            <a:ext cx="10515600" cy="1325563"/>
          </a:xfrm>
        </p:spPr>
        <p:txBody>
          <a:bodyPr/>
          <a:lstStyle/>
          <a:p>
            <a:r>
              <a:rPr lang="en-US" dirty="0"/>
              <a:t>The hidden assumption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3DE12-F904-3249-AFF9-63618498D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96365"/>
            <a:ext cx="10515600" cy="2157758"/>
          </a:xfrm>
        </p:spPr>
        <p:txBody>
          <a:bodyPr>
            <a:normAutofit/>
          </a:bodyPr>
          <a:lstStyle/>
          <a:p>
            <a:r>
              <a:rPr lang="en-US" dirty="0"/>
              <a:t>Buried inside, some assumption on the structure of social network</a:t>
            </a:r>
          </a:p>
          <a:p>
            <a:r>
              <a:rPr lang="en-US" dirty="0"/>
              <a:t>People are vectors in R</a:t>
            </a:r>
            <a:r>
              <a:rPr lang="en-US" baseline="30000" dirty="0"/>
              <a:t>d</a:t>
            </a:r>
            <a:r>
              <a:rPr lang="en-US" dirty="0"/>
              <a:t>, connect based on geometric proximity, this yields social network</a:t>
            </a:r>
          </a:p>
          <a:p>
            <a:pPr lvl="1"/>
            <a:r>
              <a:rPr lang="en-US" dirty="0"/>
              <a:t>Finding graph embedding = Finding model parameters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26D4D4A-24DA-6C44-BED5-E39865D7FDB0}"/>
              </a:ext>
            </a:extLst>
          </p:cNvPr>
          <p:cNvGrpSpPr/>
          <p:nvPr/>
        </p:nvGrpSpPr>
        <p:grpSpPr>
          <a:xfrm>
            <a:off x="6995320" y="1599265"/>
            <a:ext cx="2409975" cy="1609273"/>
            <a:chOff x="517884" y="2770444"/>
            <a:chExt cx="3001992" cy="191506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8331342-0633-5D47-A174-8C4BE8EFB050}"/>
                </a:ext>
              </a:extLst>
            </p:cNvPr>
            <p:cNvSpPr/>
            <p:nvPr/>
          </p:nvSpPr>
          <p:spPr>
            <a:xfrm>
              <a:off x="517884" y="2770444"/>
              <a:ext cx="3001992" cy="191506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G</a:t>
              </a:r>
            </a:p>
          </p:txBody>
        </p:sp>
        <p:pic>
          <p:nvPicPr>
            <p:cNvPr id="40" name="Picture 44">
              <a:extLst>
                <a:ext uri="{FF2B5EF4-FFF2-40B4-BE49-F238E27FC236}">
                  <a16:creationId xmlns:a16="http://schemas.microsoft.com/office/drawing/2014/main" id="{C9AF4B00-C6CF-7742-B6C5-81C32039D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218" y="3893543"/>
              <a:ext cx="487589" cy="617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45">
              <a:extLst>
                <a:ext uri="{FF2B5EF4-FFF2-40B4-BE49-F238E27FC236}">
                  <a16:creationId xmlns:a16="http://schemas.microsoft.com/office/drawing/2014/main" id="{D78DF948-8CDF-074A-84A5-33A995099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76" y="2976602"/>
              <a:ext cx="526131" cy="61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47">
              <a:extLst>
                <a:ext uri="{FF2B5EF4-FFF2-40B4-BE49-F238E27FC236}">
                  <a16:creationId xmlns:a16="http://schemas.microsoft.com/office/drawing/2014/main" id="{9264A516-16A3-9D49-BB9A-1EA0EC3DB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80" y="3283221"/>
              <a:ext cx="688975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9E524B2-DB1D-7543-A8AE-355E6083B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2715" y="3031735"/>
              <a:ext cx="562534" cy="7491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E1CE0A4-D383-7D49-AFD7-4B32B7A3A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870" y="3945976"/>
              <a:ext cx="727039" cy="46738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064F5EF-2390-8445-97B2-C8890E471EA0}"/>
              </a:ext>
            </a:extLst>
          </p:cNvPr>
          <p:cNvGrpSpPr/>
          <p:nvPr/>
        </p:nvGrpSpPr>
        <p:grpSpPr>
          <a:xfrm>
            <a:off x="2174547" y="1818834"/>
            <a:ext cx="1945037" cy="1270005"/>
            <a:chOff x="939375" y="3039791"/>
            <a:chExt cx="3895511" cy="2749182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185395D-A899-3746-A340-CB656C4692D4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BB5E182-5FA7-AB4F-8E0E-CC2C94CCA5F6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327BF16-9E14-1D41-9693-221CADDE501A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3CE9D88-72B8-484E-8C57-CFA35512FC4F}"/>
                </a:ext>
              </a:extLst>
            </p:cNvPr>
            <p:cNvCxnSpPr/>
            <p:nvPr/>
          </p:nvCxnSpPr>
          <p:spPr>
            <a:xfrm flipV="1">
              <a:off x="3126856" y="3350342"/>
              <a:ext cx="1708030" cy="1471747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CDB74EA-C5AE-BB40-8A1D-35DED1E726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5" y="4752109"/>
              <a:ext cx="1624642" cy="80020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A1A4687-6D7B-5C48-B05A-393CE12A43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2563" y="3535513"/>
              <a:ext cx="1794291" cy="129543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85102D1-BC3D-BA4B-8294-B7E0C1D566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375" y="3939857"/>
              <a:ext cx="2187480" cy="899948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EEA38AB-E7F3-FC42-ABB2-001B4BDC10C4}"/>
                </a:ext>
              </a:extLst>
            </p:cNvPr>
            <p:cNvCxnSpPr>
              <a:cxnSpLocks/>
            </p:cNvCxnSpPr>
            <p:nvPr/>
          </p:nvCxnSpPr>
          <p:spPr>
            <a:xfrm>
              <a:off x="3126855" y="4845835"/>
              <a:ext cx="1078303" cy="74032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ight Arrow 3">
            <a:extLst>
              <a:ext uri="{FF2B5EF4-FFF2-40B4-BE49-F238E27FC236}">
                <a16:creationId xmlns:a16="http://schemas.microsoft.com/office/drawing/2014/main" id="{074B0ABF-FEE4-F049-8C43-8B7A0BE95FE7}"/>
              </a:ext>
            </a:extLst>
          </p:cNvPr>
          <p:cNvSpPr/>
          <p:nvPr/>
        </p:nvSpPr>
        <p:spPr>
          <a:xfrm>
            <a:off x="4701396" y="2287822"/>
            <a:ext cx="1943685" cy="299270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99C38A-3405-9F43-B5CF-38E49D4D28C5}"/>
              </a:ext>
            </a:extLst>
          </p:cNvPr>
          <p:cNvSpPr txBox="1"/>
          <p:nvPr/>
        </p:nvSpPr>
        <p:spPr>
          <a:xfrm>
            <a:off x="2370867" y="1094900"/>
            <a:ext cx="174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Statistical Model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108DA1A-8BEF-9B40-8B53-3F6811D169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0100" y="1208120"/>
            <a:ext cx="1097764" cy="1018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0DF12B-DE6F-6B46-B04F-6DCD52908F65}"/>
              </a:ext>
            </a:extLst>
          </p:cNvPr>
          <p:cNvSpPr txBox="1"/>
          <p:nvPr/>
        </p:nvSpPr>
        <p:spPr>
          <a:xfrm>
            <a:off x="6583742" y="1026945"/>
            <a:ext cx="323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Outcome/observations of model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99890D8A-FACC-7B40-AF58-3DFD6B250ADE}"/>
              </a:ext>
            </a:extLst>
          </p:cNvPr>
          <p:cNvSpPr/>
          <p:nvPr/>
        </p:nvSpPr>
        <p:spPr>
          <a:xfrm flipV="1">
            <a:off x="4214763" y="2812415"/>
            <a:ext cx="2754385" cy="396123"/>
          </a:xfrm>
          <a:prstGeom prst="arc">
            <a:avLst>
              <a:gd name="adj1" fmla="val 10871873"/>
              <a:gd name="adj2" fmla="val 0"/>
            </a:avLst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232ED4-BD12-AA4F-95A3-9EB6FA19C73E}"/>
              </a:ext>
            </a:extLst>
          </p:cNvPr>
          <p:cNvSpPr txBox="1"/>
          <p:nvPr/>
        </p:nvSpPr>
        <p:spPr>
          <a:xfrm>
            <a:off x="4942076" y="3272591"/>
            <a:ext cx="1462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Finding graph</a:t>
            </a:r>
          </a:p>
          <a:p>
            <a:r>
              <a:rPr lang="en-US" dirty="0"/>
              <a:t>embedding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853A1-EA60-1140-AFB2-759500A5D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0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87F6A-FB7E-124B-8F24-88662E2B4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094"/>
            <a:ext cx="10515600" cy="1325563"/>
          </a:xfrm>
        </p:spPr>
        <p:txBody>
          <a:bodyPr/>
          <a:lstStyle/>
          <a:p>
            <a:r>
              <a:rPr lang="en-US" dirty="0"/>
              <a:t>For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3DE12-F904-3249-AFF9-63618498D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803" y="4492512"/>
            <a:ext cx="10515600" cy="2157758"/>
          </a:xfrm>
        </p:spPr>
        <p:txBody>
          <a:bodyPr>
            <a:normAutofit/>
          </a:bodyPr>
          <a:lstStyle/>
          <a:p>
            <a:r>
              <a:rPr lang="en-US" dirty="0"/>
              <a:t>Geometry represents space of a few “interests”</a:t>
            </a:r>
          </a:p>
          <a:p>
            <a:r>
              <a:rPr lang="en-US" dirty="0"/>
              <a:t>Edges created by “homophily” (similar interests)</a:t>
            </a:r>
          </a:p>
          <a:p>
            <a:pPr lvl="1"/>
            <a:r>
              <a:rPr lang="en-US" dirty="0"/>
              <a:t>Often measured as dot product</a:t>
            </a:r>
          </a:p>
          <a:p>
            <a:r>
              <a:rPr lang="en-US" dirty="0">
                <a:solidFill>
                  <a:srgbClr val="FF0000"/>
                </a:solidFill>
              </a:rPr>
              <a:t>Can we validate this assumption?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064F5EF-2390-8445-97B2-C8890E471EA0}"/>
              </a:ext>
            </a:extLst>
          </p:cNvPr>
          <p:cNvGrpSpPr/>
          <p:nvPr/>
        </p:nvGrpSpPr>
        <p:grpSpPr>
          <a:xfrm>
            <a:off x="1544818" y="1589773"/>
            <a:ext cx="3041300" cy="2151768"/>
            <a:chOff x="939375" y="3039791"/>
            <a:chExt cx="4374963" cy="2749182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185395D-A899-3746-A340-CB656C4692D4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BB5E182-5FA7-AB4F-8E0E-CC2C94CCA5F6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327BF16-9E14-1D41-9693-221CADDE501A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3CE9D88-72B8-484E-8C57-CFA35512FC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7" y="3605494"/>
              <a:ext cx="1707568" cy="121659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CDB74EA-C5AE-BB40-8A1D-35DED1E726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5" y="4086214"/>
              <a:ext cx="2187483" cy="74591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A1A4687-6D7B-5C48-B05A-393CE12A43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2563" y="3535513"/>
              <a:ext cx="1794291" cy="129543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85102D1-BC3D-BA4B-8294-B7E0C1D566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375" y="3939857"/>
              <a:ext cx="2187480" cy="899948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EEA38AB-E7F3-FC42-ABB2-001B4BDC10C4}"/>
                </a:ext>
              </a:extLst>
            </p:cNvPr>
            <p:cNvCxnSpPr>
              <a:cxnSpLocks/>
            </p:cNvCxnSpPr>
            <p:nvPr/>
          </p:nvCxnSpPr>
          <p:spPr>
            <a:xfrm>
              <a:off x="3126855" y="4845835"/>
              <a:ext cx="1078303" cy="74032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EDE578D-368C-3744-95CF-193E9EDF5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501" y="3272877"/>
            <a:ext cx="810683" cy="660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32D7BA-6D67-0740-8386-87BD9306F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19" y="3220131"/>
            <a:ext cx="1132157" cy="848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602297-E92F-4640-AECC-919D04E22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175" y="1095064"/>
            <a:ext cx="396584" cy="396584"/>
          </a:xfrm>
          <a:prstGeom prst="rect">
            <a:avLst/>
          </a:prstGeom>
        </p:spPr>
      </p:pic>
      <p:pic>
        <p:nvPicPr>
          <p:cNvPr id="30" name="Picture 45">
            <a:extLst>
              <a:ext uri="{FF2B5EF4-FFF2-40B4-BE49-F238E27FC236}">
                <a16:creationId xmlns:a16="http://schemas.microsoft.com/office/drawing/2014/main" id="{84821A9E-E074-3046-A78C-5B35DF377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842" y="2097217"/>
            <a:ext cx="422374" cy="51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7301048-0F97-1D44-8105-0E85F5597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670" y="1546306"/>
            <a:ext cx="583661" cy="392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86F3F6-B5A1-9A44-BFA2-A7901772CB07}"/>
                  </a:ext>
                </a:extLst>
              </p:cNvPr>
              <p:cNvSpPr txBox="1"/>
              <p:nvPr/>
            </p:nvSpPr>
            <p:spPr>
              <a:xfrm>
                <a:off x="5094442" y="1149163"/>
                <a:ext cx="3514808" cy="796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Edge formed with probability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86F3F6-B5A1-9A44-BFA2-A7901772C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442" y="1149163"/>
                <a:ext cx="3514808" cy="796565"/>
              </a:xfrm>
              <a:prstGeom prst="rect">
                <a:avLst/>
              </a:prstGeom>
              <a:blipFill>
                <a:blip r:embed="rId7"/>
                <a:stretch>
                  <a:fillRect l="-1799" t="-3125" r="-1079"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1893B917-8B9A-7745-A881-7B5F3C2E90E9}"/>
              </a:ext>
            </a:extLst>
          </p:cNvPr>
          <p:cNvGrpSpPr/>
          <p:nvPr/>
        </p:nvGrpSpPr>
        <p:grpSpPr>
          <a:xfrm>
            <a:off x="8029958" y="1680099"/>
            <a:ext cx="2409975" cy="1609273"/>
            <a:chOff x="517884" y="2770444"/>
            <a:chExt cx="3001992" cy="1915064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D7CDA13-716F-E544-9FA9-E3A77DD3FB97}"/>
                </a:ext>
              </a:extLst>
            </p:cNvPr>
            <p:cNvSpPr/>
            <p:nvPr/>
          </p:nvSpPr>
          <p:spPr>
            <a:xfrm>
              <a:off x="517884" y="2770444"/>
              <a:ext cx="3001992" cy="191506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G</a:t>
              </a:r>
            </a:p>
          </p:txBody>
        </p:sp>
        <p:pic>
          <p:nvPicPr>
            <p:cNvPr id="37" name="Picture 44">
              <a:extLst>
                <a:ext uri="{FF2B5EF4-FFF2-40B4-BE49-F238E27FC236}">
                  <a16:creationId xmlns:a16="http://schemas.microsoft.com/office/drawing/2014/main" id="{EF0E1AD6-8307-1D47-AE5B-D3F1FFA3A6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218" y="3893543"/>
              <a:ext cx="487589" cy="617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45">
              <a:extLst>
                <a:ext uri="{FF2B5EF4-FFF2-40B4-BE49-F238E27FC236}">
                  <a16:creationId xmlns:a16="http://schemas.microsoft.com/office/drawing/2014/main" id="{102C2360-98EA-204E-81A1-26668E76CC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76" y="2976602"/>
              <a:ext cx="526131" cy="61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47">
              <a:extLst>
                <a:ext uri="{FF2B5EF4-FFF2-40B4-BE49-F238E27FC236}">
                  <a16:creationId xmlns:a16="http://schemas.microsoft.com/office/drawing/2014/main" id="{10B1E7B5-4388-F947-ADBD-9468978A9C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80" y="3283221"/>
              <a:ext cx="688975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0952410-CAAF-A14C-8431-A382F4B3B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72715" y="3031735"/>
              <a:ext cx="562534" cy="749193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294EB5D-6BE6-E944-BB42-66C25976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870" y="3945976"/>
              <a:ext cx="727039" cy="467382"/>
            </a:xfrm>
            <a:prstGeom prst="rect">
              <a:avLst/>
            </a:prstGeom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29BC2BDD-D653-8147-9214-4BC3616A7B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9318" y="1975647"/>
            <a:ext cx="1097764" cy="10181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416A8-2F13-6945-A3D7-02201748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7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87F6A-FB7E-124B-8F24-88662E2B4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094"/>
            <a:ext cx="10515600" cy="1325563"/>
          </a:xfrm>
        </p:spPr>
        <p:txBody>
          <a:bodyPr/>
          <a:lstStyle/>
          <a:p>
            <a:r>
              <a:rPr lang="en-US" dirty="0"/>
              <a:t>The hidden assumption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3DE12-F904-3249-AFF9-63618498D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96365"/>
            <a:ext cx="10515600" cy="2157758"/>
          </a:xfrm>
        </p:spPr>
        <p:txBody>
          <a:bodyPr>
            <a:normAutofit/>
          </a:bodyPr>
          <a:lstStyle/>
          <a:p>
            <a:r>
              <a:rPr lang="en-US" dirty="0"/>
              <a:t>Buried inside, some assumption on the structure of social network</a:t>
            </a:r>
          </a:p>
          <a:p>
            <a:r>
              <a:rPr lang="en-US" dirty="0"/>
              <a:t>People are vectors in R</a:t>
            </a:r>
            <a:r>
              <a:rPr lang="en-US" baseline="30000" dirty="0"/>
              <a:t>d</a:t>
            </a:r>
            <a:r>
              <a:rPr lang="en-US" dirty="0"/>
              <a:t>, connect based on geometric proximity, this yields social network</a:t>
            </a:r>
          </a:p>
          <a:p>
            <a:pPr lvl="1"/>
            <a:r>
              <a:rPr lang="en-US" dirty="0"/>
              <a:t>Finding graph embedding = Finding model parameters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26D4D4A-24DA-6C44-BED5-E39865D7FDB0}"/>
              </a:ext>
            </a:extLst>
          </p:cNvPr>
          <p:cNvGrpSpPr/>
          <p:nvPr/>
        </p:nvGrpSpPr>
        <p:grpSpPr>
          <a:xfrm>
            <a:off x="6995320" y="1599265"/>
            <a:ext cx="2409975" cy="1609273"/>
            <a:chOff x="517884" y="2770444"/>
            <a:chExt cx="3001992" cy="191506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8331342-0633-5D47-A174-8C4BE8EFB050}"/>
                </a:ext>
              </a:extLst>
            </p:cNvPr>
            <p:cNvSpPr/>
            <p:nvPr/>
          </p:nvSpPr>
          <p:spPr>
            <a:xfrm>
              <a:off x="517884" y="2770444"/>
              <a:ext cx="3001992" cy="191506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G</a:t>
              </a:r>
            </a:p>
          </p:txBody>
        </p:sp>
        <p:pic>
          <p:nvPicPr>
            <p:cNvPr id="40" name="Picture 44">
              <a:extLst>
                <a:ext uri="{FF2B5EF4-FFF2-40B4-BE49-F238E27FC236}">
                  <a16:creationId xmlns:a16="http://schemas.microsoft.com/office/drawing/2014/main" id="{C9AF4B00-C6CF-7742-B6C5-81C32039D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218" y="3893543"/>
              <a:ext cx="487589" cy="617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45">
              <a:extLst>
                <a:ext uri="{FF2B5EF4-FFF2-40B4-BE49-F238E27FC236}">
                  <a16:creationId xmlns:a16="http://schemas.microsoft.com/office/drawing/2014/main" id="{D78DF948-8CDF-074A-84A5-33A995099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76" y="2976602"/>
              <a:ext cx="526131" cy="61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47">
              <a:extLst>
                <a:ext uri="{FF2B5EF4-FFF2-40B4-BE49-F238E27FC236}">
                  <a16:creationId xmlns:a16="http://schemas.microsoft.com/office/drawing/2014/main" id="{9264A516-16A3-9D49-BB9A-1EA0EC3DB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80" y="3283221"/>
              <a:ext cx="688975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9E524B2-DB1D-7543-A8AE-355E6083B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2715" y="3031735"/>
              <a:ext cx="562534" cy="7491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E1CE0A4-D383-7D49-AFD7-4B32B7A3A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870" y="3945976"/>
              <a:ext cx="727039" cy="46738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064F5EF-2390-8445-97B2-C8890E471EA0}"/>
              </a:ext>
            </a:extLst>
          </p:cNvPr>
          <p:cNvGrpSpPr/>
          <p:nvPr/>
        </p:nvGrpSpPr>
        <p:grpSpPr>
          <a:xfrm>
            <a:off x="2174547" y="1818834"/>
            <a:ext cx="1945037" cy="1270005"/>
            <a:chOff x="939375" y="3039791"/>
            <a:chExt cx="3895511" cy="2749182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185395D-A899-3746-A340-CB656C4692D4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BB5E182-5FA7-AB4F-8E0E-CC2C94CCA5F6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327BF16-9E14-1D41-9693-221CADDE501A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3CE9D88-72B8-484E-8C57-CFA35512FC4F}"/>
                </a:ext>
              </a:extLst>
            </p:cNvPr>
            <p:cNvCxnSpPr/>
            <p:nvPr/>
          </p:nvCxnSpPr>
          <p:spPr>
            <a:xfrm flipV="1">
              <a:off x="3126856" y="3350342"/>
              <a:ext cx="1708030" cy="1471747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CDB74EA-C5AE-BB40-8A1D-35DED1E726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5" y="4752109"/>
              <a:ext cx="1624642" cy="80020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A1A4687-6D7B-5C48-B05A-393CE12A43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2563" y="3535513"/>
              <a:ext cx="1794291" cy="129543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85102D1-BC3D-BA4B-8294-B7E0C1D566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375" y="3939857"/>
              <a:ext cx="2187480" cy="899948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EEA38AB-E7F3-FC42-ABB2-001B4BDC10C4}"/>
                </a:ext>
              </a:extLst>
            </p:cNvPr>
            <p:cNvCxnSpPr>
              <a:cxnSpLocks/>
            </p:cNvCxnSpPr>
            <p:nvPr/>
          </p:nvCxnSpPr>
          <p:spPr>
            <a:xfrm>
              <a:off x="3126855" y="4845835"/>
              <a:ext cx="1078303" cy="74032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ight Arrow 3">
            <a:extLst>
              <a:ext uri="{FF2B5EF4-FFF2-40B4-BE49-F238E27FC236}">
                <a16:creationId xmlns:a16="http://schemas.microsoft.com/office/drawing/2014/main" id="{074B0ABF-FEE4-F049-8C43-8B7A0BE95FE7}"/>
              </a:ext>
            </a:extLst>
          </p:cNvPr>
          <p:cNvSpPr/>
          <p:nvPr/>
        </p:nvSpPr>
        <p:spPr>
          <a:xfrm>
            <a:off x="4701396" y="2287822"/>
            <a:ext cx="1943685" cy="299270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99C38A-3405-9F43-B5CF-38E49D4D28C5}"/>
              </a:ext>
            </a:extLst>
          </p:cNvPr>
          <p:cNvSpPr txBox="1"/>
          <p:nvPr/>
        </p:nvSpPr>
        <p:spPr>
          <a:xfrm>
            <a:off x="2370867" y="1094900"/>
            <a:ext cx="174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Statistical Model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108DA1A-8BEF-9B40-8B53-3F6811D169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0100" y="1208120"/>
            <a:ext cx="1097764" cy="1018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0DF12B-DE6F-6B46-B04F-6DCD52908F65}"/>
              </a:ext>
            </a:extLst>
          </p:cNvPr>
          <p:cNvSpPr txBox="1"/>
          <p:nvPr/>
        </p:nvSpPr>
        <p:spPr>
          <a:xfrm>
            <a:off x="6583742" y="1026945"/>
            <a:ext cx="323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Outcome/observations of model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99890D8A-FACC-7B40-AF58-3DFD6B250ADE}"/>
              </a:ext>
            </a:extLst>
          </p:cNvPr>
          <p:cNvSpPr/>
          <p:nvPr/>
        </p:nvSpPr>
        <p:spPr>
          <a:xfrm flipV="1">
            <a:off x="4214763" y="2812415"/>
            <a:ext cx="2754385" cy="396123"/>
          </a:xfrm>
          <a:prstGeom prst="arc">
            <a:avLst>
              <a:gd name="adj1" fmla="val 10871873"/>
              <a:gd name="adj2" fmla="val 0"/>
            </a:avLst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232ED4-BD12-AA4F-95A3-9EB6FA19C73E}"/>
              </a:ext>
            </a:extLst>
          </p:cNvPr>
          <p:cNvSpPr txBox="1"/>
          <p:nvPr/>
        </p:nvSpPr>
        <p:spPr>
          <a:xfrm>
            <a:off x="4942076" y="3272591"/>
            <a:ext cx="1462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Finding graph</a:t>
            </a:r>
          </a:p>
          <a:p>
            <a:r>
              <a:rPr lang="en-US" dirty="0"/>
              <a:t>embedding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5FCD52-EC38-6447-B66E-E0F6843EEE74}"/>
              </a:ext>
            </a:extLst>
          </p:cNvPr>
          <p:cNvSpPr/>
          <p:nvPr/>
        </p:nvSpPr>
        <p:spPr>
          <a:xfrm>
            <a:off x="3183146" y="4196365"/>
            <a:ext cx="7625751" cy="4618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DE8CECA0-68F3-6D48-B0C3-EEBC26C4117C}"/>
              </a:ext>
            </a:extLst>
          </p:cNvPr>
          <p:cNvSpPr/>
          <p:nvPr/>
        </p:nvSpPr>
        <p:spPr>
          <a:xfrm>
            <a:off x="4701396" y="465513"/>
            <a:ext cx="5598073" cy="2807078"/>
          </a:xfrm>
          <a:prstGeom prst="cloudCallout">
            <a:avLst>
              <a:gd name="adj1" fmla="val 52522"/>
              <a:gd name="adj2" fmla="val -4144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Are these assumptions true?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4F31EE-1A01-4540-B692-8A3067E6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0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6B74C-38EA-9D42-86AD-DF5630CC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03"/>
            <a:ext cx="10515600" cy="1325563"/>
          </a:xfrm>
        </p:spPr>
        <p:txBody>
          <a:bodyPr/>
          <a:lstStyle/>
          <a:p>
            <a:r>
              <a:rPr lang="en-US" dirty="0"/>
              <a:t>An anecdote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F3109-164F-8B44-BF83-47AE1EC52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39986"/>
            <a:ext cx="10515600" cy="2635742"/>
          </a:xfrm>
        </p:spPr>
        <p:txBody>
          <a:bodyPr>
            <a:normAutofit/>
          </a:bodyPr>
          <a:lstStyle/>
          <a:p>
            <a:r>
              <a:rPr lang="en-US" dirty="0"/>
              <a:t>DBLP citation network</a:t>
            </a:r>
          </a:p>
          <a:p>
            <a:pPr lvl="1"/>
            <a:r>
              <a:rPr lang="en-US" dirty="0"/>
              <a:t>3M vertices (paper), 8M edges (citations)</a:t>
            </a:r>
          </a:p>
          <a:p>
            <a:r>
              <a:rPr lang="en-US" dirty="0"/>
              <a:t>Get </a:t>
            </a:r>
            <a:r>
              <a:rPr lang="en-US" dirty="0" err="1"/>
              <a:t>PersonalizedPageRank</a:t>
            </a:r>
            <a:r>
              <a:rPr lang="en-US" dirty="0"/>
              <a:t> (PPR) cluster from a paper “On Privacy Preserving HCI Issues”</a:t>
            </a:r>
          </a:p>
          <a:p>
            <a:pPr lvl="1"/>
            <a:r>
              <a:rPr lang="en-US" dirty="0"/>
              <a:t>Put keyword in title for “related” vertices/papers in cluster</a:t>
            </a:r>
          </a:p>
          <a:p>
            <a:pPr lvl="1"/>
            <a:r>
              <a:rPr lang="en-US" dirty="0"/>
              <a:t>Green = source, Blue = relevant, Red = not relevant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C5609-11A9-164C-85B7-E6356B4BE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576" y="698065"/>
            <a:ext cx="5444836" cy="291047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0AA52-C51B-1F41-83D8-2E16EE995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5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6B74C-38EA-9D42-86AD-DF5630CC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03"/>
            <a:ext cx="10515600" cy="1325563"/>
          </a:xfrm>
        </p:spPr>
        <p:txBody>
          <a:bodyPr/>
          <a:lstStyle/>
          <a:p>
            <a:r>
              <a:rPr lang="en-US" dirty="0"/>
              <a:t>An anecdote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CF3109-164F-8B44-BF83-47AE1EC524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4039986"/>
                <a:ext cx="10515600" cy="263574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Take 100 dim SVD of graph, so get </a:t>
                </a:r>
              </a:p>
              <a:p>
                <a:pPr marL="0" indent="0">
                  <a:buNone/>
                </a:pPr>
                <a:r>
                  <a:rPr lang="en-US" dirty="0"/>
                  <a:t>    100 dim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each paper</a:t>
                </a:r>
              </a:p>
              <a:p>
                <a:r>
                  <a:rPr lang="en-US" dirty="0"/>
                  <a:t>Each vertex/paper has 100 dim embedding</a:t>
                </a:r>
              </a:p>
              <a:p>
                <a:r>
                  <a:rPr lang="en-US" dirty="0"/>
                  <a:t>Create new graph G’ by adding edge with </a:t>
                </a:r>
                <a:r>
                  <a:rPr lang="en-US" dirty="0" err="1"/>
                  <a:t>ind.</a:t>
                </a:r>
                <a:r>
                  <a:rPr lang="en-US" dirty="0"/>
                  <a:t> prob.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Truncate to [0,1] </a:t>
                </a:r>
              </a:p>
              <a:p>
                <a:r>
                  <a:rPr lang="en-US" dirty="0"/>
                  <a:t>Get PPR cluster, see what it is in original graph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CF3109-164F-8B44-BF83-47AE1EC524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039986"/>
                <a:ext cx="10515600" cy="2635742"/>
              </a:xfrm>
              <a:blipFill>
                <a:blip r:embed="rId2"/>
                <a:stretch>
                  <a:fillRect l="-844" t="-4306" b="-2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7BC5609-11A9-164C-85B7-E6356B4BE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264" y="2784905"/>
            <a:ext cx="4226560" cy="225925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99B6AAA-5605-154B-99DD-C361CF9FD02F}"/>
              </a:ext>
            </a:extLst>
          </p:cNvPr>
          <p:cNvSpPr/>
          <p:nvPr/>
        </p:nvSpPr>
        <p:spPr>
          <a:xfrm>
            <a:off x="127000" y="1024468"/>
            <a:ext cx="1011919" cy="82840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G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A5CD89E1-25DB-6143-9DA2-A332C3B616C5}"/>
              </a:ext>
            </a:extLst>
          </p:cNvPr>
          <p:cNvSpPr/>
          <p:nvPr/>
        </p:nvSpPr>
        <p:spPr>
          <a:xfrm>
            <a:off x="1610930" y="2109512"/>
            <a:ext cx="249382" cy="555496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21C6DD-38A7-5B4B-BC37-DF6019C05CCB}"/>
              </a:ext>
            </a:extLst>
          </p:cNvPr>
          <p:cNvSpPr txBox="1"/>
          <p:nvPr/>
        </p:nvSpPr>
        <p:spPr>
          <a:xfrm>
            <a:off x="915621" y="2166827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SVD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9E78B8-FD97-264B-A730-0FBC1CE400E9}"/>
              </a:ext>
            </a:extLst>
          </p:cNvPr>
          <p:cNvSpPr/>
          <p:nvPr/>
        </p:nvSpPr>
        <p:spPr>
          <a:xfrm>
            <a:off x="1273361" y="1096991"/>
            <a:ext cx="924520" cy="899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8636EF-544E-0148-8B56-DDB52893D471}"/>
              </a:ext>
            </a:extLst>
          </p:cNvPr>
          <p:cNvGrpSpPr/>
          <p:nvPr/>
        </p:nvGrpSpPr>
        <p:grpSpPr>
          <a:xfrm>
            <a:off x="930900" y="2797935"/>
            <a:ext cx="1360060" cy="977366"/>
            <a:chOff x="939375" y="3039791"/>
            <a:chExt cx="3895511" cy="274918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7E60E58-2AA4-9048-8139-BFDDE0A35142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2CDDF1B-4073-8243-ADCF-D258E745CA6F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732AE99-D8EC-1B4C-91A9-CA4B344E9309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72B76DB-13A9-F14E-9B75-2C3BA3B43D93}"/>
                </a:ext>
              </a:extLst>
            </p:cNvPr>
            <p:cNvCxnSpPr/>
            <p:nvPr/>
          </p:nvCxnSpPr>
          <p:spPr>
            <a:xfrm flipV="1">
              <a:off x="3126856" y="3350342"/>
              <a:ext cx="1708030" cy="1471747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F69BE86-C07D-B340-98BA-81A2C56200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5" y="4752109"/>
              <a:ext cx="1624642" cy="80020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73272D4-0798-7142-A50F-3F29BA69A8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2563" y="3535513"/>
              <a:ext cx="1794291" cy="129543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DB23DA9-9928-7848-A0CE-95F24C061E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375" y="3939857"/>
              <a:ext cx="2187480" cy="899948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FD01D8B-3C01-1C4F-9454-503795865F7B}"/>
                </a:ext>
              </a:extLst>
            </p:cNvPr>
            <p:cNvCxnSpPr>
              <a:cxnSpLocks/>
            </p:cNvCxnSpPr>
            <p:nvPr/>
          </p:nvCxnSpPr>
          <p:spPr>
            <a:xfrm>
              <a:off x="3126855" y="4845835"/>
              <a:ext cx="1078303" cy="74032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ight Arrow 18">
            <a:extLst>
              <a:ext uri="{FF2B5EF4-FFF2-40B4-BE49-F238E27FC236}">
                <a16:creationId xmlns:a16="http://schemas.microsoft.com/office/drawing/2014/main" id="{6165A111-1656-CF4E-BC59-04CD77DD41FE}"/>
              </a:ext>
            </a:extLst>
          </p:cNvPr>
          <p:cNvSpPr/>
          <p:nvPr/>
        </p:nvSpPr>
        <p:spPr>
          <a:xfrm>
            <a:off x="2420465" y="3277890"/>
            <a:ext cx="565266" cy="275410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36A397-0FB2-6143-8550-B8BB09AB1CAA}"/>
              </a:ext>
            </a:extLst>
          </p:cNvPr>
          <p:cNvSpPr/>
          <p:nvPr/>
        </p:nvSpPr>
        <p:spPr>
          <a:xfrm>
            <a:off x="3115236" y="2911583"/>
            <a:ext cx="1379312" cy="86419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G’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01632FD-9EDD-5E4C-A4BF-65654B649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489" y="1284212"/>
            <a:ext cx="6532276" cy="16222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26EFF-7F66-BF4A-AF21-8A462DF80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827" y="2564291"/>
            <a:ext cx="545052" cy="5055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B1F86-B0BD-294E-ACE9-B47EB80B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16</a:t>
            </a:fld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03713EC-4B75-B347-8C1A-BDD34EC328D6}"/>
              </a:ext>
            </a:extLst>
          </p:cNvPr>
          <p:cNvSpPr/>
          <p:nvPr/>
        </p:nvSpPr>
        <p:spPr>
          <a:xfrm>
            <a:off x="4038600" y="3115775"/>
            <a:ext cx="287867" cy="43752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CC53F17-7358-E74B-90D5-FE97F5B88CFE}"/>
              </a:ext>
            </a:extLst>
          </p:cNvPr>
          <p:cNvSpPr/>
          <p:nvPr/>
        </p:nvSpPr>
        <p:spPr>
          <a:xfrm>
            <a:off x="757401" y="1212561"/>
            <a:ext cx="287867" cy="43752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66858809-E2FD-A14B-882A-9A9CBCD04918}"/>
              </a:ext>
            </a:extLst>
          </p:cNvPr>
          <p:cNvSpPr/>
          <p:nvPr/>
        </p:nvSpPr>
        <p:spPr>
          <a:xfrm>
            <a:off x="1073426" y="1251716"/>
            <a:ext cx="2951922" cy="1789658"/>
          </a:xfrm>
          <a:custGeom>
            <a:avLst/>
            <a:gdLst>
              <a:gd name="connsiteX0" fmla="*/ 2951922 w 2951922"/>
              <a:gd name="connsiteY0" fmla="*/ 1789658 h 1789658"/>
              <a:gd name="connsiteX1" fmla="*/ 1530626 w 2951922"/>
              <a:gd name="connsiteY1" fmla="*/ 179519 h 1789658"/>
              <a:gd name="connsiteX2" fmla="*/ 0 w 2951922"/>
              <a:gd name="connsiteY2" fmla="*/ 109945 h 178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1922" h="1789658">
                <a:moveTo>
                  <a:pt x="2951922" y="1789658"/>
                </a:moveTo>
                <a:cubicBezTo>
                  <a:pt x="2487267" y="1124564"/>
                  <a:pt x="2022613" y="459471"/>
                  <a:pt x="1530626" y="179519"/>
                </a:cubicBezTo>
                <a:cubicBezTo>
                  <a:pt x="1038639" y="-100433"/>
                  <a:pt x="519319" y="4756"/>
                  <a:pt x="0" y="109945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3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5939A-FF0A-9445-9900-079E1C5CD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anecdote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0832D-DDF6-4045-8153-FAA8D9C04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16" y="6059977"/>
            <a:ext cx="10515600" cy="540329"/>
          </a:xfrm>
        </p:spPr>
        <p:txBody>
          <a:bodyPr/>
          <a:lstStyle/>
          <a:p>
            <a:r>
              <a:rPr lang="en-US" dirty="0"/>
              <a:t>Again for “Key Management in an Encrypting File System”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6AA8C-7FF6-3C4E-AAA3-31DC99E51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22" y="2951018"/>
            <a:ext cx="5240365" cy="2876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FEB182-1E30-A949-AB4E-2B0DAE385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465" y="530826"/>
            <a:ext cx="7771203" cy="368270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13F09E-6F7F-3E4D-B06D-0D603E473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18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3E714A-24C1-5541-8209-9AE8F6B2E8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is the embedding missing so much?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83958F4-1A81-1B49-8CFE-A84C244FD2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89D5A0-7AAC-7644-BA38-CBCE8721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0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B7C1B-D2B8-6D45-8892-76D168131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431"/>
            <a:ext cx="10515600" cy="1325563"/>
          </a:xfrm>
        </p:spPr>
        <p:txBody>
          <a:bodyPr/>
          <a:lstStyle/>
          <a:p>
            <a:r>
              <a:rPr lang="en-US" dirty="0"/>
              <a:t>The Sandia Connection: circa 2012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3FF1F-BC72-A346-B04B-0641E6A9C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62451"/>
            <a:ext cx="10515600" cy="1421476"/>
          </a:xfrm>
        </p:spPr>
        <p:txBody>
          <a:bodyPr/>
          <a:lstStyle/>
          <a:p>
            <a:r>
              <a:rPr lang="en-US" dirty="0"/>
              <a:t>Tried to design low dimensional “factor/dot product models” that match social network characteristics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[S-Pinar-</a:t>
            </a:r>
            <a:r>
              <a:rPr lang="en-US" dirty="0" err="1">
                <a:solidFill>
                  <a:srgbClr val="0432FF"/>
                </a:solidFill>
              </a:rPr>
              <a:t>Kolda</a:t>
            </a:r>
            <a:r>
              <a:rPr lang="en-US" dirty="0">
                <a:solidFill>
                  <a:srgbClr val="0432FF"/>
                </a:solidFill>
              </a:rPr>
              <a:t> 11] </a:t>
            </a:r>
            <a:r>
              <a:rPr lang="en-US" dirty="0"/>
              <a:t>After having realized that Kronecker models fail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20C34-3512-1745-9798-D58269D84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DBB66A-708F-E945-9209-D350E77EF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611" y="611887"/>
            <a:ext cx="2794000" cy="111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538B8E-32AE-0142-B67D-CD7788735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477" y="1157897"/>
            <a:ext cx="983263" cy="1227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A3B0CF-5922-2346-BD35-8306CD441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651" y="3124531"/>
            <a:ext cx="1047428" cy="1307982"/>
          </a:xfrm>
          <a:prstGeom prst="rect">
            <a:avLst/>
          </a:prstGeom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8F31FF52-5531-2D48-8DF1-C9B9FE8B5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393" y="3055146"/>
            <a:ext cx="1032805" cy="130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55CC04D6-31BD-B346-A8D1-D3952FE35395}"/>
              </a:ext>
            </a:extLst>
          </p:cNvPr>
          <p:cNvSpPr/>
          <p:nvPr/>
        </p:nvSpPr>
        <p:spPr>
          <a:xfrm>
            <a:off x="3948546" y="1885935"/>
            <a:ext cx="3391593" cy="2477193"/>
          </a:xfrm>
          <a:prstGeom prst="cloud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How to design good graph benchmarks that “look like” social networks?</a:t>
            </a:r>
          </a:p>
        </p:txBody>
      </p:sp>
    </p:spTree>
    <p:extLst>
      <p:ext uri="{BB962C8B-B14F-4D97-AF65-F5344CB8AC3E}">
        <p14:creationId xmlns:p14="http://schemas.microsoft.com/office/powerpoint/2010/main" val="218183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0C74F-7060-0644-BCF4-E97ED14A3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178"/>
            <a:ext cx="10515600" cy="1325563"/>
          </a:xfrm>
        </p:spPr>
        <p:txBody>
          <a:bodyPr/>
          <a:lstStyle/>
          <a:p>
            <a:r>
              <a:rPr lang="en-US" dirty="0"/>
              <a:t>Thanks to my teachers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3757F-BF72-C346-8317-51E347107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6E13D9-A6FB-3A45-92B3-9CC3AEC35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024" y="1690688"/>
            <a:ext cx="1533672" cy="1882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EA464D-6E29-0140-8385-8825834FA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745" y="1655084"/>
            <a:ext cx="1402775" cy="2107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5BDF31-E412-E04B-BD09-79FCAE0D8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162" y="1635823"/>
            <a:ext cx="1663019" cy="2073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67AF6B-4DE5-4145-B37E-13F338097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842" y="4307464"/>
            <a:ext cx="1506122" cy="18807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84F6E4-8760-8646-83E2-3482EBA22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195" y="4376092"/>
            <a:ext cx="1462019" cy="18257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49553B-4100-954C-B0C0-42F3E0A4F900}"/>
              </a:ext>
            </a:extLst>
          </p:cNvPr>
          <p:cNvSpPr txBox="1"/>
          <p:nvPr/>
        </p:nvSpPr>
        <p:spPr>
          <a:xfrm>
            <a:off x="1067734" y="3654187"/>
            <a:ext cx="1902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Manindra</a:t>
            </a:r>
            <a:r>
              <a:rPr lang="en-US" dirty="0"/>
              <a:t> Agrawal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EC7E8F-F91B-6A4C-9ED0-FEBCC85C930A}"/>
              </a:ext>
            </a:extLst>
          </p:cNvPr>
          <p:cNvSpPr txBox="1"/>
          <p:nvPr/>
        </p:nvSpPr>
        <p:spPr>
          <a:xfrm>
            <a:off x="4776075" y="3833192"/>
            <a:ext cx="176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Bernard Chazelle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62E501-0FC7-8E4F-BF0F-933576F9125B}"/>
              </a:ext>
            </a:extLst>
          </p:cNvPr>
          <p:cNvSpPr txBox="1"/>
          <p:nvPr/>
        </p:nvSpPr>
        <p:spPr>
          <a:xfrm>
            <a:off x="8394964" y="383310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Mike Saks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88CC46-D3F8-464E-AE20-F681D369FD8B}"/>
              </a:ext>
            </a:extLst>
          </p:cNvPr>
          <p:cNvSpPr txBox="1"/>
          <p:nvPr/>
        </p:nvSpPr>
        <p:spPr>
          <a:xfrm>
            <a:off x="7161643" y="6201797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 Pinar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05FC9-0D09-C948-A28F-7A994D6D6BDA}"/>
              </a:ext>
            </a:extLst>
          </p:cNvPr>
          <p:cNvSpPr txBox="1"/>
          <p:nvPr/>
        </p:nvSpPr>
        <p:spPr>
          <a:xfrm>
            <a:off x="3183664" y="6186188"/>
            <a:ext cx="144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Tamara </a:t>
            </a:r>
            <a:r>
              <a:rPr lang="en-US" dirty="0" err="1"/>
              <a:t>Kolda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52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B903A-69E9-E242-94E6-71688227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445"/>
            <a:ext cx="10515600" cy="1325563"/>
          </a:xfrm>
        </p:spPr>
        <p:txBody>
          <a:bodyPr/>
          <a:lstStyle/>
          <a:p>
            <a:r>
              <a:rPr lang="en-US" dirty="0"/>
              <a:t>We had our hunches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0B88B-D380-BC48-A8A6-A65C0906C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42006"/>
            <a:ext cx="10515600" cy="243495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432FF"/>
                </a:solidFill>
              </a:rPr>
              <a:t>[S-</a:t>
            </a:r>
            <a:r>
              <a:rPr lang="en-US" dirty="0" err="1">
                <a:solidFill>
                  <a:srgbClr val="0432FF"/>
                </a:solidFill>
              </a:rPr>
              <a:t>Kolda</a:t>
            </a:r>
            <a:r>
              <a:rPr lang="en-US" dirty="0">
                <a:solidFill>
                  <a:srgbClr val="0432FF"/>
                </a:solidFill>
              </a:rPr>
              <a:t>-Pinar 13] </a:t>
            </a:r>
            <a:r>
              <a:rPr lang="en-US" dirty="0"/>
              <a:t>BTER model for social networks</a:t>
            </a:r>
          </a:p>
          <a:p>
            <a:r>
              <a:rPr lang="en-US" dirty="0"/>
              <a:t>Came out of </a:t>
            </a:r>
            <a:r>
              <a:rPr lang="en-US" dirty="0">
                <a:solidFill>
                  <a:srgbClr val="FF0000"/>
                </a:solidFill>
              </a:rPr>
              <a:t>inability</a:t>
            </a:r>
            <a:r>
              <a:rPr lang="en-US" dirty="0"/>
              <a:t> to design low rank models for such networks</a:t>
            </a:r>
          </a:p>
          <a:p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[Ashish </a:t>
            </a:r>
            <a:r>
              <a:rPr lang="en-US" dirty="0" err="1">
                <a:solidFill>
                  <a:srgbClr val="0432FF"/>
                </a:solidFill>
              </a:rPr>
              <a:t>Goel</a:t>
            </a:r>
            <a:r>
              <a:rPr lang="en-US" dirty="0">
                <a:solidFill>
                  <a:srgbClr val="0432FF"/>
                </a:solidFill>
              </a:rPr>
              <a:t>-Aneesh Sharma, circa 2017] </a:t>
            </a:r>
          </a:p>
          <a:p>
            <a:pPr marL="0" indent="0">
              <a:buNone/>
            </a:pPr>
            <a:r>
              <a:rPr lang="en-US" dirty="0"/>
              <a:t>      “SVD doesn’t work well for recommendations at Twitter, </a:t>
            </a:r>
          </a:p>
          <a:p>
            <a:pPr marL="0" indent="0">
              <a:buNone/>
            </a:pPr>
            <a:r>
              <a:rPr lang="en-US" dirty="0"/>
              <a:t>      but everyone wants to use it. Can we </a:t>
            </a:r>
            <a:r>
              <a:rPr lang="en-US"/>
              <a:t>prove something?”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03549-19C3-A248-B0C8-8947E4B49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32741-78F3-CA4D-95BA-00F4C04DA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31" y="1266706"/>
            <a:ext cx="6473353" cy="2105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FE3961-1699-5547-9CD5-24F0DC178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142" y="502625"/>
            <a:ext cx="1391236" cy="1391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B35B31-A00F-5548-A123-CB5C432B5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250" y="1377630"/>
            <a:ext cx="1137341" cy="15164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2E6C6F-6701-F545-B50B-5BDD7CB6D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2807" y="1414832"/>
            <a:ext cx="973193" cy="147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8C720-8731-5545-AF9F-436D79568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A9BB2-79D7-794F-94B3-6FC51A30A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Many popular low-dimensional embedding methods fail to capture important structure of real-world networks.</a:t>
            </a:r>
          </a:p>
          <a:p>
            <a:pPr marL="0" indent="0">
              <a:buNone/>
            </a:pPr>
            <a:r>
              <a:rPr lang="en-US" dirty="0"/>
              <a:t>Theoretical and empirical justification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[S-Sharma-</a:t>
            </a:r>
            <a:r>
              <a:rPr lang="en-US" dirty="0" err="1">
                <a:solidFill>
                  <a:srgbClr val="0432FF"/>
                </a:solidFill>
              </a:rPr>
              <a:t>Stolman</a:t>
            </a:r>
            <a:r>
              <a:rPr lang="en-US" dirty="0">
                <a:solidFill>
                  <a:srgbClr val="0432FF"/>
                </a:solidFill>
              </a:rPr>
              <a:t>-</a:t>
            </a:r>
            <a:r>
              <a:rPr lang="en-US" dirty="0" err="1">
                <a:solidFill>
                  <a:srgbClr val="0432FF"/>
                </a:solidFill>
              </a:rPr>
              <a:t>Goel</a:t>
            </a:r>
            <a:r>
              <a:rPr lang="en-US" dirty="0">
                <a:solidFill>
                  <a:srgbClr val="0432FF"/>
                </a:solidFill>
              </a:rPr>
              <a:t> PNAS 20] </a:t>
            </a:r>
            <a:r>
              <a:rPr lang="en-US" dirty="0"/>
              <a:t>Dot product low-rank models cannot produce triangle structure of real-world networks</a:t>
            </a:r>
          </a:p>
          <a:p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[</a:t>
            </a:r>
            <a:r>
              <a:rPr lang="en-US" dirty="0" err="1">
                <a:solidFill>
                  <a:srgbClr val="0432FF"/>
                </a:solidFill>
              </a:rPr>
              <a:t>Stolman</a:t>
            </a:r>
            <a:r>
              <a:rPr lang="en-US" dirty="0">
                <a:solidFill>
                  <a:srgbClr val="0432FF"/>
                </a:solidFill>
              </a:rPr>
              <a:t>-Levy-S-Sharma, Manuscript 21] </a:t>
            </a:r>
            <a:r>
              <a:rPr lang="en-US" dirty="0"/>
              <a:t>Popular factorization-based methods cannot produce communities. They perform poorly on community labeling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BA3B2-188C-0949-9150-578183EA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87F6A-FB7E-124B-8F24-88662E2B4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094"/>
            <a:ext cx="10515600" cy="1325563"/>
          </a:xfrm>
        </p:spPr>
        <p:txBody>
          <a:bodyPr/>
          <a:lstStyle/>
          <a:p>
            <a:r>
              <a:rPr lang="en-US" dirty="0"/>
              <a:t>A specific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3DE12-F904-3249-AFF9-63618498D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803" y="4492512"/>
            <a:ext cx="10515600" cy="215775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Model used by </a:t>
            </a:r>
            <a:r>
              <a:rPr lang="en-US" dirty="0" err="1"/>
              <a:t>GraRep</a:t>
            </a:r>
            <a:r>
              <a:rPr lang="en-US" dirty="0"/>
              <a:t>, HOPE, LINE (sort of)</a:t>
            </a:r>
          </a:p>
          <a:p>
            <a:r>
              <a:rPr lang="en-US" dirty="0"/>
              <a:t>Related to SVD, V</a:t>
            </a:r>
            <a:r>
              <a:rPr lang="en-US" baseline="30000" dirty="0"/>
              <a:t>T</a:t>
            </a:r>
            <a:r>
              <a:rPr lang="en-US" dirty="0"/>
              <a:t>V is (low rank) </a:t>
            </a:r>
            <a:r>
              <a:rPr lang="en-US" dirty="0" err="1"/>
              <a:t>eigendecomposition</a:t>
            </a:r>
            <a:r>
              <a:rPr lang="en-US" dirty="0"/>
              <a:t> of probability matrix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If d &lt;&lt; n, can this model generate (approximations of) real-world networks?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064F5EF-2390-8445-97B2-C8890E471EA0}"/>
              </a:ext>
            </a:extLst>
          </p:cNvPr>
          <p:cNvGrpSpPr/>
          <p:nvPr/>
        </p:nvGrpSpPr>
        <p:grpSpPr>
          <a:xfrm>
            <a:off x="408498" y="1358042"/>
            <a:ext cx="3041300" cy="2151768"/>
            <a:chOff x="939375" y="3039791"/>
            <a:chExt cx="4374963" cy="2749182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185395D-A899-3746-A340-CB656C4692D4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BB5E182-5FA7-AB4F-8E0E-CC2C94CCA5F6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327BF16-9E14-1D41-9693-221CADDE501A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3CE9D88-72B8-484E-8C57-CFA35512FC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7" y="3605494"/>
              <a:ext cx="1707568" cy="121659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CDB74EA-C5AE-BB40-8A1D-35DED1E726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5" y="4086214"/>
              <a:ext cx="2187483" cy="74591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A1A4687-6D7B-5C48-B05A-393CE12A43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2563" y="3535513"/>
              <a:ext cx="1794291" cy="129543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85102D1-BC3D-BA4B-8294-B7E0C1D566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375" y="3939857"/>
              <a:ext cx="2187480" cy="899948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EEA38AB-E7F3-FC42-ABB2-001B4BDC10C4}"/>
                </a:ext>
              </a:extLst>
            </p:cNvPr>
            <p:cNvCxnSpPr>
              <a:cxnSpLocks/>
            </p:cNvCxnSpPr>
            <p:nvPr/>
          </p:nvCxnSpPr>
          <p:spPr>
            <a:xfrm>
              <a:off x="3126855" y="4845835"/>
              <a:ext cx="1078303" cy="74032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86F3F6-B5A1-9A44-BFA2-A7901772CB07}"/>
                  </a:ext>
                </a:extLst>
              </p:cNvPr>
              <p:cNvSpPr txBox="1"/>
              <p:nvPr/>
            </p:nvSpPr>
            <p:spPr>
              <a:xfrm>
                <a:off x="3918214" y="1184803"/>
                <a:ext cx="3439531" cy="796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Edge with independent </a:t>
                </a:r>
                <a:r>
                  <a:rPr lang="en-US" sz="2200" dirty="0" err="1"/>
                  <a:t>prob</a:t>
                </a:r>
                <a:endParaRPr lang="en-US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86F3F6-B5A1-9A44-BFA2-A7901772C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214" y="1184803"/>
                <a:ext cx="3439531" cy="796565"/>
              </a:xfrm>
              <a:prstGeom prst="rect">
                <a:avLst/>
              </a:prstGeom>
              <a:blipFill>
                <a:blip r:embed="rId2"/>
                <a:stretch>
                  <a:fillRect l="-2214" t="-3125" r="-1107"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1893B917-8B9A-7745-A881-7B5F3C2E90E9}"/>
              </a:ext>
            </a:extLst>
          </p:cNvPr>
          <p:cNvGrpSpPr/>
          <p:nvPr/>
        </p:nvGrpSpPr>
        <p:grpSpPr>
          <a:xfrm>
            <a:off x="9517956" y="1416534"/>
            <a:ext cx="2409975" cy="1609273"/>
            <a:chOff x="517884" y="2770444"/>
            <a:chExt cx="3001992" cy="1915064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D7CDA13-716F-E544-9FA9-E3A77DD3FB97}"/>
                </a:ext>
              </a:extLst>
            </p:cNvPr>
            <p:cNvSpPr/>
            <p:nvPr/>
          </p:nvSpPr>
          <p:spPr>
            <a:xfrm>
              <a:off x="517884" y="2770444"/>
              <a:ext cx="3001992" cy="191506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G</a:t>
              </a:r>
            </a:p>
          </p:txBody>
        </p:sp>
        <p:pic>
          <p:nvPicPr>
            <p:cNvPr id="37" name="Picture 44">
              <a:extLst>
                <a:ext uri="{FF2B5EF4-FFF2-40B4-BE49-F238E27FC236}">
                  <a16:creationId xmlns:a16="http://schemas.microsoft.com/office/drawing/2014/main" id="{EF0E1AD6-8307-1D47-AE5B-D3F1FFA3A6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218" y="3893543"/>
              <a:ext cx="487589" cy="617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45">
              <a:extLst>
                <a:ext uri="{FF2B5EF4-FFF2-40B4-BE49-F238E27FC236}">
                  <a16:creationId xmlns:a16="http://schemas.microsoft.com/office/drawing/2014/main" id="{102C2360-98EA-204E-81A1-26668E76CC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76" y="2976602"/>
              <a:ext cx="526131" cy="61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47">
              <a:extLst>
                <a:ext uri="{FF2B5EF4-FFF2-40B4-BE49-F238E27FC236}">
                  <a16:creationId xmlns:a16="http://schemas.microsoft.com/office/drawing/2014/main" id="{10B1E7B5-4388-F947-ADBD-9468978A9C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80" y="3283221"/>
              <a:ext cx="688975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0952410-CAAF-A14C-8431-A382F4B3B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72715" y="3031735"/>
              <a:ext cx="562534" cy="749193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294EB5D-6BE6-E944-BB42-66C25976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09870" y="3945976"/>
              <a:ext cx="727039" cy="46738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58EE99A-7E60-5C4F-BC37-D9659D1C7386}"/>
                  </a:ext>
                </a:extLst>
              </p:cNvPr>
              <p:cNvSpPr txBox="1"/>
              <p:nvPr/>
            </p:nvSpPr>
            <p:spPr>
              <a:xfrm>
                <a:off x="4532709" y="1938243"/>
                <a:ext cx="2645017" cy="411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ax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⁡(0,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1</m:t>
                              </m:r>
                            </m:e>
                          </m:d>
                        </m:e>
                      </m:func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58EE99A-7E60-5C4F-BC37-D9659D1C7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2709" y="1938243"/>
                <a:ext cx="2645017" cy="411395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BEB6F85-89C7-C148-A6F8-6BD57ABDB5EC}"/>
              </a:ext>
            </a:extLst>
          </p:cNvPr>
          <p:cNvCxnSpPr>
            <a:cxnSpLocks/>
          </p:cNvCxnSpPr>
          <p:nvPr/>
        </p:nvCxnSpPr>
        <p:spPr>
          <a:xfrm flipV="1">
            <a:off x="5675619" y="2732339"/>
            <a:ext cx="0" cy="66645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A9D410-F0C9-264F-819A-72255993EE1F}"/>
              </a:ext>
            </a:extLst>
          </p:cNvPr>
          <p:cNvCxnSpPr/>
          <p:nvPr/>
        </p:nvCxnSpPr>
        <p:spPr>
          <a:xfrm>
            <a:off x="4283299" y="3398794"/>
            <a:ext cx="2998159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6FF3D97-894E-F74A-90DE-01924356030A}"/>
              </a:ext>
            </a:extLst>
          </p:cNvPr>
          <p:cNvSpPr txBox="1"/>
          <p:nvPr/>
        </p:nvSpPr>
        <p:spPr>
          <a:xfrm>
            <a:off x="7281458" y="3229517"/>
            <a:ext cx="1191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Dot product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B9D5AC-EA75-3C4E-BB7E-1F00C3C4162D}"/>
              </a:ext>
            </a:extLst>
          </p:cNvPr>
          <p:cNvSpPr txBox="1"/>
          <p:nvPr/>
        </p:nvSpPr>
        <p:spPr>
          <a:xfrm>
            <a:off x="5380840" y="2351099"/>
            <a:ext cx="575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Prob</a:t>
            </a:r>
            <a:endParaRPr lang="en-US" sz="16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1D121C-9B2C-474F-B0BB-2088E8FA1CE9}"/>
              </a:ext>
            </a:extLst>
          </p:cNvPr>
          <p:cNvCxnSpPr/>
          <p:nvPr/>
        </p:nvCxnSpPr>
        <p:spPr>
          <a:xfrm flipV="1">
            <a:off x="5675618" y="2891078"/>
            <a:ext cx="488292" cy="50771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962154C-428F-D049-81AB-9980B8B8EF6D}"/>
              </a:ext>
            </a:extLst>
          </p:cNvPr>
          <p:cNvCxnSpPr>
            <a:cxnSpLocks/>
          </p:cNvCxnSpPr>
          <p:nvPr/>
        </p:nvCxnSpPr>
        <p:spPr>
          <a:xfrm>
            <a:off x="6163909" y="2891077"/>
            <a:ext cx="1013817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160B5D1-83AD-7C44-AF39-E522AEB039BB}"/>
              </a:ext>
            </a:extLst>
          </p:cNvPr>
          <p:cNvCxnSpPr>
            <a:cxnSpLocks/>
          </p:cNvCxnSpPr>
          <p:nvPr/>
        </p:nvCxnSpPr>
        <p:spPr>
          <a:xfrm>
            <a:off x="4654858" y="3398794"/>
            <a:ext cx="1013817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EF98B31-05C0-CE46-A5CF-696293F286E8}"/>
              </a:ext>
            </a:extLst>
          </p:cNvPr>
          <p:cNvSpPr txBox="1"/>
          <p:nvPr/>
        </p:nvSpPr>
        <p:spPr>
          <a:xfrm>
            <a:off x="3430661" y="3568470"/>
            <a:ext cx="546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also have logistic function with constant parameters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1FD8EC4F-50B9-404E-B420-EF45115852EF}"/>
              </a:ext>
            </a:extLst>
          </p:cNvPr>
          <p:cNvSpPr/>
          <p:nvPr/>
        </p:nvSpPr>
        <p:spPr>
          <a:xfrm>
            <a:off x="7506393" y="2060854"/>
            <a:ext cx="1770611" cy="45952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ABE248C2-D2D4-1B4E-91FB-8F336ED5F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0344" y="981665"/>
            <a:ext cx="1085571" cy="1006867"/>
          </a:xfrm>
          <a:prstGeom prst="rect">
            <a:avLst/>
          </a:prstGeom>
        </p:spPr>
      </p:pic>
      <p:pic>
        <p:nvPicPr>
          <p:cNvPr id="61" name="Picture 45">
            <a:extLst>
              <a:ext uri="{FF2B5EF4-FFF2-40B4-BE49-F238E27FC236}">
                <a16:creationId xmlns:a16="http://schemas.microsoft.com/office/drawing/2014/main" id="{FCB24F25-C3FD-0441-BA1D-F1ABB9D38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172" y="1780906"/>
            <a:ext cx="422374" cy="51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796F4C1-9963-334E-810D-C9124EF1E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000" y="1229995"/>
            <a:ext cx="583661" cy="392752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76E6D79-073B-E441-9780-DEABE4B52E8E}"/>
              </a:ext>
            </a:extLst>
          </p:cNvPr>
          <p:cNvCxnSpPr>
            <a:stCxn id="54" idx="3"/>
          </p:cNvCxnSpPr>
          <p:nvPr/>
        </p:nvCxnSpPr>
        <p:spPr>
          <a:xfrm>
            <a:off x="10759011" y="1847432"/>
            <a:ext cx="247988" cy="556929"/>
          </a:xfrm>
          <a:prstGeom prst="line">
            <a:avLst/>
          </a:prstGeom>
          <a:ln w="571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1AA5E2-4B47-5344-97C8-5FC201AD3FEB}"/>
              </a:ext>
            </a:extLst>
          </p:cNvPr>
          <p:cNvSpPr txBox="1"/>
          <p:nvPr/>
        </p:nvSpPr>
        <p:spPr>
          <a:xfrm>
            <a:off x="1845426" y="3641322"/>
            <a:ext cx="3593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655E863-7DB0-DD4F-B801-C6A404F7CCA0}"/>
              </a:ext>
            </a:extLst>
          </p:cNvPr>
          <p:cNvSpPr txBox="1"/>
          <p:nvPr/>
        </p:nvSpPr>
        <p:spPr>
          <a:xfrm>
            <a:off x="927929" y="1267328"/>
            <a:ext cx="3593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61C15-A0F7-5D4D-A39A-3BA98847A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9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38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3E811-60FE-6849-A59D-9E15A4E49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03"/>
            <a:ext cx="10515600" cy="1325563"/>
          </a:xfrm>
        </p:spPr>
        <p:txBody>
          <a:bodyPr/>
          <a:lstStyle/>
          <a:p>
            <a:r>
              <a:rPr lang="en-US" dirty="0"/>
              <a:t>The significance of triangles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E1A8B-EC24-9B47-909F-F48C3867F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55870"/>
            <a:ext cx="10515600" cy="2136978"/>
          </a:xfrm>
        </p:spPr>
        <p:txBody>
          <a:bodyPr/>
          <a:lstStyle/>
          <a:p>
            <a:r>
              <a:rPr lang="en-US" dirty="0"/>
              <a:t>Well established that real-world networks have many triangles incident to low-degree vertices</a:t>
            </a:r>
          </a:p>
          <a:p>
            <a:r>
              <a:rPr lang="en-US" dirty="0"/>
              <a:t>High clustering coefficients proxy for community structure (“social structure”)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AEEE864-9B74-444F-8448-4E5A294E93B7}"/>
              </a:ext>
            </a:extLst>
          </p:cNvPr>
          <p:cNvSpPr/>
          <p:nvPr/>
        </p:nvSpPr>
        <p:spPr>
          <a:xfrm>
            <a:off x="6508340" y="2255871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A66B25-FD6C-5C4D-A36B-D6AAF20E1897}"/>
              </a:ext>
            </a:extLst>
          </p:cNvPr>
          <p:cNvSpPr/>
          <p:nvPr/>
        </p:nvSpPr>
        <p:spPr>
          <a:xfrm>
            <a:off x="6051140" y="1722471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81C7061-86AE-BC44-8612-72DF7BCC454D}"/>
              </a:ext>
            </a:extLst>
          </p:cNvPr>
          <p:cNvSpPr/>
          <p:nvPr/>
        </p:nvSpPr>
        <p:spPr>
          <a:xfrm>
            <a:off x="6584540" y="1646271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FD9C269-6721-6741-98F0-85124F389594}"/>
              </a:ext>
            </a:extLst>
          </p:cNvPr>
          <p:cNvSpPr/>
          <p:nvPr/>
        </p:nvSpPr>
        <p:spPr>
          <a:xfrm>
            <a:off x="7041740" y="1928211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C027399-DEAA-0B4C-9361-55351779CEB8}"/>
              </a:ext>
            </a:extLst>
          </p:cNvPr>
          <p:cNvSpPr/>
          <p:nvPr/>
        </p:nvSpPr>
        <p:spPr>
          <a:xfrm>
            <a:off x="7117940" y="2385411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F3A4F71-8945-5D47-9294-30897005309B}"/>
              </a:ext>
            </a:extLst>
          </p:cNvPr>
          <p:cNvSpPr/>
          <p:nvPr/>
        </p:nvSpPr>
        <p:spPr>
          <a:xfrm>
            <a:off x="6912200" y="2842611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3347A1-E551-BB4E-8777-F6238F6FE33A}"/>
              </a:ext>
            </a:extLst>
          </p:cNvPr>
          <p:cNvSpPr/>
          <p:nvPr/>
        </p:nvSpPr>
        <p:spPr>
          <a:xfrm>
            <a:off x="6378800" y="2865471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8DB78E4-C4D7-F143-9E66-79B340F3F8EF}"/>
              </a:ext>
            </a:extLst>
          </p:cNvPr>
          <p:cNvSpPr/>
          <p:nvPr/>
        </p:nvSpPr>
        <p:spPr>
          <a:xfrm>
            <a:off x="5898740" y="2560671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8A3C1C-20BA-3440-811D-F218DBA886A3}"/>
              </a:ext>
            </a:extLst>
          </p:cNvPr>
          <p:cNvSpPr/>
          <p:nvPr/>
        </p:nvSpPr>
        <p:spPr>
          <a:xfrm>
            <a:off x="5822540" y="2027271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51A63C-54B3-9048-B301-A7DD99E0453A}"/>
              </a:ext>
            </a:extLst>
          </p:cNvPr>
          <p:cNvCxnSpPr>
            <a:stCxn id="8" idx="5"/>
            <a:endCxn id="7" idx="1"/>
          </p:cNvCxnSpPr>
          <p:nvPr/>
        </p:nvCxnSpPr>
        <p:spPr>
          <a:xfrm>
            <a:off x="6135693" y="1807024"/>
            <a:ext cx="387154" cy="4633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CC2C33-974D-BA4D-8E05-F3F30C616AB6}"/>
              </a:ext>
            </a:extLst>
          </p:cNvPr>
          <p:cNvCxnSpPr>
            <a:stCxn id="15" idx="5"/>
            <a:endCxn id="7" idx="2"/>
          </p:cNvCxnSpPr>
          <p:nvPr/>
        </p:nvCxnSpPr>
        <p:spPr>
          <a:xfrm>
            <a:off x="5907093" y="2111824"/>
            <a:ext cx="601247" cy="193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813A78-1CFE-E64E-83AE-8A09C148CCC5}"/>
              </a:ext>
            </a:extLst>
          </p:cNvPr>
          <p:cNvCxnSpPr>
            <a:stCxn id="14" idx="7"/>
            <a:endCxn id="7" idx="3"/>
          </p:cNvCxnSpPr>
          <p:nvPr/>
        </p:nvCxnSpPr>
        <p:spPr>
          <a:xfrm flipV="1">
            <a:off x="5983293" y="2340424"/>
            <a:ext cx="539554" cy="2347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E1E275-60D2-AB4B-820A-44B04EAC877F}"/>
              </a:ext>
            </a:extLst>
          </p:cNvPr>
          <p:cNvCxnSpPr>
            <a:stCxn id="13" idx="7"/>
            <a:endCxn id="7" idx="4"/>
          </p:cNvCxnSpPr>
          <p:nvPr/>
        </p:nvCxnSpPr>
        <p:spPr>
          <a:xfrm flipV="1">
            <a:off x="6463353" y="2354931"/>
            <a:ext cx="94517" cy="525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2A03AC6-781D-6042-A90D-B6C71E13CFB1}"/>
              </a:ext>
            </a:extLst>
          </p:cNvPr>
          <p:cNvCxnSpPr>
            <a:stCxn id="12" idx="1"/>
            <a:endCxn id="7" idx="5"/>
          </p:cNvCxnSpPr>
          <p:nvPr/>
        </p:nvCxnSpPr>
        <p:spPr>
          <a:xfrm flipH="1" flipV="1">
            <a:off x="6592893" y="2340424"/>
            <a:ext cx="333814" cy="5166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074DB9C-185C-9447-9A91-6484D70EAEC6}"/>
              </a:ext>
            </a:extLst>
          </p:cNvPr>
          <p:cNvCxnSpPr>
            <a:stCxn id="11" idx="1"/>
            <a:endCxn id="7" idx="6"/>
          </p:cNvCxnSpPr>
          <p:nvPr/>
        </p:nvCxnSpPr>
        <p:spPr>
          <a:xfrm flipH="1" flipV="1">
            <a:off x="6607400" y="2305401"/>
            <a:ext cx="525047" cy="945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F4A2B03-5638-034A-9AA5-F3CE4DDF6EDB}"/>
              </a:ext>
            </a:extLst>
          </p:cNvPr>
          <p:cNvCxnSpPr>
            <a:stCxn id="10" idx="1"/>
            <a:endCxn id="7" idx="7"/>
          </p:cNvCxnSpPr>
          <p:nvPr/>
        </p:nvCxnSpPr>
        <p:spPr>
          <a:xfrm flipH="1">
            <a:off x="6592893" y="1942718"/>
            <a:ext cx="463354" cy="327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6A2324D-6A5A-594F-A06C-9A8B11C3EB76}"/>
              </a:ext>
            </a:extLst>
          </p:cNvPr>
          <p:cNvCxnSpPr>
            <a:stCxn id="9" idx="3"/>
            <a:endCxn id="7" idx="0"/>
          </p:cNvCxnSpPr>
          <p:nvPr/>
        </p:nvCxnSpPr>
        <p:spPr>
          <a:xfrm flipH="1">
            <a:off x="6557870" y="1730824"/>
            <a:ext cx="41177" cy="525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7374B3-4BFC-D147-8474-B73FAD4ADFFC}"/>
              </a:ext>
            </a:extLst>
          </p:cNvPr>
          <p:cNvCxnSpPr>
            <a:stCxn id="15" idx="5"/>
            <a:endCxn id="13" idx="1"/>
          </p:cNvCxnSpPr>
          <p:nvPr/>
        </p:nvCxnSpPr>
        <p:spPr>
          <a:xfrm>
            <a:off x="5907093" y="2111824"/>
            <a:ext cx="486214" cy="76815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58C7472-F9D8-E642-87B2-CF003B482C2E}"/>
              </a:ext>
            </a:extLst>
          </p:cNvPr>
          <p:cNvCxnSpPr/>
          <p:nvPr/>
        </p:nvCxnSpPr>
        <p:spPr>
          <a:xfrm>
            <a:off x="4999439" y="2228041"/>
            <a:ext cx="1051701" cy="1573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26FB14C-6088-B94E-9C7D-56EE2A3A9D25}"/>
              </a:ext>
            </a:extLst>
          </p:cNvPr>
          <p:cNvSpPr txBox="1"/>
          <p:nvPr/>
        </p:nvSpPr>
        <p:spPr>
          <a:xfrm>
            <a:off x="4161239" y="1807024"/>
            <a:ext cx="11719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often</a:t>
            </a:r>
          </a:p>
          <a:p>
            <a:r>
              <a:rPr lang="en-US" dirty="0"/>
              <a:t>is edge</a:t>
            </a:r>
          </a:p>
          <a:p>
            <a:r>
              <a:rPr lang="en-US" dirty="0"/>
              <a:t>present?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34B24C3-4686-5A40-A971-C2C1FFA9747D}"/>
              </a:ext>
            </a:extLst>
          </p:cNvPr>
          <p:cNvSpPr/>
          <p:nvPr/>
        </p:nvSpPr>
        <p:spPr>
          <a:xfrm>
            <a:off x="754264" y="1380253"/>
            <a:ext cx="3001992" cy="191506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6E450F0-0533-4F43-B3FB-A0DC21DB9AA1}"/>
              </a:ext>
            </a:extLst>
          </p:cNvPr>
          <p:cNvSpPr/>
          <p:nvPr/>
        </p:nvSpPr>
        <p:spPr>
          <a:xfrm>
            <a:off x="2078837" y="2484031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14E028-3B36-4940-B776-85574D73406F}"/>
              </a:ext>
            </a:extLst>
          </p:cNvPr>
          <p:cNvSpPr/>
          <p:nvPr/>
        </p:nvSpPr>
        <p:spPr>
          <a:xfrm>
            <a:off x="1621637" y="1950631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41C7FD6-F287-0E41-BF80-20982E2A4BB8}"/>
              </a:ext>
            </a:extLst>
          </p:cNvPr>
          <p:cNvSpPr/>
          <p:nvPr/>
        </p:nvSpPr>
        <p:spPr>
          <a:xfrm>
            <a:off x="2155037" y="1874431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203480D-829D-C24B-A093-056D52E7902E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1682525" y="2043754"/>
            <a:ext cx="410819" cy="4547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5749F4-4A6D-4344-B9D7-1F9F7A71D07B}"/>
              </a:ext>
            </a:extLst>
          </p:cNvPr>
          <p:cNvCxnSpPr>
            <a:cxnSpLocks/>
            <a:stCxn id="30" idx="4"/>
            <a:endCxn id="28" idx="0"/>
          </p:cNvCxnSpPr>
          <p:nvPr/>
        </p:nvCxnSpPr>
        <p:spPr>
          <a:xfrm flipH="1">
            <a:off x="2128367" y="1973491"/>
            <a:ext cx="76200" cy="5105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C8F7580-5DBD-D440-80AA-C0DAA8F79798}"/>
              </a:ext>
            </a:extLst>
          </p:cNvPr>
          <p:cNvCxnSpPr>
            <a:cxnSpLocks/>
            <a:stCxn id="30" idx="2"/>
            <a:endCxn id="29" idx="6"/>
          </p:cNvCxnSpPr>
          <p:nvPr/>
        </p:nvCxnSpPr>
        <p:spPr>
          <a:xfrm flipH="1">
            <a:off x="1720697" y="1923961"/>
            <a:ext cx="43434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3C506FE-8C05-DE45-9753-D2134E792927}"/>
              </a:ext>
            </a:extLst>
          </p:cNvPr>
          <p:cNvSpPr txBox="1"/>
          <p:nvPr/>
        </p:nvSpPr>
        <p:spPr>
          <a:xfrm>
            <a:off x="4113870" y="2865471"/>
            <a:ext cx="1869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density</a:t>
            </a:r>
          </a:p>
          <a:p>
            <a:r>
              <a:rPr lang="en-US" dirty="0"/>
              <a:t>of neighborhood?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72AE65-E681-1748-942D-0DB91CDC3DC0}"/>
              </a:ext>
            </a:extLst>
          </p:cNvPr>
          <p:cNvSpPr txBox="1"/>
          <p:nvPr/>
        </p:nvSpPr>
        <p:spPr>
          <a:xfrm>
            <a:off x="5382255" y="1074953"/>
            <a:ext cx="216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Clustering coefficient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FB52560-5A70-8946-81EB-463351AD2255}"/>
              </a:ext>
            </a:extLst>
          </p:cNvPr>
          <p:cNvSpPr/>
          <p:nvPr/>
        </p:nvSpPr>
        <p:spPr>
          <a:xfrm>
            <a:off x="2677213" y="1928504"/>
            <a:ext cx="606829" cy="52388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D9287FA-0ACC-754B-A5E5-7D2E915A7DCF}"/>
              </a:ext>
            </a:extLst>
          </p:cNvPr>
          <p:cNvCxnSpPr>
            <a:cxnSpLocks/>
          </p:cNvCxnSpPr>
          <p:nvPr/>
        </p:nvCxnSpPr>
        <p:spPr>
          <a:xfrm flipH="1" flipV="1">
            <a:off x="2901656" y="1993790"/>
            <a:ext cx="197080" cy="210764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BC46152-B7C8-A842-9FF6-6861E66DC15F}"/>
              </a:ext>
            </a:extLst>
          </p:cNvPr>
          <p:cNvCxnSpPr>
            <a:cxnSpLocks/>
          </p:cNvCxnSpPr>
          <p:nvPr/>
        </p:nvCxnSpPr>
        <p:spPr>
          <a:xfrm flipH="1">
            <a:off x="2768653" y="2024120"/>
            <a:ext cx="280555" cy="9436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B50AA0-DAE7-7042-88DF-9E8305B875B4}"/>
              </a:ext>
            </a:extLst>
          </p:cNvPr>
          <p:cNvCxnSpPr/>
          <p:nvPr/>
        </p:nvCxnSpPr>
        <p:spPr>
          <a:xfrm>
            <a:off x="2842001" y="2073058"/>
            <a:ext cx="137160" cy="19563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112BF09-15EF-D44D-8DA0-0C7E035A857C}"/>
              </a:ext>
            </a:extLst>
          </p:cNvPr>
          <p:cNvCxnSpPr>
            <a:cxnSpLocks/>
          </p:cNvCxnSpPr>
          <p:nvPr/>
        </p:nvCxnSpPr>
        <p:spPr>
          <a:xfrm flipH="1" flipV="1">
            <a:off x="2742208" y="2219751"/>
            <a:ext cx="257103" cy="978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2BDDBD5-97B1-864E-A1E4-410D3833E118}"/>
              </a:ext>
            </a:extLst>
          </p:cNvPr>
          <p:cNvCxnSpPr/>
          <p:nvPr/>
        </p:nvCxnSpPr>
        <p:spPr>
          <a:xfrm>
            <a:off x="3041585" y="2004962"/>
            <a:ext cx="137160" cy="19563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6B5043E-080F-7342-ADD5-54E39D3D81A9}"/>
              </a:ext>
            </a:extLst>
          </p:cNvPr>
          <p:cNvCxnSpPr>
            <a:cxnSpLocks/>
          </p:cNvCxnSpPr>
          <p:nvPr/>
        </p:nvCxnSpPr>
        <p:spPr>
          <a:xfrm flipH="1">
            <a:off x="2993096" y="2251484"/>
            <a:ext cx="174567" cy="116379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C568AF2-FDC8-FE4F-8D87-208129A9C3C3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2766081" y="2229898"/>
            <a:ext cx="274038" cy="145772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8806F7D-98FC-3246-BA6B-C5C5DF22D242}"/>
              </a:ext>
            </a:extLst>
          </p:cNvPr>
          <p:cNvCxnSpPr>
            <a:cxnSpLocks/>
          </p:cNvCxnSpPr>
          <p:nvPr/>
        </p:nvCxnSpPr>
        <p:spPr>
          <a:xfrm flipH="1" flipV="1">
            <a:off x="2817103" y="2118481"/>
            <a:ext cx="243167" cy="16035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C1BF9CC-0177-7D4E-898C-C1F65B63A8B0}"/>
              </a:ext>
            </a:extLst>
          </p:cNvPr>
          <p:cNvCxnSpPr>
            <a:cxnSpLocks/>
          </p:cNvCxnSpPr>
          <p:nvPr/>
        </p:nvCxnSpPr>
        <p:spPr>
          <a:xfrm>
            <a:off x="3062657" y="2043754"/>
            <a:ext cx="5966" cy="19563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AFFD3B7-98E6-1E47-9825-A47C4365D37A}"/>
                  </a:ext>
                </a:extLst>
              </p:cNvPr>
              <p:cNvSpPr txBox="1"/>
              <p:nvPr/>
            </p:nvSpPr>
            <p:spPr>
              <a:xfrm>
                <a:off x="3769705" y="3546484"/>
                <a:ext cx="2310184" cy="422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Density = edges/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𝑣𝑒𝑟𝑡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AFFD3B7-98E6-1E47-9825-A47C4365D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705" y="3546484"/>
                <a:ext cx="2310184" cy="422039"/>
              </a:xfrm>
              <a:prstGeom prst="rect">
                <a:avLst/>
              </a:prstGeom>
              <a:blipFill>
                <a:blip r:embed="rId2"/>
                <a:stretch>
                  <a:fillRect l="-2186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Oval 71">
            <a:extLst>
              <a:ext uri="{FF2B5EF4-FFF2-40B4-BE49-F238E27FC236}">
                <a16:creationId xmlns:a16="http://schemas.microsoft.com/office/drawing/2014/main" id="{3FA4561F-49B6-9C42-93F7-81A28EEB2936}"/>
              </a:ext>
            </a:extLst>
          </p:cNvPr>
          <p:cNvSpPr/>
          <p:nvPr/>
        </p:nvSpPr>
        <p:spPr>
          <a:xfrm>
            <a:off x="8841185" y="1349866"/>
            <a:ext cx="3001992" cy="191506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339E0DA-7955-4947-ADA5-8960D8904DC3}"/>
              </a:ext>
            </a:extLst>
          </p:cNvPr>
          <p:cNvSpPr/>
          <p:nvPr/>
        </p:nvSpPr>
        <p:spPr>
          <a:xfrm>
            <a:off x="10098927" y="1438174"/>
            <a:ext cx="606829" cy="52388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1D7E7A5-29BF-114B-AF95-C248634711D1}"/>
              </a:ext>
            </a:extLst>
          </p:cNvPr>
          <p:cNvSpPr/>
          <p:nvPr/>
        </p:nvSpPr>
        <p:spPr>
          <a:xfrm>
            <a:off x="10871407" y="1807024"/>
            <a:ext cx="606829" cy="52388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4C017CC7-8D4C-754D-839B-9B29561E891B}"/>
              </a:ext>
            </a:extLst>
          </p:cNvPr>
          <p:cNvSpPr/>
          <p:nvPr/>
        </p:nvSpPr>
        <p:spPr>
          <a:xfrm>
            <a:off x="9383510" y="1793740"/>
            <a:ext cx="606829" cy="52388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FEC0676-8CBB-7C49-9FE1-FC6CA0C3B182}"/>
              </a:ext>
            </a:extLst>
          </p:cNvPr>
          <p:cNvSpPr/>
          <p:nvPr/>
        </p:nvSpPr>
        <p:spPr>
          <a:xfrm>
            <a:off x="10016353" y="2118481"/>
            <a:ext cx="803478" cy="69942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ED2531C-9782-F24D-8724-361B058C62E1}"/>
              </a:ext>
            </a:extLst>
          </p:cNvPr>
          <p:cNvSpPr/>
          <p:nvPr/>
        </p:nvSpPr>
        <p:spPr>
          <a:xfrm>
            <a:off x="9199868" y="2367177"/>
            <a:ext cx="803478" cy="69942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BA0AB41-238A-414D-8BAD-29B142083B22}"/>
              </a:ext>
            </a:extLst>
          </p:cNvPr>
          <p:cNvSpPr/>
          <p:nvPr/>
        </p:nvSpPr>
        <p:spPr>
          <a:xfrm>
            <a:off x="10845845" y="2368314"/>
            <a:ext cx="751902" cy="58283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951691C-003C-1541-95CF-CD777D438BEE}"/>
              </a:ext>
            </a:extLst>
          </p:cNvPr>
          <p:cNvSpPr txBox="1"/>
          <p:nvPr/>
        </p:nvSpPr>
        <p:spPr>
          <a:xfrm>
            <a:off x="8429182" y="716084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Dense blocks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F413D7B-ADF3-614B-BF8F-A329495BE78E}"/>
              </a:ext>
            </a:extLst>
          </p:cNvPr>
          <p:cNvCxnSpPr>
            <a:stCxn id="79" idx="2"/>
          </p:cNvCxnSpPr>
          <p:nvPr/>
        </p:nvCxnSpPr>
        <p:spPr>
          <a:xfrm>
            <a:off x="9133606" y="1085416"/>
            <a:ext cx="468001" cy="95328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F932EFF-5099-4246-82F1-859F609BBD34}"/>
              </a:ext>
            </a:extLst>
          </p:cNvPr>
          <p:cNvCxnSpPr>
            <a:stCxn id="79" idx="3"/>
          </p:cNvCxnSpPr>
          <p:nvPr/>
        </p:nvCxnSpPr>
        <p:spPr>
          <a:xfrm>
            <a:off x="9838029" y="900750"/>
            <a:ext cx="523885" cy="74552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22677D7E-BDC6-2545-A780-D8DB37A71576}"/>
              </a:ext>
            </a:extLst>
          </p:cNvPr>
          <p:cNvSpPr txBox="1"/>
          <p:nvPr/>
        </p:nvSpPr>
        <p:spPr>
          <a:xfrm>
            <a:off x="9355259" y="3359000"/>
            <a:ext cx="209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Overall sparse graph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2F3DE-E2E3-5B4C-89FD-748AB465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6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6" grpId="0"/>
      <p:bldP spid="40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3E811-60FE-6849-A59D-9E15A4E49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03"/>
            <a:ext cx="10515600" cy="1325563"/>
          </a:xfrm>
        </p:spPr>
        <p:txBody>
          <a:bodyPr/>
          <a:lstStyle/>
          <a:p>
            <a:r>
              <a:rPr lang="en-US" dirty="0"/>
              <a:t>See for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E1A8B-EC24-9B47-909F-F48C3867F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53017"/>
            <a:ext cx="10515600" cy="24398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Many triangles incident to low-degree vertices</a:t>
            </a:r>
          </a:p>
          <a:p>
            <a:pPr lvl="1"/>
            <a:r>
              <a:rPr lang="en-US" dirty="0" err="1"/>
              <a:t>Ω</a:t>
            </a:r>
            <a:r>
              <a:rPr lang="en-US" dirty="0"/>
              <a:t>(n) triangles incident to vertices of degree O(1)</a:t>
            </a:r>
          </a:p>
          <a:p>
            <a:r>
              <a:rPr lang="en-US" dirty="0"/>
              <a:t>The tension: overall sparse, but neighborhoods are dense</a:t>
            </a:r>
          </a:p>
          <a:p>
            <a:pPr lvl="1"/>
            <a:r>
              <a:rPr lang="en-US" dirty="0"/>
              <a:t>Overall density &lt; 0.0001, but cc &gt; 0.1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Need high rank to resolve this tension, a separate dimension for each dense cluster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B6D9BCE9-F557-EC48-9444-5C0325F2D4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4703753"/>
              </p:ext>
            </p:extLst>
          </p:nvPr>
        </p:nvGraphicFramePr>
        <p:xfrm>
          <a:off x="7734367" y="252586"/>
          <a:ext cx="4214616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9293">
                  <a:extLst>
                    <a:ext uri="{9D8B030D-6E8A-4147-A177-3AD203B41FA5}">
                      <a16:colId xmlns:a16="http://schemas.microsoft.com/office/drawing/2014/main" val="4291856407"/>
                    </a:ext>
                  </a:extLst>
                </a:gridCol>
                <a:gridCol w="713669">
                  <a:extLst>
                    <a:ext uri="{9D8B030D-6E8A-4147-A177-3AD203B41FA5}">
                      <a16:colId xmlns:a16="http://schemas.microsoft.com/office/drawing/2014/main" val="997137099"/>
                    </a:ext>
                  </a:extLst>
                </a:gridCol>
                <a:gridCol w="744140">
                  <a:extLst>
                    <a:ext uri="{9D8B030D-6E8A-4147-A177-3AD203B41FA5}">
                      <a16:colId xmlns:a16="http://schemas.microsoft.com/office/drawing/2014/main" val="4181765014"/>
                    </a:ext>
                  </a:extLst>
                </a:gridCol>
                <a:gridCol w="770249">
                  <a:extLst>
                    <a:ext uri="{9D8B030D-6E8A-4147-A177-3AD203B41FA5}">
                      <a16:colId xmlns:a16="http://schemas.microsoft.com/office/drawing/2014/main" val="4211549867"/>
                    </a:ext>
                  </a:extLst>
                </a:gridCol>
                <a:gridCol w="667265">
                  <a:extLst>
                    <a:ext uri="{9D8B030D-6E8A-4147-A177-3AD203B41FA5}">
                      <a16:colId xmlns:a16="http://schemas.microsoft.com/office/drawing/2014/main" val="23354977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6737035"/>
                  </a:ext>
                </a:extLst>
              </a:tr>
              <a:tr h="363384">
                <a:tc>
                  <a:txBody>
                    <a:bodyPr/>
                    <a:lstStyle/>
                    <a:p>
                      <a:r>
                        <a:rPr lang="en-US" dirty="0"/>
                        <a:t>ca-</a:t>
                      </a:r>
                      <a:r>
                        <a:rPr lang="en-US" dirty="0" err="1"/>
                        <a:t>AstroPh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469731"/>
                  </a:ext>
                </a:extLst>
              </a:tr>
              <a:tr h="363384">
                <a:tc>
                  <a:txBody>
                    <a:bodyPr/>
                    <a:lstStyle/>
                    <a:p>
                      <a:r>
                        <a:rPr lang="en-US" dirty="0"/>
                        <a:t>web-Google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880K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239101"/>
                  </a:ext>
                </a:extLst>
              </a:tr>
              <a:tr h="363384">
                <a:tc>
                  <a:txBody>
                    <a:bodyPr/>
                    <a:lstStyle/>
                    <a:p>
                      <a:r>
                        <a:rPr lang="en-US" dirty="0"/>
                        <a:t>as-skitter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172705"/>
                  </a:ext>
                </a:extLst>
              </a:tr>
              <a:tr h="363384">
                <a:tc>
                  <a:txBody>
                    <a:bodyPr/>
                    <a:lstStyle/>
                    <a:p>
                      <a:r>
                        <a:rPr lang="en-US" dirty="0" err="1"/>
                        <a:t>soc-LiveJ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549165"/>
                  </a:ext>
                </a:extLst>
              </a:tr>
              <a:tr h="363384">
                <a:tc>
                  <a:txBody>
                    <a:bodyPr/>
                    <a:lstStyle/>
                    <a:p>
                      <a:r>
                        <a:rPr lang="en-US" dirty="0"/>
                        <a:t>com-Orkut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66752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550D860-7393-5144-A1F0-C8D48C8A7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620" y="255885"/>
            <a:ext cx="3155293" cy="40833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DD1E40-AD12-0C4A-96ED-34BFBE4EA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35041" y="343829"/>
            <a:ext cx="3019377" cy="39074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4254A29-82B2-7143-8516-5FB9391EA19E}"/>
              </a:ext>
            </a:extLst>
          </p:cNvPr>
          <p:cNvSpPr/>
          <p:nvPr/>
        </p:nvSpPr>
        <p:spPr>
          <a:xfrm>
            <a:off x="10675629" y="3856347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5E600E-1C03-BD49-8B5E-D5FBB4BA3D7A}"/>
              </a:ext>
            </a:extLst>
          </p:cNvPr>
          <p:cNvSpPr/>
          <p:nvPr/>
        </p:nvSpPr>
        <p:spPr>
          <a:xfrm>
            <a:off x="10218429" y="3322947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31BA24-6CAF-8648-8EC9-F43EAEBF1A69}"/>
              </a:ext>
            </a:extLst>
          </p:cNvPr>
          <p:cNvSpPr/>
          <p:nvPr/>
        </p:nvSpPr>
        <p:spPr>
          <a:xfrm>
            <a:off x="10751829" y="3246747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E304252-3E72-324A-B206-C192B91E42BF}"/>
              </a:ext>
            </a:extLst>
          </p:cNvPr>
          <p:cNvSpPr/>
          <p:nvPr/>
        </p:nvSpPr>
        <p:spPr>
          <a:xfrm>
            <a:off x="11209029" y="3528687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359D48-A447-4340-B3C6-2C35D3275FC6}"/>
              </a:ext>
            </a:extLst>
          </p:cNvPr>
          <p:cNvSpPr/>
          <p:nvPr/>
        </p:nvSpPr>
        <p:spPr>
          <a:xfrm>
            <a:off x="11285229" y="3985887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257A17-661B-7246-9747-68ABC164D71D}"/>
              </a:ext>
            </a:extLst>
          </p:cNvPr>
          <p:cNvSpPr/>
          <p:nvPr/>
        </p:nvSpPr>
        <p:spPr>
          <a:xfrm>
            <a:off x="11079489" y="4443087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3B5975-D71E-834F-B830-2A6755BCC069}"/>
              </a:ext>
            </a:extLst>
          </p:cNvPr>
          <p:cNvSpPr/>
          <p:nvPr/>
        </p:nvSpPr>
        <p:spPr>
          <a:xfrm>
            <a:off x="10546089" y="4465947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3CDB0D-C9C3-DD43-9B37-9C8FEBB02233}"/>
              </a:ext>
            </a:extLst>
          </p:cNvPr>
          <p:cNvSpPr/>
          <p:nvPr/>
        </p:nvSpPr>
        <p:spPr>
          <a:xfrm>
            <a:off x="10066029" y="4161147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CEDE14-2A72-BB4F-8627-8FD7946AB865}"/>
              </a:ext>
            </a:extLst>
          </p:cNvPr>
          <p:cNvSpPr/>
          <p:nvPr/>
        </p:nvSpPr>
        <p:spPr>
          <a:xfrm>
            <a:off x="9989829" y="3627747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A337E2-5806-E243-96EB-82401D0A4B8F}"/>
              </a:ext>
            </a:extLst>
          </p:cNvPr>
          <p:cNvCxnSpPr>
            <a:stCxn id="8" idx="5"/>
            <a:endCxn id="7" idx="1"/>
          </p:cNvCxnSpPr>
          <p:nvPr/>
        </p:nvCxnSpPr>
        <p:spPr>
          <a:xfrm>
            <a:off x="10302982" y="3407500"/>
            <a:ext cx="387154" cy="4633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0AEC53-1193-DF41-9E10-0B306E145F48}"/>
              </a:ext>
            </a:extLst>
          </p:cNvPr>
          <p:cNvCxnSpPr>
            <a:stCxn id="15" idx="5"/>
            <a:endCxn id="7" idx="2"/>
          </p:cNvCxnSpPr>
          <p:nvPr/>
        </p:nvCxnSpPr>
        <p:spPr>
          <a:xfrm>
            <a:off x="10074382" y="3712300"/>
            <a:ext cx="601247" cy="193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03885F-6A3E-554A-83D1-EF4DC550E41C}"/>
              </a:ext>
            </a:extLst>
          </p:cNvPr>
          <p:cNvCxnSpPr>
            <a:stCxn id="14" idx="7"/>
            <a:endCxn id="7" idx="3"/>
          </p:cNvCxnSpPr>
          <p:nvPr/>
        </p:nvCxnSpPr>
        <p:spPr>
          <a:xfrm flipV="1">
            <a:off x="10150582" y="3940900"/>
            <a:ext cx="539554" cy="2347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BB1E884-6DC9-3445-BCB2-89EEB69FFD79}"/>
              </a:ext>
            </a:extLst>
          </p:cNvPr>
          <p:cNvCxnSpPr>
            <a:stCxn id="13" idx="7"/>
            <a:endCxn id="7" idx="4"/>
          </p:cNvCxnSpPr>
          <p:nvPr/>
        </p:nvCxnSpPr>
        <p:spPr>
          <a:xfrm flipV="1">
            <a:off x="10630642" y="3955407"/>
            <a:ext cx="94517" cy="525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530E38-80CD-7947-93BC-D5484E477571}"/>
              </a:ext>
            </a:extLst>
          </p:cNvPr>
          <p:cNvCxnSpPr>
            <a:stCxn id="12" idx="1"/>
            <a:endCxn id="7" idx="5"/>
          </p:cNvCxnSpPr>
          <p:nvPr/>
        </p:nvCxnSpPr>
        <p:spPr>
          <a:xfrm flipH="1" flipV="1">
            <a:off x="10760182" y="3940900"/>
            <a:ext cx="333814" cy="5166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38FDC3E-F4AD-6C4B-8625-845EF39F8775}"/>
              </a:ext>
            </a:extLst>
          </p:cNvPr>
          <p:cNvCxnSpPr>
            <a:stCxn id="11" idx="1"/>
            <a:endCxn id="7" idx="6"/>
          </p:cNvCxnSpPr>
          <p:nvPr/>
        </p:nvCxnSpPr>
        <p:spPr>
          <a:xfrm flipH="1" flipV="1">
            <a:off x="10774689" y="3905877"/>
            <a:ext cx="525047" cy="945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EC62FA-59BF-7840-9F1B-4DD7CDFBC53E}"/>
              </a:ext>
            </a:extLst>
          </p:cNvPr>
          <p:cNvCxnSpPr>
            <a:stCxn id="10" idx="1"/>
            <a:endCxn id="7" idx="7"/>
          </p:cNvCxnSpPr>
          <p:nvPr/>
        </p:nvCxnSpPr>
        <p:spPr>
          <a:xfrm flipH="1">
            <a:off x="10760182" y="3543194"/>
            <a:ext cx="463354" cy="327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75D71FB-02E1-064B-B5FA-ECD878F37522}"/>
              </a:ext>
            </a:extLst>
          </p:cNvPr>
          <p:cNvCxnSpPr>
            <a:stCxn id="9" idx="3"/>
            <a:endCxn id="7" idx="0"/>
          </p:cNvCxnSpPr>
          <p:nvPr/>
        </p:nvCxnSpPr>
        <p:spPr>
          <a:xfrm flipH="1">
            <a:off x="10725159" y="3331300"/>
            <a:ext cx="41177" cy="5250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46B79E0-D58F-D94F-B74E-490046764E33}"/>
              </a:ext>
            </a:extLst>
          </p:cNvPr>
          <p:cNvCxnSpPr>
            <a:stCxn id="15" idx="5"/>
            <a:endCxn id="13" idx="1"/>
          </p:cNvCxnSpPr>
          <p:nvPr/>
        </p:nvCxnSpPr>
        <p:spPr>
          <a:xfrm>
            <a:off x="10074382" y="3712300"/>
            <a:ext cx="486214" cy="76815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8F8AAC9-1071-5345-B469-F8AF7B3C721A}"/>
              </a:ext>
            </a:extLst>
          </p:cNvPr>
          <p:cNvCxnSpPr/>
          <p:nvPr/>
        </p:nvCxnSpPr>
        <p:spPr>
          <a:xfrm>
            <a:off x="9166728" y="3828517"/>
            <a:ext cx="1051701" cy="1573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44DBCAD-3CC4-1E4D-894B-3DF2F169FFD6}"/>
              </a:ext>
            </a:extLst>
          </p:cNvPr>
          <p:cNvSpPr txBox="1"/>
          <p:nvPr/>
        </p:nvSpPr>
        <p:spPr>
          <a:xfrm>
            <a:off x="8328528" y="3407500"/>
            <a:ext cx="11719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often</a:t>
            </a:r>
          </a:p>
          <a:p>
            <a:r>
              <a:rPr lang="en-US" dirty="0"/>
              <a:t>is edge</a:t>
            </a:r>
          </a:p>
          <a:p>
            <a:r>
              <a:rPr lang="en-US" dirty="0"/>
              <a:t>present?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0D1F00-D2F1-A44D-A079-57B0F6EEB1BF}"/>
              </a:ext>
            </a:extLst>
          </p:cNvPr>
          <p:cNvSpPr txBox="1"/>
          <p:nvPr/>
        </p:nvSpPr>
        <p:spPr>
          <a:xfrm>
            <a:off x="9549544" y="2675429"/>
            <a:ext cx="216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Clustering coefficient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A458FFA7-25BB-C84B-83C7-1B5C72E3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EDDA9-7537-AC40-B4A7-3DA1B8A7F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277"/>
            <a:ext cx="10515600" cy="1325563"/>
          </a:xfrm>
        </p:spPr>
        <p:txBody>
          <a:bodyPr/>
          <a:lstStyle/>
          <a:p>
            <a:r>
              <a:rPr lang="en-US" dirty="0"/>
              <a:t>A convenient metric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D773A-750B-D245-AC42-1DA12B72E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0589"/>
            <a:ext cx="10515600" cy="2072022"/>
          </a:xfrm>
        </p:spPr>
        <p:txBody>
          <a:bodyPr>
            <a:normAutofit/>
          </a:bodyPr>
          <a:lstStyle/>
          <a:p>
            <a:r>
              <a:rPr lang="en-US" dirty="0" err="1"/>
              <a:t>Δ</a:t>
            </a:r>
            <a:r>
              <a:rPr lang="en-US" dirty="0"/>
              <a:t>(c) = (# triangles contained among vertices of degree c)/n</a:t>
            </a:r>
          </a:p>
          <a:p>
            <a:r>
              <a:rPr lang="en-US" dirty="0"/>
              <a:t>Typically, </a:t>
            </a:r>
            <a:r>
              <a:rPr lang="en-US" dirty="0" err="1"/>
              <a:t>Δ</a:t>
            </a:r>
            <a:r>
              <a:rPr lang="en-US" dirty="0"/>
              <a:t>(10) &gt; 0.1</a:t>
            </a:r>
          </a:p>
          <a:p>
            <a:pPr lvl="1"/>
            <a:r>
              <a:rPr lang="en-US" dirty="0"/>
              <a:t>For c = O(1), </a:t>
            </a:r>
            <a:r>
              <a:rPr lang="en-US" dirty="0" err="1"/>
              <a:t>Δ</a:t>
            </a:r>
            <a:r>
              <a:rPr lang="en-US" dirty="0"/>
              <a:t> = </a:t>
            </a:r>
            <a:r>
              <a:rPr lang="en-US" dirty="0" err="1"/>
              <a:t>Ω</a:t>
            </a:r>
            <a:r>
              <a:rPr lang="en-US" dirty="0"/>
              <a:t>(1)</a:t>
            </a:r>
          </a:p>
          <a:p>
            <a:pPr lvl="1"/>
            <a:r>
              <a:rPr lang="en-US" dirty="0"/>
              <a:t>Linear number of triangles among constant degree vertices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934036B-6C74-9E4F-85F9-5C5C52A19BC2}"/>
              </a:ext>
            </a:extLst>
          </p:cNvPr>
          <p:cNvSpPr/>
          <p:nvPr/>
        </p:nvSpPr>
        <p:spPr>
          <a:xfrm>
            <a:off x="2754683" y="1354479"/>
            <a:ext cx="2904711" cy="2007211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876DAFD-1718-7847-B88D-E2157218EE78}"/>
              </a:ext>
            </a:extLst>
          </p:cNvPr>
          <p:cNvSpPr/>
          <p:nvPr/>
        </p:nvSpPr>
        <p:spPr>
          <a:xfrm>
            <a:off x="3744097" y="1891237"/>
            <a:ext cx="1519881" cy="106268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6D65A8-9A1B-EF46-BBBF-99324C47B412}"/>
              </a:ext>
            </a:extLst>
          </p:cNvPr>
          <p:cNvCxnSpPr>
            <a:cxnSpLocks/>
          </p:cNvCxnSpPr>
          <p:nvPr/>
        </p:nvCxnSpPr>
        <p:spPr>
          <a:xfrm flipH="1">
            <a:off x="5263978" y="1419493"/>
            <a:ext cx="1594023" cy="70652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817100-4D80-9649-9ECC-58C3C4DD8B85}"/>
              </a:ext>
            </a:extLst>
          </p:cNvPr>
          <p:cNvSpPr txBox="1"/>
          <p:nvPr/>
        </p:nvSpPr>
        <p:spPr>
          <a:xfrm>
            <a:off x="6863839" y="1031313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Vertices</a:t>
            </a:r>
          </a:p>
          <a:p>
            <a:r>
              <a:rPr lang="en-US" dirty="0"/>
              <a:t>of </a:t>
            </a:r>
            <a:r>
              <a:rPr lang="en-US" dirty="0" err="1"/>
              <a:t>deg</a:t>
            </a:r>
            <a:r>
              <a:rPr lang="en-US" dirty="0"/>
              <a:t> ≤ 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B071993-29B7-3B4E-BE20-40FEEA1C3614}"/>
              </a:ext>
            </a:extLst>
          </p:cNvPr>
          <p:cNvSpPr/>
          <p:nvPr/>
        </p:nvSpPr>
        <p:spPr>
          <a:xfrm>
            <a:off x="4645008" y="2686085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530281-D5F6-6645-B174-1D8BA8D418E2}"/>
              </a:ext>
            </a:extLst>
          </p:cNvPr>
          <p:cNvSpPr/>
          <p:nvPr/>
        </p:nvSpPr>
        <p:spPr>
          <a:xfrm>
            <a:off x="4187808" y="2152685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63F3418-885D-884F-A400-FA3AEA6A3FE8}"/>
              </a:ext>
            </a:extLst>
          </p:cNvPr>
          <p:cNvSpPr/>
          <p:nvPr/>
        </p:nvSpPr>
        <p:spPr>
          <a:xfrm>
            <a:off x="4721208" y="2076485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8B5B61-874C-B34D-B927-28390A4F1BB3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248696" y="2245808"/>
            <a:ext cx="410819" cy="4547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99625F-2227-3147-84B4-E862B84D6E37}"/>
              </a:ext>
            </a:extLst>
          </p:cNvPr>
          <p:cNvCxnSpPr>
            <a:cxnSpLocks/>
            <a:stCxn id="13" idx="4"/>
            <a:endCxn id="11" idx="0"/>
          </p:cNvCxnSpPr>
          <p:nvPr/>
        </p:nvCxnSpPr>
        <p:spPr>
          <a:xfrm flipH="1">
            <a:off x="4694538" y="2175545"/>
            <a:ext cx="76200" cy="5105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6C240F-BBA3-A347-B859-C13AA80691A9}"/>
              </a:ext>
            </a:extLst>
          </p:cNvPr>
          <p:cNvCxnSpPr>
            <a:cxnSpLocks/>
            <a:stCxn id="13" idx="2"/>
            <a:endCxn id="12" idx="6"/>
          </p:cNvCxnSpPr>
          <p:nvPr/>
        </p:nvCxnSpPr>
        <p:spPr>
          <a:xfrm flipH="1">
            <a:off x="4286868" y="2126015"/>
            <a:ext cx="43434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7BBC9-CD1C-5E49-AB4D-19E154DBB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EDDA9-7537-AC40-B4A7-3DA1B8A7F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277"/>
            <a:ext cx="10515600" cy="1325563"/>
          </a:xfrm>
        </p:spPr>
        <p:txBody>
          <a:bodyPr/>
          <a:lstStyle/>
          <a:p>
            <a:r>
              <a:rPr lang="en-US" dirty="0"/>
              <a:t>The main lower bound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9D773A-750B-D245-AC42-1DA12B72E2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2554" y="3364020"/>
                <a:ext cx="10515600" cy="261365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Consider any (n X d) matrix V </a:t>
                </a:r>
              </a:p>
              <a:p>
                <a:r>
                  <a:rPr lang="en-US" dirty="0"/>
                  <a:t>Generate G ∼ model(V)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Suppose for c = O(1), E[</a:t>
                </a:r>
                <a:r>
                  <a:rPr lang="en-US" dirty="0" err="1">
                    <a:solidFill>
                      <a:srgbClr val="FF0000"/>
                    </a:solidFill>
                  </a:rPr>
                  <a:t>Δ</a:t>
                </a:r>
                <a:r>
                  <a:rPr lang="en-US" dirty="0">
                    <a:solidFill>
                      <a:srgbClr val="FF0000"/>
                    </a:solidFill>
                  </a:rPr>
                  <a:t>(c)] = </a:t>
                </a:r>
                <a:r>
                  <a:rPr lang="en-US" dirty="0" err="1">
                    <a:solidFill>
                      <a:srgbClr val="FF0000"/>
                    </a:solidFill>
                  </a:rPr>
                  <a:t>Ω</a:t>
                </a:r>
                <a:r>
                  <a:rPr lang="en-US" dirty="0">
                    <a:solidFill>
                      <a:srgbClr val="FF0000"/>
                    </a:solidFill>
                  </a:rPr>
                  <a:t>(1)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Then d = rank &gt; n/log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en-US" dirty="0">
                    <a:solidFill>
                      <a:srgbClr val="FF0000"/>
                    </a:solidFill>
                  </a:rPr>
                  <a:t>n</a:t>
                </a:r>
              </a:p>
              <a:p>
                <a:r>
                  <a:rPr lang="en-US" dirty="0" err="1"/>
                  <a:t>Thm</a:t>
                </a:r>
                <a:r>
                  <a:rPr lang="en-US" dirty="0"/>
                  <a:t>: For all c, rank &gt; min(1, poly(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[∆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dirty="0"/>
                  <a:t>))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9D773A-750B-D245-AC42-1DA12B72E2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2554" y="3364020"/>
                <a:ext cx="10515600" cy="2613652"/>
              </a:xfrm>
              <a:blipFill>
                <a:blip r:embed="rId2"/>
                <a:stretch>
                  <a:fillRect l="-965" t="-5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2934036B-6C74-9E4F-85F9-5C5C52A19BC2}"/>
              </a:ext>
            </a:extLst>
          </p:cNvPr>
          <p:cNvSpPr/>
          <p:nvPr/>
        </p:nvSpPr>
        <p:spPr>
          <a:xfrm>
            <a:off x="8047642" y="3071407"/>
            <a:ext cx="2904711" cy="2007211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876DAFD-1718-7847-B88D-E2157218EE78}"/>
              </a:ext>
            </a:extLst>
          </p:cNvPr>
          <p:cNvSpPr/>
          <p:nvPr/>
        </p:nvSpPr>
        <p:spPr>
          <a:xfrm>
            <a:off x="9037056" y="3608165"/>
            <a:ext cx="1519881" cy="106268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6D65A8-9A1B-EF46-BBBF-99324C47B412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10556938" y="3842943"/>
            <a:ext cx="437012" cy="2402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817100-4D80-9649-9ECC-58C3C4DD8B85}"/>
              </a:ext>
            </a:extLst>
          </p:cNvPr>
          <p:cNvSpPr txBox="1"/>
          <p:nvPr/>
        </p:nvSpPr>
        <p:spPr>
          <a:xfrm>
            <a:off x="10993950" y="3543797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Vertices</a:t>
            </a:r>
          </a:p>
          <a:p>
            <a:r>
              <a:rPr lang="en-US" dirty="0"/>
              <a:t>of </a:t>
            </a:r>
            <a:r>
              <a:rPr lang="en-US" dirty="0" err="1"/>
              <a:t>deg</a:t>
            </a:r>
            <a:r>
              <a:rPr lang="en-US" dirty="0"/>
              <a:t> ≤ 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B071993-29B7-3B4E-BE20-40FEEA1C3614}"/>
              </a:ext>
            </a:extLst>
          </p:cNvPr>
          <p:cNvSpPr/>
          <p:nvPr/>
        </p:nvSpPr>
        <p:spPr>
          <a:xfrm>
            <a:off x="9937967" y="4403013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530281-D5F6-6645-B174-1D8BA8D418E2}"/>
              </a:ext>
            </a:extLst>
          </p:cNvPr>
          <p:cNvSpPr/>
          <p:nvPr/>
        </p:nvSpPr>
        <p:spPr>
          <a:xfrm>
            <a:off x="9480767" y="3869613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63F3418-885D-884F-A400-FA3AEA6A3FE8}"/>
              </a:ext>
            </a:extLst>
          </p:cNvPr>
          <p:cNvSpPr/>
          <p:nvPr/>
        </p:nvSpPr>
        <p:spPr>
          <a:xfrm>
            <a:off x="10014167" y="3793413"/>
            <a:ext cx="99060" cy="990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8B5B61-874C-B34D-B927-28390A4F1BB3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9541655" y="3962736"/>
            <a:ext cx="410819" cy="4547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99625F-2227-3147-84B4-E862B84D6E37}"/>
              </a:ext>
            </a:extLst>
          </p:cNvPr>
          <p:cNvCxnSpPr>
            <a:cxnSpLocks/>
            <a:stCxn id="13" idx="4"/>
            <a:endCxn id="11" idx="0"/>
          </p:cNvCxnSpPr>
          <p:nvPr/>
        </p:nvCxnSpPr>
        <p:spPr>
          <a:xfrm flipH="1">
            <a:off x="9987497" y="3892473"/>
            <a:ext cx="76200" cy="5105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6C240F-BBA3-A347-B859-C13AA80691A9}"/>
              </a:ext>
            </a:extLst>
          </p:cNvPr>
          <p:cNvCxnSpPr>
            <a:cxnSpLocks/>
            <a:stCxn id="13" idx="2"/>
            <a:endCxn id="12" idx="6"/>
          </p:cNvCxnSpPr>
          <p:nvPr/>
        </p:nvCxnSpPr>
        <p:spPr>
          <a:xfrm flipH="1">
            <a:off x="9579827" y="3842943"/>
            <a:ext cx="43434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FA0FB1-7DB6-E14C-863B-E4CAB68E1649}"/>
                  </a:ext>
                </a:extLst>
              </p:cNvPr>
              <p:cNvSpPr txBox="1"/>
              <p:nvPr/>
            </p:nvSpPr>
            <p:spPr>
              <a:xfrm>
                <a:off x="4413926" y="1354564"/>
                <a:ext cx="3439531" cy="796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Edge with independent </a:t>
                </a:r>
                <a:r>
                  <a:rPr lang="en-US" sz="2200" dirty="0" err="1"/>
                  <a:t>prob</a:t>
                </a:r>
                <a:endParaRPr lang="en-US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FA0FB1-7DB6-E14C-863B-E4CAB68E1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926" y="1354564"/>
                <a:ext cx="3439531" cy="796565"/>
              </a:xfrm>
              <a:prstGeom prst="rect">
                <a:avLst/>
              </a:prstGeom>
              <a:blipFill>
                <a:blip r:embed="rId3"/>
                <a:stretch>
                  <a:fillRect l="-2593" t="-4762" r="-111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 32">
            <a:extLst>
              <a:ext uri="{FF2B5EF4-FFF2-40B4-BE49-F238E27FC236}">
                <a16:creationId xmlns:a16="http://schemas.microsoft.com/office/drawing/2014/main" id="{3CC17121-E8C5-EB42-AB38-1E8E8D411205}"/>
              </a:ext>
            </a:extLst>
          </p:cNvPr>
          <p:cNvSpPr/>
          <p:nvPr/>
        </p:nvSpPr>
        <p:spPr>
          <a:xfrm>
            <a:off x="8775134" y="806683"/>
            <a:ext cx="2409975" cy="1609273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C01CB81-807C-6D42-B928-1E16723EB2E8}"/>
                  </a:ext>
                </a:extLst>
              </p:cNvPr>
              <p:cNvSpPr txBox="1"/>
              <p:nvPr/>
            </p:nvSpPr>
            <p:spPr>
              <a:xfrm>
                <a:off x="4729973" y="2131531"/>
                <a:ext cx="2645017" cy="411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ax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⁡(0,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1</m:t>
                              </m:r>
                            </m:e>
                          </m:d>
                        </m:e>
                      </m:func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C01CB81-807C-6D42-B928-1E16723EB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973" y="2131531"/>
                <a:ext cx="2645017" cy="411395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CB3CA8AD-FBE2-3048-9599-CAD21DEEAF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017" y="510318"/>
            <a:ext cx="1085571" cy="100686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B3A0EDB4-8403-304A-A97F-EEFBF267A741}"/>
              </a:ext>
            </a:extLst>
          </p:cNvPr>
          <p:cNvGrpSpPr/>
          <p:nvPr/>
        </p:nvGrpSpPr>
        <p:grpSpPr>
          <a:xfrm>
            <a:off x="672554" y="1096870"/>
            <a:ext cx="3041300" cy="2151768"/>
            <a:chOff x="939375" y="3039791"/>
            <a:chExt cx="4374963" cy="2749182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7176E57-DBC3-734E-945D-4C108047D37A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67C5D05-E710-8A4A-874F-9B270648BF3C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69BC354-3DCC-6D40-B4D7-5DC919F434D2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867FEDC-F310-BA4D-A64F-AA61C461E8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7" y="3605494"/>
              <a:ext cx="1707568" cy="121659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CB3C749-72BC-F549-9282-252D0B8FE4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5" y="4086214"/>
              <a:ext cx="2187483" cy="74591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2F15AC6-EF6D-3848-A5B7-43A387E1CE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2563" y="3535513"/>
              <a:ext cx="1794291" cy="129543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31DC0B2-5F8A-F042-AF31-E9D3D5C6E3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375" y="3939857"/>
              <a:ext cx="2187480" cy="899948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7C0C933-47B2-A846-918B-DA9E5642C096}"/>
                </a:ext>
              </a:extLst>
            </p:cNvPr>
            <p:cNvCxnSpPr>
              <a:cxnSpLocks/>
            </p:cNvCxnSpPr>
            <p:nvPr/>
          </p:nvCxnSpPr>
          <p:spPr>
            <a:xfrm>
              <a:off x="3126855" y="4845835"/>
              <a:ext cx="1078303" cy="74032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4DC09-6750-4444-B6D2-A80D9D4E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6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EDDA9-7537-AC40-B4A7-3DA1B8A7F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277"/>
            <a:ext cx="10515600" cy="1325563"/>
          </a:xfrm>
        </p:spPr>
        <p:txBody>
          <a:bodyPr/>
          <a:lstStyle/>
          <a:p>
            <a:r>
              <a:rPr lang="en-US" dirty="0"/>
              <a:t>The main lower bound: please note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9D773A-750B-D245-AC42-1DA12B72E2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2554" y="3364020"/>
                <a:ext cx="10515600" cy="261365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Consider any (n X d) matrix V </a:t>
                </a:r>
              </a:p>
              <a:p>
                <a:r>
                  <a:rPr lang="en-US" dirty="0"/>
                  <a:t>For all c, rank &gt; min(1, poly(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dirty="0"/>
                  <a:t>))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It doesn’t matter how you get V (pick any algorithm!)</a:t>
                </a:r>
              </a:p>
              <a:p>
                <a:r>
                  <a:rPr lang="en-US" dirty="0"/>
                  <a:t>Near-linear lower bound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9D773A-750B-D245-AC42-1DA12B72E2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2554" y="3364020"/>
                <a:ext cx="10515600" cy="2613652"/>
              </a:xfrm>
              <a:blipFill>
                <a:blip r:embed="rId2"/>
                <a:stretch>
                  <a:fillRect l="-965" t="-3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FA0FB1-7DB6-E14C-863B-E4CAB68E1649}"/>
                  </a:ext>
                </a:extLst>
              </p:cNvPr>
              <p:cNvSpPr txBox="1"/>
              <p:nvPr/>
            </p:nvSpPr>
            <p:spPr>
              <a:xfrm>
                <a:off x="4413926" y="1354564"/>
                <a:ext cx="3439531" cy="796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Edge with independent </a:t>
                </a:r>
                <a:r>
                  <a:rPr lang="en-US" sz="2200" dirty="0" err="1"/>
                  <a:t>prob</a:t>
                </a:r>
                <a:endParaRPr lang="en-US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FA0FB1-7DB6-E14C-863B-E4CAB68E1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926" y="1354564"/>
                <a:ext cx="3439531" cy="796565"/>
              </a:xfrm>
              <a:prstGeom prst="rect">
                <a:avLst/>
              </a:prstGeom>
              <a:blipFill>
                <a:blip r:embed="rId3"/>
                <a:stretch>
                  <a:fillRect l="-2593" t="-4762" r="-111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 32">
            <a:extLst>
              <a:ext uri="{FF2B5EF4-FFF2-40B4-BE49-F238E27FC236}">
                <a16:creationId xmlns:a16="http://schemas.microsoft.com/office/drawing/2014/main" id="{3CC17121-E8C5-EB42-AB38-1E8E8D411205}"/>
              </a:ext>
            </a:extLst>
          </p:cNvPr>
          <p:cNvSpPr/>
          <p:nvPr/>
        </p:nvSpPr>
        <p:spPr>
          <a:xfrm>
            <a:off x="8775134" y="806683"/>
            <a:ext cx="2409975" cy="1609273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C01CB81-807C-6D42-B928-1E16723EB2E8}"/>
                  </a:ext>
                </a:extLst>
              </p:cNvPr>
              <p:cNvSpPr txBox="1"/>
              <p:nvPr/>
            </p:nvSpPr>
            <p:spPr>
              <a:xfrm>
                <a:off x="4729973" y="2131531"/>
                <a:ext cx="2645017" cy="411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ax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⁡(0,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1</m:t>
                              </m:r>
                            </m:e>
                          </m:d>
                        </m:e>
                      </m:func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C01CB81-807C-6D42-B928-1E16723EB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973" y="2131531"/>
                <a:ext cx="2645017" cy="411395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B3A0EDB4-8403-304A-A97F-EEFBF267A741}"/>
              </a:ext>
            </a:extLst>
          </p:cNvPr>
          <p:cNvGrpSpPr/>
          <p:nvPr/>
        </p:nvGrpSpPr>
        <p:grpSpPr>
          <a:xfrm>
            <a:off x="672554" y="1096870"/>
            <a:ext cx="3041300" cy="2151768"/>
            <a:chOff x="939375" y="3039791"/>
            <a:chExt cx="4374963" cy="2749182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7176E57-DBC3-734E-945D-4C108047D37A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67C5D05-E710-8A4A-874F-9B270648BF3C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69BC354-3DCC-6D40-B4D7-5DC919F434D2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867FEDC-F310-BA4D-A64F-AA61C461E8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7" y="3605494"/>
              <a:ext cx="1707568" cy="121659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CB3C749-72BC-F549-9282-252D0B8FE4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5" y="4086214"/>
              <a:ext cx="2187483" cy="74591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2F15AC6-EF6D-3848-A5B7-43A387E1CE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2563" y="3535513"/>
              <a:ext cx="1794291" cy="129543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31DC0B2-5F8A-F042-AF31-E9D3D5C6E3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375" y="3939857"/>
              <a:ext cx="2187480" cy="899948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7C0C933-47B2-A846-918B-DA9E5642C096}"/>
                </a:ext>
              </a:extLst>
            </p:cNvPr>
            <p:cNvCxnSpPr>
              <a:cxnSpLocks/>
            </p:cNvCxnSpPr>
            <p:nvPr/>
          </p:nvCxnSpPr>
          <p:spPr>
            <a:xfrm>
              <a:off x="3126855" y="4845835"/>
              <a:ext cx="1078303" cy="74032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C1E92-FCCD-DC4E-AFCF-C731796E4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19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EDDA9-7537-AC40-B4A7-3DA1B8A7F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277"/>
            <a:ext cx="10515600" cy="1325563"/>
          </a:xfrm>
        </p:spPr>
        <p:txBody>
          <a:bodyPr/>
          <a:lstStyle/>
          <a:p>
            <a:r>
              <a:rPr lang="en-US" dirty="0"/>
              <a:t>Empirical evaluations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D773A-750B-D245-AC42-1DA12B72E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554" y="5027329"/>
            <a:ext cx="10515600" cy="1930424"/>
          </a:xfrm>
        </p:spPr>
        <p:txBody>
          <a:bodyPr>
            <a:normAutofit/>
          </a:bodyPr>
          <a:lstStyle/>
          <a:p>
            <a:r>
              <a:rPr lang="en-US" dirty="0"/>
              <a:t>Plot c vs </a:t>
            </a:r>
            <a:r>
              <a:rPr lang="en-US" dirty="0" err="1"/>
              <a:t>Δ</a:t>
            </a:r>
            <a:r>
              <a:rPr lang="en-US" dirty="0"/>
              <a:t>(c) for (many) G’</a:t>
            </a:r>
          </a:p>
          <a:p>
            <a:r>
              <a:rPr lang="en-US" dirty="0"/>
              <a:t>Compare with plot for 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FA0FB1-7DB6-E14C-863B-E4CAB68E1649}"/>
                  </a:ext>
                </a:extLst>
              </p:cNvPr>
              <p:cNvSpPr txBox="1"/>
              <p:nvPr/>
            </p:nvSpPr>
            <p:spPr>
              <a:xfrm>
                <a:off x="9551190" y="3624072"/>
                <a:ext cx="2460701" cy="1062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Edge with </a:t>
                </a:r>
                <a:r>
                  <a:rPr lang="en-US" dirty="0" err="1"/>
                  <a:t>pro</a:t>
                </a:r>
                <a:r>
                  <a:rPr lang="en-US" dirty="0"/>
                  <a:t>b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ax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⁡(0,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1</m:t>
                              </m:r>
                            </m:e>
                          </m:d>
                        </m:e>
                      </m:func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FA0FB1-7DB6-E14C-863B-E4CAB68E1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190" y="3624072"/>
                <a:ext cx="2460701" cy="1062599"/>
              </a:xfrm>
              <a:prstGeom prst="rect">
                <a:avLst/>
              </a:prstGeom>
              <a:blipFill>
                <a:blip r:embed="rId2"/>
                <a:stretch>
                  <a:fillRect l="-2051" t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 32">
            <a:extLst>
              <a:ext uri="{FF2B5EF4-FFF2-40B4-BE49-F238E27FC236}">
                <a16:creationId xmlns:a16="http://schemas.microsoft.com/office/drawing/2014/main" id="{3CC17121-E8C5-EB42-AB38-1E8E8D411205}"/>
              </a:ext>
            </a:extLst>
          </p:cNvPr>
          <p:cNvSpPr/>
          <p:nvPr/>
        </p:nvSpPr>
        <p:spPr>
          <a:xfrm>
            <a:off x="3361615" y="3387982"/>
            <a:ext cx="1970756" cy="136595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G’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3A0EDB4-8403-304A-A97F-EEFBF267A741}"/>
              </a:ext>
            </a:extLst>
          </p:cNvPr>
          <p:cNvGrpSpPr/>
          <p:nvPr/>
        </p:nvGrpSpPr>
        <p:grpSpPr>
          <a:xfrm>
            <a:off x="7214670" y="838498"/>
            <a:ext cx="2494595" cy="1896390"/>
            <a:chOff x="939375" y="3039791"/>
            <a:chExt cx="4374963" cy="2749182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7176E57-DBC3-734E-945D-4C108047D37A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67C5D05-E710-8A4A-874F-9B270648BF3C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69BC354-3DCC-6D40-B4D7-5DC919F434D2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867FEDC-F310-BA4D-A64F-AA61C461E8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7" y="3605494"/>
              <a:ext cx="1707568" cy="121659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CB3C749-72BC-F549-9282-252D0B8FE4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5" y="4086214"/>
              <a:ext cx="2187483" cy="74591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2F15AC6-EF6D-3848-A5B7-43A387E1CE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2563" y="3535513"/>
              <a:ext cx="1794291" cy="129543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31DC0B2-5F8A-F042-AF31-E9D3D5C6E3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375" y="3939857"/>
              <a:ext cx="2187480" cy="899948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7C0C933-47B2-A846-918B-DA9E5642C096}"/>
                </a:ext>
              </a:extLst>
            </p:cNvPr>
            <p:cNvCxnSpPr>
              <a:cxnSpLocks/>
            </p:cNvCxnSpPr>
            <p:nvPr/>
          </p:nvCxnSpPr>
          <p:spPr>
            <a:xfrm>
              <a:off x="3126855" y="4845835"/>
              <a:ext cx="1078303" cy="74032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0E54FB6D-6560-A647-A6BD-0E962EB87834}"/>
              </a:ext>
            </a:extLst>
          </p:cNvPr>
          <p:cNvSpPr/>
          <p:nvPr/>
        </p:nvSpPr>
        <p:spPr>
          <a:xfrm>
            <a:off x="1606532" y="1342256"/>
            <a:ext cx="1755083" cy="130509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E9C0DE-676F-7648-86A7-9ABF0AC32615}"/>
              </a:ext>
            </a:extLst>
          </p:cNvPr>
          <p:cNvSpPr/>
          <p:nvPr/>
        </p:nvSpPr>
        <p:spPr>
          <a:xfrm>
            <a:off x="4646815" y="1627244"/>
            <a:ext cx="1371600" cy="5976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Embedding</a:t>
            </a:r>
          </a:p>
          <a:p>
            <a:pPr algn="ctr"/>
            <a:r>
              <a:rPr lang="en-US" dirty="0"/>
              <a:t>algorithm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00AED4F-7326-D742-ADBC-E6BCB9EBCAF7}"/>
              </a:ext>
            </a:extLst>
          </p:cNvPr>
          <p:cNvSpPr/>
          <p:nvPr/>
        </p:nvSpPr>
        <p:spPr>
          <a:xfrm>
            <a:off x="3520489" y="1815404"/>
            <a:ext cx="870105" cy="214413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7D7C4528-B119-7A43-BEB2-A1049CE364DA}"/>
              </a:ext>
            </a:extLst>
          </p:cNvPr>
          <p:cNvSpPr/>
          <p:nvPr/>
        </p:nvSpPr>
        <p:spPr>
          <a:xfrm>
            <a:off x="6215431" y="1815404"/>
            <a:ext cx="870105" cy="214413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0561C042-9886-4F48-BB8C-7BE72E03AF89}"/>
              </a:ext>
            </a:extLst>
          </p:cNvPr>
          <p:cNvSpPr/>
          <p:nvPr/>
        </p:nvSpPr>
        <p:spPr>
          <a:xfrm>
            <a:off x="8341236" y="2581648"/>
            <a:ext cx="241459" cy="806334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D43F179-6817-6F46-9AFE-8D1FCAB399B0}"/>
              </a:ext>
            </a:extLst>
          </p:cNvPr>
          <p:cNvSpPr/>
          <p:nvPr/>
        </p:nvSpPr>
        <p:spPr>
          <a:xfrm>
            <a:off x="7364256" y="3547511"/>
            <a:ext cx="2127482" cy="1030778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Graph model/distribution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F3B425-DEFC-ED4B-971B-CFD2C7631602}"/>
              </a:ext>
            </a:extLst>
          </p:cNvPr>
          <p:cNvSpPr txBox="1"/>
          <p:nvPr/>
        </p:nvSpPr>
        <p:spPr>
          <a:xfrm>
            <a:off x="9551190" y="4477588"/>
            <a:ext cx="246070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 model to predict </a:t>
            </a:r>
          </a:p>
          <a:p>
            <a:r>
              <a:rPr lang="en-US" dirty="0"/>
              <a:t>edges using dot product</a:t>
            </a:r>
          </a:p>
          <a:p>
            <a:endParaRPr lang="en-US" sz="2200" dirty="0"/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0A62DED3-C38F-9B40-ACBE-1E7DF1EE7A78}"/>
              </a:ext>
            </a:extLst>
          </p:cNvPr>
          <p:cNvSpPr/>
          <p:nvPr/>
        </p:nvSpPr>
        <p:spPr>
          <a:xfrm>
            <a:off x="5611091" y="3885484"/>
            <a:ext cx="1474445" cy="316764"/>
          </a:xfrm>
          <a:prstGeom prst="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DADBE9-30E6-9C48-B667-783C3A647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248" y="2734888"/>
            <a:ext cx="1085571" cy="1006867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DC5C5-BB91-844F-97A2-CFB052F59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7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6" grpId="0" animBg="1"/>
      <p:bldP spid="7" grpId="0" animBg="1"/>
      <p:bldP spid="23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D2FF5-DD28-2A4A-B3B7-8B8DF4042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81" y="99594"/>
            <a:ext cx="10515600" cy="1325563"/>
          </a:xfrm>
        </p:spPr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8DBE32-9B20-964B-8DA7-C925E363C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81549"/>
            <a:ext cx="10515600" cy="2095414"/>
          </a:xfrm>
        </p:spPr>
        <p:txBody>
          <a:bodyPr/>
          <a:lstStyle/>
          <a:p>
            <a:r>
              <a:rPr lang="en-US" dirty="0"/>
              <a:t>We took max </a:t>
            </a:r>
            <a:r>
              <a:rPr lang="en-US" dirty="0" err="1"/>
              <a:t>Δ</a:t>
            </a:r>
            <a:r>
              <a:rPr lang="en-US" dirty="0"/>
              <a:t> over 100 samples</a:t>
            </a:r>
          </a:p>
          <a:p>
            <a:r>
              <a:rPr lang="en-US" dirty="0"/>
              <a:t>Vectors: SVD = 100 dim SVD, n2v = output of node2vec</a:t>
            </a:r>
          </a:p>
          <a:p>
            <a:r>
              <a:rPr lang="en-US" dirty="0"/>
              <a:t>Models: TDP = basic, LRDP = log. reg. on dot product, LRHP = LR on Hadamard product, </a:t>
            </a:r>
            <a:r>
              <a:rPr lang="en-US" dirty="0" err="1"/>
              <a:t>softmax</a:t>
            </a:r>
            <a:r>
              <a:rPr lang="en-US" dirty="0"/>
              <a:t> = popular normalization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ABEF8A-62DC-1744-BC68-7D9152B64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898" y="1059397"/>
            <a:ext cx="4382886" cy="2921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AD6A11-0771-FF43-BFA7-709DACCDA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916" y="1059397"/>
            <a:ext cx="4230488" cy="28203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497E37-D43C-BE4D-948A-D9EE7CBDB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39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BB17C-B8BF-2D49-853D-3B1E86E03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importance of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43275-9A16-D046-A5AF-889D1AEB1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41011"/>
            <a:ext cx="10515600" cy="1535952"/>
          </a:xfrm>
        </p:spPr>
        <p:txBody>
          <a:bodyPr/>
          <a:lstStyle/>
          <a:p>
            <a:r>
              <a:rPr lang="en-US" dirty="0"/>
              <a:t>Cursory slide on why graphs/networks are important</a:t>
            </a:r>
          </a:p>
          <a:p>
            <a:pPr lvl="1"/>
            <a:r>
              <a:rPr lang="en-US" dirty="0"/>
              <a:t>But you already knew that…</a:t>
            </a:r>
          </a:p>
        </p:txBody>
      </p:sp>
      <p:pic>
        <p:nvPicPr>
          <p:cNvPr id="7" name="Picture 22">
            <a:extLst>
              <a:ext uri="{FF2B5EF4-FFF2-40B4-BE49-F238E27FC236}">
                <a16:creationId xmlns:a16="http://schemas.microsoft.com/office/drawing/2014/main" id="{AB1CD6DB-485A-A242-91D3-1453BA4BA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42" y="1522562"/>
            <a:ext cx="12192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C8CB8307-13CE-2E48-8F8D-3E8B54971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442" y="1716237"/>
            <a:ext cx="8382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24">
            <a:extLst>
              <a:ext uri="{FF2B5EF4-FFF2-40B4-BE49-F238E27FC236}">
                <a16:creationId xmlns:a16="http://schemas.microsoft.com/office/drawing/2014/main" id="{EE6E5356-E8C1-F64E-AE1E-2566F0C8D6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9842" y="1903562"/>
            <a:ext cx="12954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" name="Picture 25">
            <a:extLst>
              <a:ext uri="{FF2B5EF4-FFF2-40B4-BE49-F238E27FC236}">
                <a16:creationId xmlns:a16="http://schemas.microsoft.com/office/drawing/2014/main" id="{1E6D9095-0135-E14D-9C66-8F307B50C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42" y="2741762"/>
            <a:ext cx="8382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Line 26">
            <a:extLst>
              <a:ext uri="{FF2B5EF4-FFF2-40B4-BE49-F238E27FC236}">
                <a16:creationId xmlns:a16="http://schemas.microsoft.com/office/drawing/2014/main" id="{1AAF06FB-94C9-0F4E-8FB0-E6E30F3DC5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10842" y="3198962"/>
            <a:ext cx="12192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28">
            <a:extLst>
              <a:ext uri="{FF2B5EF4-FFF2-40B4-BE49-F238E27FC236}">
                <a16:creationId xmlns:a16="http://schemas.microsoft.com/office/drawing/2014/main" id="{A600767C-3B5C-164A-846E-52323FECE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442" y="2930675"/>
            <a:ext cx="838200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Line 29">
            <a:extLst>
              <a:ext uri="{FF2B5EF4-FFF2-40B4-BE49-F238E27FC236}">
                <a16:creationId xmlns:a16="http://schemas.microsoft.com/office/drawing/2014/main" id="{6F4BA3CE-CE9B-1346-B748-8AC0F6E1F8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29842" y="2284562"/>
            <a:ext cx="1295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" name="Picture 30">
            <a:extLst>
              <a:ext uri="{FF2B5EF4-FFF2-40B4-BE49-F238E27FC236}">
                <a16:creationId xmlns:a16="http://schemas.microsoft.com/office/drawing/2014/main" id="{85367AD2-461D-0749-9A47-3D022232B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892" y="963455"/>
            <a:ext cx="64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1">
            <a:extLst>
              <a:ext uri="{FF2B5EF4-FFF2-40B4-BE49-F238E27FC236}">
                <a16:creationId xmlns:a16="http://schemas.microsoft.com/office/drawing/2014/main" id="{A45E2A9C-3F27-014C-9797-E700B45E8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892" y="1192055"/>
            <a:ext cx="64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2">
            <a:extLst>
              <a:ext uri="{FF2B5EF4-FFF2-40B4-BE49-F238E27FC236}">
                <a16:creationId xmlns:a16="http://schemas.microsoft.com/office/drawing/2014/main" id="{DC96C2BD-D6B8-FA43-8DA0-4F47F28D7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692" y="2639855"/>
            <a:ext cx="64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3">
            <a:extLst>
              <a:ext uri="{FF2B5EF4-FFF2-40B4-BE49-F238E27FC236}">
                <a16:creationId xmlns:a16="http://schemas.microsoft.com/office/drawing/2014/main" id="{6164E18A-80D2-7C4B-88C0-158A40033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692" y="2106455"/>
            <a:ext cx="64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4">
            <a:extLst>
              <a:ext uri="{FF2B5EF4-FFF2-40B4-BE49-F238E27FC236}">
                <a16:creationId xmlns:a16="http://schemas.microsoft.com/office/drawing/2014/main" id="{60F09406-75D4-5143-898E-1B1F6C7B5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042" y="2182655"/>
            <a:ext cx="64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5">
            <a:extLst>
              <a:ext uri="{FF2B5EF4-FFF2-40B4-BE49-F238E27FC236}">
                <a16:creationId xmlns:a16="http://schemas.microsoft.com/office/drawing/2014/main" id="{83D8F714-83CC-5D4D-95FE-720D1C85F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442" y="3325655"/>
            <a:ext cx="64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6">
            <a:extLst>
              <a:ext uri="{FF2B5EF4-FFF2-40B4-BE49-F238E27FC236}">
                <a16:creationId xmlns:a16="http://schemas.microsoft.com/office/drawing/2014/main" id="{684586C0-107F-2249-B955-68F9C2034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842" y="3249455"/>
            <a:ext cx="64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Line 37">
            <a:extLst>
              <a:ext uri="{FF2B5EF4-FFF2-40B4-BE49-F238E27FC236}">
                <a16:creationId xmlns:a16="http://schemas.microsoft.com/office/drawing/2014/main" id="{A0E78AA1-E145-2E44-BA15-9A1E1CA7E2C0}"/>
              </a:ext>
            </a:extLst>
          </p:cNvPr>
          <p:cNvSpPr>
            <a:spLocks noChangeShapeType="1"/>
          </p:cNvSpPr>
          <p:nvPr/>
        </p:nvSpPr>
        <p:spPr bwMode="auto">
          <a:xfrm>
            <a:off x="8787442" y="3478055"/>
            <a:ext cx="152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38">
            <a:extLst>
              <a:ext uri="{FF2B5EF4-FFF2-40B4-BE49-F238E27FC236}">
                <a16:creationId xmlns:a16="http://schemas.microsoft.com/office/drawing/2014/main" id="{E0390F99-E93A-794E-830A-35665818D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11442" y="1420655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39">
            <a:extLst>
              <a:ext uri="{FF2B5EF4-FFF2-40B4-BE49-F238E27FC236}">
                <a16:creationId xmlns:a16="http://schemas.microsoft.com/office/drawing/2014/main" id="{9ACAF353-D738-2A49-95F4-11DE5ACE3CF4}"/>
              </a:ext>
            </a:extLst>
          </p:cNvPr>
          <p:cNvSpPr>
            <a:spLocks noChangeShapeType="1"/>
          </p:cNvSpPr>
          <p:nvPr/>
        </p:nvSpPr>
        <p:spPr bwMode="auto">
          <a:xfrm>
            <a:off x="8863642" y="1344455"/>
            <a:ext cx="19812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40">
            <a:extLst>
              <a:ext uri="{FF2B5EF4-FFF2-40B4-BE49-F238E27FC236}">
                <a16:creationId xmlns:a16="http://schemas.microsoft.com/office/drawing/2014/main" id="{A23EA683-C93B-874D-ADAD-5F92AD78A9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1642" y="2335055"/>
            <a:ext cx="266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41">
            <a:extLst>
              <a:ext uri="{FF2B5EF4-FFF2-40B4-BE49-F238E27FC236}">
                <a16:creationId xmlns:a16="http://schemas.microsoft.com/office/drawing/2014/main" id="{0A0EAA1C-F14E-B548-8742-F72DAF1103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97042" y="2335055"/>
            <a:ext cx="14478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42">
            <a:extLst>
              <a:ext uri="{FF2B5EF4-FFF2-40B4-BE49-F238E27FC236}">
                <a16:creationId xmlns:a16="http://schemas.microsoft.com/office/drawing/2014/main" id="{05EFA709-705F-FF4D-8E95-E3ADA428D9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97042" y="1420655"/>
            <a:ext cx="914400" cy="1447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56">
            <a:extLst>
              <a:ext uri="{FF2B5EF4-FFF2-40B4-BE49-F238E27FC236}">
                <a16:creationId xmlns:a16="http://schemas.microsoft.com/office/drawing/2014/main" id="{86D30A0D-1E1A-2541-8384-9873711B455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34642" y="2284562"/>
            <a:ext cx="1066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DF703D4-CE11-C24B-A967-165D55012171}"/>
              </a:ext>
            </a:extLst>
          </p:cNvPr>
          <p:cNvSpPr/>
          <p:nvPr/>
        </p:nvSpPr>
        <p:spPr>
          <a:xfrm>
            <a:off x="5217948" y="2162559"/>
            <a:ext cx="1411287" cy="836612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web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E1A29F4-01C0-CB48-86E6-3C617895D7E0}"/>
              </a:ext>
            </a:extLst>
          </p:cNvPr>
          <p:cNvSpPr/>
          <p:nvPr/>
        </p:nvSpPr>
        <p:spPr>
          <a:xfrm>
            <a:off x="8783549" y="2110115"/>
            <a:ext cx="1750672" cy="98980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Computer networks</a:t>
            </a:r>
          </a:p>
        </p:txBody>
      </p:sp>
      <p:pic>
        <p:nvPicPr>
          <p:cNvPr id="32" name="Picture 44">
            <a:extLst>
              <a:ext uri="{FF2B5EF4-FFF2-40B4-BE49-F238E27FC236}">
                <a16:creationId xmlns:a16="http://schemas.microsoft.com/office/drawing/2014/main" id="{605AD714-E3A2-2F4C-BB3C-10C2A0639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81" y="3106020"/>
            <a:ext cx="755650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5">
            <a:extLst>
              <a:ext uri="{FF2B5EF4-FFF2-40B4-BE49-F238E27FC236}">
                <a16:creationId xmlns:a16="http://schemas.microsoft.com/office/drawing/2014/main" id="{804C6B84-59E4-B94B-A4C9-1C5AE924A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81" y="1472482"/>
            <a:ext cx="719138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7">
            <a:extLst>
              <a:ext uri="{FF2B5EF4-FFF2-40B4-BE49-F238E27FC236}">
                <a16:creationId xmlns:a16="http://schemas.microsoft.com/office/drawing/2014/main" id="{BA7AEB73-14B7-2F45-9AA5-08BD32307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6" y="2234482"/>
            <a:ext cx="6889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Line 50">
            <a:extLst>
              <a:ext uri="{FF2B5EF4-FFF2-40B4-BE49-F238E27FC236}">
                <a16:creationId xmlns:a16="http://schemas.microsoft.com/office/drawing/2014/main" id="{F5110DC4-A3EB-434E-A52D-DB38D5AEE6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62181" y="2005882"/>
            <a:ext cx="15240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51">
            <a:extLst>
              <a:ext uri="{FF2B5EF4-FFF2-40B4-BE49-F238E27FC236}">
                <a16:creationId xmlns:a16="http://schemas.microsoft.com/office/drawing/2014/main" id="{648F483B-A8EF-D741-BDA6-457A34331B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4581" y="3387007"/>
            <a:ext cx="990600" cy="66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52">
            <a:extLst>
              <a:ext uri="{FF2B5EF4-FFF2-40B4-BE49-F238E27FC236}">
                <a16:creationId xmlns:a16="http://schemas.microsoft.com/office/drawing/2014/main" id="{FD6C694B-C1DC-5F46-9D8D-EEBA58A74C4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5381" y="2767882"/>
            <a:ext cx="685800" cy="600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53">
            <a:extLst>
              <a:ext uri="{FF2B5EF4-FFF2-40B4-BE49-F238E27FC236}">
                <a16:creationId xmlns:a16="http://schemas.microsoft.com/office/drawing/2014/main" id="{C6D8E0DD-341C-CF4C-9B14-820DB395BC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81" y="253928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54">
            <a:extLst>
              <a:ext uri="{FF2B5EF4-FFF2-40B4-BE49-F238E27FC236}">
                <a16:creationId xmlns:a16="http://schemas.microsoft.com/office/drawing/2014/main" id="{0FD35E63-4F5F-E848-99F9-F5C4E6F2476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95581" y="1929682"/>
            <a:ext cx="6858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55">
            <a:extLst>
              <a:ext uri="{FF2B5EF4-FFF2-40B4-BE49-F238E27FC236}">
                <a16:creationId xmlns:a16="http://schemas.microsoft.com/office/drawing/2014/main" id="{029A0171-6179-124D-A396-AB8E7BD0408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7781" y="2386882"/>
            <a:ext cx="20574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2649BA5-0CE9-F34D-9937-7EE4794CEDC4}"/>
              </a:ext>
            </a:extLst>
          </p:cNvPr>
          <p:cNvSpPr/>
          <p:nvPr/>
        </p:nvSpPr>
        <p:spPr>
          <a:xfrm>
            <a:off x="1450698" y="2359078"/>
            <a:ext cx="1750672" cy="98980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Social networks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92BA754-F981-3141-9874-0B5D61CC87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1021" y="1810112"/>
            <a:ext cx="715366" cy="95273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BC4E05C-5C68-B240-BF31-5ADBCE35BA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0415" y="3211117"/>
            <a:ext cx="1241534" cy="79812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5BF53-3B4E-1147-9515-5B6296051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8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D2FF5-DD28-2A4A-B3B7-8B8DF4042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81" y="99594"/>
            <a:ext cx="10515600" cy="1325563"/>
          </a:xfrm>
        </p:spPr>
        <p:txBody>
          <a:bodyPr/>
          <a:lstStyle/>
          <a:p>
            <a:r>
              <a:rPr lang="en-US" dirty="0"/>
              <a:t>Things to notice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8DBE32-9B20-964B-8DA7-C925E363C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81549"/>
            <a:ext cx="10515600" cy="2095414"/>
          </a:xfrm>
        </p:spPr>
        <p:txBody>
          <a:bodyPr/>
          <a:lstStyle/>
          <a:p>
            <a:r>
              <a:rPr lang="en-US" dirty="0"/>
              <a:t>Large gap at small (“constant”) c</a:t>
            </a:r>
          </a:p>
          <a:p>
            <a:r>
              <a:rPr lang="en-US" dirty="0"/>
              <a:t>Match for total triangle count</a:t>
            </a:r>
          </a:p>
          <a:p>
            <a:r>
              <a:rPr lang="en-US" dirty="0"/>
              <a:t>Important to consider degree </a:t>
            </a:r>
            <a:r>
              <a:rPr lang="en-US" b="1" dirty="0"/>
              <a:t>and</a:t>
            </a:r>
            <a:r>
              <a:rPr lang="en-US" dirty="0"/>
              <a:t> triangles together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ABEF8A-62DC-1744-BC68-7D9152B64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898" y="1059397"/>
            <a:ext cx="4382886" cy="2921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AD6A11-0771-FF43-BFA7-709DACCDA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916" y="1059397"/>
            <a:ext cx="4230488" cy="2820325"/>
          </a:xfrm>
          <a:prstGeom prst="rect">
            <a:avLst/>
          </a:prstGeom>
        </p:spPr>
      </p:pic>
      <p:sp>
        <p:nvSpPr>
          <p:cNvPr id="3" name="Up-Down Arrow 2">
            <a:extLst>
              <a:ext uri="{FF2B5EF4-FFF2-40B4-BE49-F238E27FC236}">
                <a16:creationId xmlns:a16="http://schemas.microsoft.com/office/drawing/2014/main" id="{18E19A39-E91A-E74C-8540-2DE5E9896114}"/>
              </a:ext>
            </a:extLst>
          </p:cNvPr>
          <p:cNvSpPr/>
          <p:nvPr/>
        </p:nvSpPr>
        <p:spPr>
          <a:xfrm>
            <a:off x="2967644" y="2410690"/>
            <a:ext cx="133003" cy="748145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Up-Down Arrow 7">
            <a:extLst>
              <a:ext uri="{FF2B5EF4-FFF2-40B4-BE49-F238E27FC236}">
                <a16:creationId xmlns:a16="http://schemas.microsoft.com/office/drawing/2014/main" id="{0D72AF7E-81DF-F24D-B54E-A91C50B50098}"/>
              </a:ext>
            </a:extLst>
          </p:cNvPr>
          <p:cNvSpPr/>
          <p:nvPr/>
        </p:nvSpPr>
        <p:spPr>
          <a:xfrm>
            <a:off x="7766859" y="2329166"/>
            <a:ext cx="133003" cy="748145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F8845E0-DEA9-CC43-8EF9-3911CA1E080C}"/>
              </a:ext>
            </a:extLst>
          </p:cNvPr>
          <p:cNvSpPr/>
          <p:nvPr/>
        </p:nvSpPr>
        <p:spPr>
          <a:xfrm>
            <a:off x="4189615" y="1425157"/>
            <a:ext cx="831272" cy="50339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95313D-CDEB-6F4F-B16F-C915F52A8F4A}"/>
              </a:ext>
            </a:extLst>
          </p:cNvPr>
          <p:cNvSpPr/>
          <p:nvPr/>
        </p:nvSpPr>
        <p:spPr>
          <a:xfrm>
            <a:off x="8722822" y="1373765"/>
            <a:ext cx="831272" cy="50339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B545FA-2D48-C248-8641-4C3DA727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64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F7338-EBFF-8548-94A6-6D6EE12DD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Degree distributions match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FF518-9A4C-084E-9F1A-D6EFDB1C0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36771"/>
            <a:ext cx="10515600" cy="1030778"/>
          </a:xfrm>
        </p:spPr>
        <p:txBody>
          <a:bodyPr>
            <a:normAutofit/>
          </a:bodyPr>
          <a:lstStyle/>
          <a:p>
            <a:r>
              <a:rPr lang="en-US" dirty="0"/>
              <a:t>“First order” matches, “higher order” fails</a:t>
            </a:r>
          </a:p>
          <a:p>
            <a:r>
              <a:rPr lang="en-US" dirty="0"/>
              <a:t>Consistent across datasets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3EED8E-0FD9-D44D-8C74-0410DD539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82605"/>
            <a:ext cx="4382886" cy="2921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9CDD8-C1D3-7242-A85E-14A72F4B3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027" y="0"/>
            <a:ext cx="5011881" cy="648596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66164-89D5-504D-9F11-BF012CB3B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98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E6860-ADE3-FA48-A2FF-BCA3B53B5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555"/>
            <a:ext cx="10515600" cy="1325563"/>
          </a:xfrm>
        </p:spPr>
        <p:txBody>
          <a:bodyPr/>
          <a:lstStyle/>
          <a:p>
            <a:r>
              <a:rPr lang="en-US" dirty="0"/>
              <a:t>Really need high rank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D753B-C8DE-4947-8F24-359DD26F7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54385"/>
            <a:ext cx="10515600" cy="1222578"/>
          </a:xfrm>
        </p:spPr>
        <p:txBody>
          <a:bodyPr/>
          <a:lstStyle/>
          <a:p>
            <a:r>
              <a:rPr lang="en-US" dirty="0"/>
              <a:t>Even rank 2000 isn’t enough</a:t>
            </a:r>
          </a:p>
          <a:p>
            <a:pPr lvl="1"/>
            <a:r>
              <a:rPr lang="en-US" dirty="0"/>
              <a:t>n = 4K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B392D4-A8D8-5F47-9E3F-E9B9F2299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21" t="31680" r="13128" b="33385"/>
          <a:stretch/>
        </p:blipFill>
        <p:spPr>
          <a:xfrm>
            <a:off x="3383279" y="1521228"/>
            <a:ext cx="4670166" cy="29427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CDB3F-E6C4-254E-9CC6-FF85EC6FE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18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1A89BF3B-CC07-E742-8F63-2DC5A32E12D6}"/>
              </a:ext>
            </a:extLst>
          </p:cNvPr>
          <p:cNvSpPr/>
          <p:nvPr/>
        </p:nvSpPr>
        <p:spPr>
          <a:xfrm>
            <a:off x="8285566" y="3024032"/>
            <a:ext cx="3094524" cy="30945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8A4F8-13AE-A54A-838D-F653A1184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for some math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9AEFDF-8C44-3245-B3D0-C0FF69146E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Theorem: For all c, rank &gt; min(1, poly(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[∆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dirty="0"/>
                  <a:t>))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 err="1"/>
                  <a:t>Δ</a:t>
                </a:r>
                <a:r>
                  <a:rPr lang="en-US" dirty="0"/>
                  <a:t>(c) = (# triangles contained among vertices of degree c)/n 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Consider special case: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have same length L</a:t>
                </a:r>
              </a:p>
              <a:p>
                <a:r>
                  <a:rPr lang="en-US" dirty="0"/>
                  <a:t>c = O(1), E[</a:t>
                </a:r>
                <a:r>
                  <a:rPr lang="en-US" dirty="0" err="1"/>
                  <a:t>Δ</a:t>
                </a:r>
                <a:r>
                  <a:rPr lang="en-US" dirty="0"/>
                  <a:t>(c)] &gt; 1 (triangle-rich)</a:t>
                </a:r>
              </a:p>
              <a:p>
                <a:r>
                  <a:rPr lang="en-US" dirty="0"/>
                  <a:t>Graph has at most </a:t>
                </a:r>
                <a:r>
                  <a:rPr lang="en-US" dirty="0" err="1"/>
                  <a:t>cn</a:t>
                </a:r>
                <a:r>
                  <a:rPr lang="en-US" dirty="0"/>
                  <a:t> edges (sparse)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V is (d X n) matrix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9AEFDF-8C44-3245-B3D0-C0FF69146E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3616F73-ECF5-4C47-A0DA-775FF3483676}"/>
              </a:ext>
            </a:extLst>
          </p:cNvPr>
          <p:cNvGrpSpPr/>
          <p:nvPr/>
        </p:nvGrpSpPr>
        <p:grpSpPr>
          <a:xfrm>
            <a:off x="8298873" y="3382870"/>
            <a:ext cx="3054927" cy="2476305"/>
            <a:chOff x="919772" y="3039791"/>
            <a:chExt cx="4394566" cy="3163823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1330E3E-A11D-3244-9684-C2CB373D14F4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77FBF44-9887-EF4D-8C34-FBAF06940BB9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D4D4A1E-E304-714A-AC79-44BFD9E9D57D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32626BF-CD2D-874B-AC1F-31B94F736D8A}"/>
                </a:ext>
              </a:extLst>
            </p:cNvPr>
            <p:cNvCxnSpPr>
              <a:cxnSpLocks/>
              <a:endCxn id="15" idx="7"/>
            </p:cNvCxnSpPr>
            <p:nvPr/>
          </p:nvCxnSpPr>
          <p:spPr>
            <a:xfrm flipV="1">
              <a:off x="3126856" y="3160330"/>
              <a:ext cx="1573389" cy="1661761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7230DAA-95B5-7341-9ECC-FD78B8D2CF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5" y="4086214"/>
              <a:ext cx="2187483" cy="74591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811D41E-6829-E245-ADBC-DBABD2ABB3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18827" y="3322607"/>
              <a:ext cx="1708028" cy="1508341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ABB3BC3-7ADF-4047-8371-D52C4FADC00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9772" y="4086214"/>
              <a:ext cx="2207084" cy="753591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C07F93F-CBDE-684E-8105-89285427987F}"/>
                </a:ext>
              </a:extLst>
            </p:cNvPr>
            <p:cNvCxnSpPr>
              <a:cxnSpLocks/>
            </p:cNvCxnSpPr>
            <p:nvPr/>
          </p:nvCxnSpPr>
          <p:spPr>
            <a:xfrm>
              <a:off x="3126393" y="4822410"/>
              <a:ext cx="1250175" cy="138120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1FCD7BC-42DF-6943-9DA6-08E349A9522E}"/>
              </a:ext>
            </a:extLst>
          </p:cNvPr>
          <p:cNvSpPr/>
          <p:nvPr/>
        </p:nvSpPr>
        <p:spPr>
          <a:xfrm rot="16200000">
            <a:off x="4455810" y="4794825"/>
            <a:ext cx="986379" cy="1751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19DC3B-F07E-DB42-990D-891D0354EC73}"/>
              </a:ext>
            </a:extLst>
          </p:cNvPr>
          <p:cNvCxnSpPr/>
          <p:nvPr/>
        </p:nvCxnSpPr>
        <p:spPr>
          <a:xfrm>
            <a:off x="5681550" y="5268965"/>
            <a:ext cx="0" cy="83701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0E3914-2230-3048-8D01-A38CE6E1A513}"/>
              </a:ext>
            </a:extLst>
          </p:cNvPr>
          <p:cNvCxnSpPr/>
          <p:nvPr/>
        </p:nvCxnSpPr>
        <p:spPr>
          <a:xfrm>
            <a:off x="5434705" y="5268965"/>
            <a:ext cx="0" cy="83701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336C592-095D-784A-885C-A6B6E2C52339}"/>
              </a:ext>
            </a:extLst>
          </p:cNvPr>
          <p:cNvCxnSpPr/>
          <p:nvPr/>
        </p:nvCxnSpPr>
        <p:spPr>
          <a:xfrm>
            <a:off x="5187860" y="5268965"/>
            <a:ext cx="0" cy="83701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85BCBA0-B7FE-6449-A14B-3485EC46C07C}"/>
              </a:ext>
            </a:extLst>
          </p:cNvPr>
          <p:cNvCxnSpPr/>
          <p:nvPr/>
        </p:nvCxnSpPr>
        <p:spPr>
          <a:xfrm flipH="1">
            <a:off x="4230449" y="5687470"/>
            <a:ext cx="718550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71236D3-DA8E-B24A-B309-9DB4DE28990B}"/>
              </a:ext>
            </a:extLst>
          </p:cNvPr>
          <p:cNvSpPr txBox="1"/>
          <p:nvPr/>
        </p:nvSpPr>
        <p:spPr>
          <a:xfrm>
            <a:off x="5884698" y="5293982"/>
            <a:ext cx="3738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V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C6C0624-7A3F-8E4C-AEB6-CD7D3324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5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001A6-EBE4-2546-8FB0-2A42CB73E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931" y="88416"/>
            <a:ext cx="10515600" cy="1325563"/>
          </a:xfrm>
        </p:spPr>
        <p:txBody>
          <a:bodyPr/>
          <a:lstStyle/>
          <a:p>
            <a:r>
              <a:rPr lang="en-US" dirty="0"/>
              <a:t>Triangles ⇒ L is large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00E10-FD75-5E41-807F-5EF18AA87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27981"/>
            <a:ext cx="10515600" cy="1948981"/>
          </a:xfrm>
        </p:spPr>
        <p:txBody>
          <a:bodyPr/>
          <a:lstStyle/>
          <a:p>
            <a:r>
              <a:rPr lang="en-US" dirty="0"/>
              <a:t>E[#triangles this vertex is in] ≤ c</a:t>
            </a:r>
            <a:r>
              <a:rPr lang="en-US" baseline="30000" dirty="0"/>
              <a:t>2</a:t>
            </a:r>
            <a:r>
              <a:rPr lang="en-US" dirty="0"/>
              <a:t>L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Linearity of expectation over all potential triangles</a:t>
            </a:r>
          </a:p>
          <a:p>
            <a:r>
              <a:rPr lang="en-US" dirty="0"/>
              <a:t>E[</a:t>
            </a:r>
            <a:r>
              <a:rPr lang="en-US" dirty="0" err="1"/>
              <a:t>Δ</a:t>
            </a:r>
            <a:r>
              <a:rPr lang="en-US" dirty="0"/>
              <a:t>(c)] = </a:t>
            </a:r>
            <a:r>
              <a:rPr lang="en-US" dirty="0" err="1"/>
              <a:t>Ω</a:t>
            </a:r>
            <a:r>
              <a:rPr lang="en-US" dirty="0"/>
              <a:t>(1), so E[#triangles all c degree vertices are in] &gt; n</a:t>
            </a:r>
          </a:p>
          <a:p>
            <a:r>
              <a:rPr lang="en-US" dirty="0"/>
              <a:t>c</a:t>
            </a:r>
            <a:r>
              <a:rPr lang="en-US" baseline="30000" dirty="0"/>
              <a:t>2</a:t>
            </a:r>
            <a:r>
              <a:rPr lang="en-US" dirty="0"/>
              <a:t>L</a:t>
            </a:r>
            <a:r>
              <a:rPr lang="en-US" baseline="30000" dirty="0"/>
              <a:t>2</a:t>
            </a:r>
            <a:r>
              <a:rPr lang="en-US" dirty="0"/>
              <a:t>n &gt; n, so L &gt; 1/c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98D00F-CD95-E342-9E92-950F329B789B}"/>
              </a:ext>
            </a:extLst>
          </p:cNvPr>
          <p:cNvGrpSpPr/>
          <p:nvPr/>
        </p:nvGrpSpPr>
        <p:grpSpPr>
          <a:xfrm>
            <a:off x="581891" y="1690688"/>
            <a:ext cx="1845392" cy="1779312"/>
            <a:chOff x="8285566" y="3024032"/>
            <a:chExt cx="3094524" cy="309452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A47ED80-7123-C146-9E4C-C3F60B890F61}"/>
                </a:ext>
              </a:extLst>
            </p:cNvPr>
            <p:cNvSpPr/>
            <p:nvPr/>
          </p:nvSpPr>
          <p:spPr>
            <a:xfrm>
              <a:off x="8285566" y="3024032"/>
              <a:ext cx="3094524" cy="30945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3901990-F96D-294A-ADCD-AA4494668C7E}"/>
                </a:ext>
              </a:extLst>
            </p:cNvPr>
            <p:cNvGrpSpPr/>
            <p:nvPr/>
          </p:nvGrpSpPr>
          <p:grpSpPr>
            <a:xfrm>
              <a:off x="8298873" y="3382870"/>
              <a:ext cx="3054927" cy="2476305"/>
              <a:chOff x="919772" y="3039791"/>
              <a:chExt cx="4394566" cy="3163823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17E1C609-A577-2E4E-856A-36F63793E6B6}"/>
                  </a:ext>
                </a:extLst>
              </p:cNvPr>
              <p:cNvCxnSpPr/>
              <p:nvPr/>
            </p:nvCxnSpPr>
            <p:spPr>
              <a:xfrm flipV="1">
                <a:off x="3126856" y="3039791"/>
                <a:ext cx="0" cy="17734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9BA3DA0D-E2CC-FE43-AAE9-6826062FC9F6}"/>
                  </a:ext>
                </a:extLst>
              </p:cNvPr>
              <p:cNvCxnSpPr/>
              <p:nvPr/>
            </p:nvCxnSpPr>
            <p:spPr>
              <a:xfrm>
                <a:off x="3126856" y="4822089"/>
                <a:ext cx="1708030" cy="68485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A2ECA886-89F2-304C-8D05-306F7A347038}"/>
                  </a:ext>
                </a:extLst>
              </p:cNvPr>
              <p:cNvCxnSpPr/>
              <p:nvPr/>
            </p:nvCxnSpPr>
            <p:spPr>
              <a:xfrm flipH="1">
                <a:off x="1743574" y="4822089"/>
                <a:ext cx="1383282" cy="9668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FC03C766-40A7-2640-B606-314B8F0BCD73}"/>
                  </a:ext>
                </a:extLst>
              </p:cNvPr>
              <p:cNvCxnSpPr>
                <a:cxnSpLocks/>
                <a:endCxn id="4" idx="7"/>
              </p:cNvCxnSpPr>
              <p:nvPr/>
            </p:nvCxnSpPr>
            <p:spPr>
              <a:xfrm flipV="1">
                <a:off x="3126856" y="3160330"/>
                <a:ext cx="1573389" cy="1661761"/>
              </a:xfrm>
              <a:prstGeom prst="straightConnector1">
                <a:avLst/>
              </a:prstGeom>
              <a:ln w="3810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0E923E58-BB93-0D47-9F45-D1FF9E58F0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26855" y="4086214"/>
                <a:ext cx="2187483" cy="745916"/>
              </a:xfrm>
              <a:prstGeom prst="straightConnector1">
                <a:avLst/>
              </a:prstGeom>
              <a:ln w="3810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A64CAFEC-5E8A-FA43-9E1F-2E0C5A16EC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18827" y="3322607"/>
                <a:ext cx="1708028" cy="1508341"/>
              </a:xfrm>
              <a:prstGeom prst="straightConnector1">
                <a:avLst/>
              </a:prstGeom>
              <a:ln w="3810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32501FD7-A843-8F40-ACA6-025C151C02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19772" y="4086214"/>
                <a:ext cx="2207084" cy="753591"/>
              </a:xfrm>
              <a:prstGeom prst="straightConnector1">
                <a:avLst/>
              </a:prstGeom>
              <a:ln w="3810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EE4609B5-705B-8C4B-A889-4CAA576F5D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6393" y="4822410"/>
                <a:ext cx="1250175" cy="1381204"/>
              </a:xfrm>
              <a:prstGeom prst="straightConnector1">
                <a:avLst/>
              </a:prstGeom>
              <a:ln w="3810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Right Arrow 20">
            <a:extLst>
              <a:ext uri="{FF2B5EF4-FFF2-40B4-BE49-F238E27FC236}">
                <a16:creationId xmlns:a16="http://schemas.microsoft.com/office/drawing/2014/main" id="{6463E6BF-800B-7948-AC9E-F94CB80C2790}"/>
              </a:ext>
            </a:extLst>
          </p:cNvPr>
          <p:cNvSpPr/>
          <p:nvPr/>
        </p:nvSpPr>
        <p:spPr>
          <a:xfrm>
            <a:off x="2539513" y="2414069"/>
            <a:ext cx="854624" cy="243443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B11103E-29B4-E54C-A746-16E273B07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040" y="1925000"/>
            <a:ext cx="477570" cy="442946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CE22F919-1C6E-C047-A51D-2D059C2CB412}"/>
              </a:ext>
            </a:extLst>
          </p:cNvPr>
          <p:cNvSpPr/>
          <p:nvPr/>
        </p:nvSpPr>
        <p:spPr>
          <a:xfrm>
            <a:off x="3650446" y="1438802"/>
            <a:ext cx="3343320" cy="2528605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D881BF2-B536-9D43-A56B-3131D29B3CC6}"/>
              </a:ext>
            </a:extLst>
          </p:cNvPr>
          <p:cNvSpPr/>
          <p:nvPr/>
        </p:nvSpPr>
        <p:spPr>
          <a:xfrm>
            <a:off x="5294804" y="2535790"/>
            <a:ext cx="124691" cy="1246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72C15B-A024-4C4F-9102-6FADE8EE48F5}"/>
              </a:ext>
            </a:extLst>
          </p:cNvPr>
          <p:cNvCxnSpPr>
            <a:stCxn id="24" idx="0"/>
          </p:cNvCxnSpPr>
          <p:nvPr/>
        </p:nvCxnSpPr>
        <p:spPr>
          <a:xfrm flipH="1" flipV="1">
            <a:off x="5294804" y="1831619"/>
            <a:ext cx="62346" cy="70417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9C87EC-B9F5-D541-B04E-66984D21351E}"/>
              </a:ext>
            </a:extLst>
          </p:cNvPr>
          <p:cNvCxnSpPr>
            <a:cxnSpLocks/>
            <a:stCxn id="24" idx="7"/>
          </p:cNvCxnSpPr>
          <p:nvPr/>
        </p:nvCxnSpPr>
        <p:spPr>
          <a:xfrm flipV="1">
            <a:off x="5401234" y="2011123"/>
            <a:ext cx="394066" cy="54292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FF95DCD-E95D-B741-95EF-8230D040C517}"/>
              </a:ext>
            </a:extLst>
          </p:cNvPr>
          <p:cNvCxnSpPr>
            <a:stCxn id="24" idx="5"/>
          </p:cNvCxnSpPr>
          <p:nvPr/>
        </p:nvCxnSpPr>
        <p:spPr>
          <a:xfrm>
            <a:off x="5401234" y="2642220"/>
            <a:ext cx="463097" cy="22975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0A34027-8438-0B4A-8FE8-B7897774CAEF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4853581" y="2598136"/>
            <a:ext cx="441223" cy="4408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6D3518A-D55C-404F-A02F-33295EAF8622}"/>
              </a:ext>
            </a:extLst>
          </p:cNvPr>
          <p:cNvCxnSpPr>
            <a:cxnSpLocks/>
            <a:stCxn id="24" idx="3"/>
          </p:cNvCxnSpPr>
          <p:nvPr/>
        </p:nvCxnSpPr>
        <p:spPr>
          <a:xfrm flipH="1">
            <a:off x="5245544" y="2642220"/>
            <a:ext cx="67521" cy="41823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E4651B9-D9EE-0D43-86D5-6D7F16C84FA0}"/>
              </a:ext>
            </a:extLst>
          </p:cNvPr>
          <p:cNvCxnSpPr/>
          <p:nvPr/>
        </p:nvCxnSpPr>
        <p:spPr>
          <a:xfrm flipH="1">
            <a:off x="5538806" y="1529759"/>
            <a:ext cx="1408139" cy="100603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15E7CE0-438F-F541-9C14-EDA129B1DAD8}"/>
              </a:ext>
            </a:extLst>
          </p:cNvPr>
          <p:cNvSpPr txBox="1"/>
          <p:nvPr/>
        </p:nvSpPr>
        <p:spPr>
          <a:xfrm>
            <a:off x="6170805" y="1110781"/>
            <a:ext cx="188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Expected degree 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D6284C0-8C9E-FD47-892A-35FA4B7BC321}"/>
              </a:ext>
            </a:extLst>
          </p:cNvPr>
          <p:cNvCxnSpPr/>
          <p:nvPr/>
        </p:nvCxnSpPr>
        <p:spPr>
          <a:xfrm>
            <a:off x="5795300" y="2011123"/>
            <a:ext cx="69031" cy="905564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22D590A-C6B6-A44B-AF7B-3403531CC72E}"/>
              </a:ext>
            </a:extLst>
          </p:cNvPr>
          <p:cNvCxnSpPr>
            <a:cxnSpLocks/>
          </p:cNvCxnSpPr>
          <p:nvPr/>
        </p:nvCxnSpPr>
        <p:spPr>
          <a:xfrm flipH="1">
            <a:off x="5901731" y="2580344"/>
            <a:ext cx="1348344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80ADE44-267E-BE41-BD44-508B0EBC14D5}"/>
                  </a:ext>
                </a:extLst>
              </p:cNvPr>
              <p:cNvSpPr txBox="1"/>
              <p:nvPr/>
            </p:nvSpPr>
            <p:spPr>
              <a:xfrm>
                <a:off x="7281387" y="2395678"/>
                <a:ext cx="3174523" cy="668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Prob. of triangle = Prob. of edge</a:t>
                </a:r>
              </a:p>
              <a:p>
                <a:r>
                  <a:rPr lang="en-US" dirty="0"/>
                  <a:t>≤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≤ L</a:t>
                </a:r>
                <a:r>
                  <a:rPr lang="en-US" baseline="30000" dirty="0"/>
                  <a:t>2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80ADE44-267E-BE41-BD44-508B0EBC1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387" y="2395678"/>
                <a:ext cx="3174523" cy="668645"/>
              </a:xfrm>
              <a:prstGeom prst="rect">
                <a:avLst/>
              </a:prstGeom>
              <a:blipFill>
                <a:blip r:embed="rId3"/>
                <a:stretch>
                  <a:fillRect l="-1195" t="-3774" r="-797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86D6D569-C9BF-AF48-80D1-B1CC5974B998}"/>
              </a:ext>
            </a:extLst>
          </p:cNvPr>
          <p:cNvSpPr txBox="1"/>
          <p:nvPr/>
        </p:nvSpPr>
        <p:spPr>
          <a:xfrm>
            <a:off x="7420460" y="3007688"/>
            <a:ext cx="15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Cauchy-Schwartz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2EDD5AB-C6B9-A449-AA89-A6732711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9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912E-0C37-8949-B98E-B995F85A1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561"/>
            <a:ext cx="10515600" cy="1325563"/>
          </a:xfrm>
        </p:spPr>
        <p:txBody>
          <a:bodyPr/>
          <a:lstStyle/>
          <a:p>
            <a:r>
              <a:rPr lang="en-US" dirty="0"/>
              <a:t>Sparsity + L is large ⇒ Rank is high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D872AC-E73D-E54C-9866-6ED8DE0E5584}"/>
              </a:ext>
            </a:extLst>
          </p:cNvPr>
          <p:cNvSpPr/>
          <p:nvPr/>
        </p:nvSpPr>
        <p:spPr>
          <a:xfrm rot="16200000">
            <a:off x="647420" y="1099110"/>
            <a:ext cx="986379" cy="1751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AA9C52-240B-AD4E-9D93-669B33A1DCF7}"/>
              </a:ext>
            </a:extLst>
          </p:cNvPr>
          <p:cNvCxnSpPr/>
          <p:nvPr/>
        </p:nvCxnSpPr>
        <p:spPr>
          <a:xfrm>
            <a:off x="1873160" y="1573250"/>
            <a:ext cx="0" cy="83701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1A153D-C960-D445-BD78-6A42962D7A5C}"/>
              </a:ext>
            </a:extLst>
          </p:cNvPr>
          <p:cNvCxnSpPr/>
          <p:nvPr/>
        </p:nvCxnSpPr>
        <p:spPr>
          <a:xfrm>
            <a:off x="1626315" y="1573250"/>
            <a:ext cx="0" cy="83701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33D8F0-DD35-AC44-A83F-451F7D2E66C5}"/>
              </a:ext>
            </a:extLst>
          </p:cNvPr>
          <p:cNvCxnSpPr/>
          <p:nvPr/>
        </p:nvCxnSpPr>
        <p:spPr>
          <a:xfrm>
            <a:off x="1379470" y="1573250"/>
            <a:ext cx="0" cy="83701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4935E8-18C4-9D4F-8465-77772C54823E}"/>
              </a:ext>
            </a:extLst>
          </p:cNvPr>
          <p:cNvCxnSpPr/>
          <p:nvPr/>
        </p:nvCxnSpPr>
        <p:spPr>
          <a:xfrm flipH="1">
            <a:off x="422059" y="1991755"/>
            <a:ext cx="718550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CEFE332-683E-2D4E-9D94-A330E900538C}"/>
              </a:ext>
            </a:extLst>
          </p:cNvPr>
          <p:cNvSpPr txBox="1"/>
          <p:nvPr/>
        </p:nvSpPr>
        <p:spPr>
          <a:xfrm>
            <a:off x="968126" y="2573496"/>
            <a:ext cx="3738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3BF5ED-5201-4E48-A5F7-2BAA719D8596}"/>
              </a:ext>
            </a:extLst>
          </p:cNvPr>
          <p:cNvSpPr/>
          <p:nvPr/>
        </p:nvSpPr>
        <p:spPr>
          <a:xfrm>
            <a:off x="2992581" y="1476680"/>
            <a:ext cx="1870364" cy="186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48F95F-6A0F-F547-A4E7-854BFB022116}"/>
              </a:ext>
            </a:extLst>
          </p:cNvPr>
          <p:cNvSpPr txBox="1"/>
          <p:nvPr/>
        </p:nvSpPr>
        <p:spPr>
          <a:xfrm>
            <a:off x="3571129" y="3383087"/>
            <a:ext cx="67197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V</a:t>
            </a:r>
            <a:r>
              <a:rPr lang="en-US" sz="2600" baseline="30000" dirty="0"/>
              <a:t>T</a:t>
            </a:r>
            <a:r>
              <a:rPr lang="en-US" sz="2600" dirty="0"/>
              <a:t>V</a:t>
            </a:r>
            <a:endParaRPr lang="en-US" sz="2600" baseline="30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DD6B0F-8EDB-0B47-83A6-142B7017C68E}"/>
              </a:ext>
            </a:extLst>
          </p:cNvPr>
          <p:cNvCxnSpPr/>
          <p:nvPr/>
        </p:nvCxnSpPr>
        <p:spPr>
          <a:xfrm>
            <a:off x="3059084" y="1573250"/>
            <a:ext cx="1695796" cy="169365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35CFAA1-18E3-1842-B370-438FA2F63F98}"/>
                  </a:ext>
                </a:extLst>
              </p:cNvPr>
              <p:cNvSpPr txBox="1"/>
              <p:nvPr/>
            </p:nvSpPr>
            <p:spPr>
              <a:xfrm>
                <a:off x="1849455" y="2585413"/>
                <a:ext cx="11696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= L</a:t>
                </a:r>
                <a:r>
                  <a:rPr lang="en-US" baseline="30000" dirty="0"/>
                  <a:t>2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35CFAA1-18E3-1842-B370-438FA2F63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455" y="2585413"/>
                <a:ext cx="1169616" cy="369332"/>
              </a:xfrm>
              <a:prstGeom prst="rect">
                <a:avLst/>
              </a:prstGeom>
              <a:blipFill>
                <a:blip r:embed="rId2"/>
                <a:stretch>
                  <a:fillRect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9E80BFC-39C6-CA41-AD22-840747925C14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434263" y="2040924"/>
            <a:ext cx="1089533" cy="54448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623BEA3-B689-494D-9BF7-71C7E336BBA0}"/>
                  </a:ext>
                </a:extLst>
              </p:cNvPr>
              <p:cNvSpPr/>
              <p:nvPr/>
            </p:nvSpPr>
            <p:spPr>
              <a:xfrm>
                <a:off x="3717803" y="1806554"/>
                <a:ext cx="799450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623BEA3-B689-494D-9BF7-71C7E336BB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803" y="1806554"/>
                <a:ext cx="799450" cy="391646"/>
              </a:xfrm>
              <a:prstGeom prst="rect">
                <a:avLst/>
              </a:prstGeom>
              <a:blipFill>
                <a:blip r:embed="rId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B7C6457-163A-1443-8267-E527C078DCF5}"/>
                  </a:ext>
                </a:extLst>
              </p:cNvPr>
              <p:cNvSpPr txBox="1"/>
              <p:nvPr/>
            </p:nvSpPr>
            <p:spPr>
              <a:xfrm>
                <a:off x="5351047" y="1476680"/>
                <a:ext cx="4425595" cy="96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Lemma: Rank ≥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nary>
                              <m:naryPr>
                                <m:chr m:val="∑"/>
                                <m:limLoc m:val="subSup"/>
                                <m:supHide m:val="on"/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9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𝑣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) </m:t>
                                </m:r>
                              </m:e>
                            </m:nary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B7C6457-163A-1443-8267-E527C078D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047" y="1476680"/>
                <a:ext cx="4425595" cy="969176"/>
              </a:xfrm>
              <a:prstGeom prst="rect">
                <a:avLst/>
              </a:prstGeom>
              <a:blipFill>
                <a:blip r:embed="rId4"/>
                <a:stretch>
                  <a:fillRect l="-2571" t="-37179" b="-6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9F4AB95-C811-A548-ABF4-565D0119A98B}"/>
                  </a:ext>
                </a:extLst>
              </p:cNvPr>
              <p:cNvSpPr txBox="1"/>
              <p:nvPr/>
            </p:nvSpPr>
            <p:spPr>
              <a:xfrm>
                <a:off x="4862945" y="2618259"/>
                <a:ext cx="3043334" cy="1776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&gt; 1, then (</a:t>
                </a:r>
                <a:r>
                  <a:rPr lang="en-US" dirty="0" err="1"/>
                  <a:t>i,j</a:t>
                </a:r>
                <a:r>
                  <a:rPr lang="en-US" dirty="0"/>
                  <a:t>) is edge.</a:t>
                </a:r>
              </a:p>
              <a:p>
                <a:r>
                  <a:rPr lang="en-US" dirty="0"/>
                  <a:t>Graph has &lt; </a:t>
                </a:r>
                <a:r>
                  <a:rPr lang="en-US" dirty="0" err="1"/>
                  <a:t>cn</a:t>
                </a:r>
                <a:r>
                  <a:rPr lang="en-US" dirty="0"/>
                  <a:t> edges, </a:t>
                </a:r>
              </a:p>
              <a:p>
                <a:r>
                  <a:rPr lang="en-US" dirty="0"/>
                  <a:t>so at most </a:t>
                </a:r>
                <a:r>
                  <a:rPr lang="en-US" dirty="0" err="1"/>
                  <a:t>cn</a:t>
                </a:r>
                <a:r>
                  <a:rPr lang="en-US" dirty="0"/>
                  <a:t> such pairs. </a:t>
                </a:r>
              </a:p>
              <a:p>
                <a:r>
                  <a:rPr lang="en-US" dirty="0"/>
                  <a:t>Each entry at most L</a:t>
                </a:r>
                <a:r>
                  <a:rPr lang="en-US" baseline="30000" dirty="0"/>
                  <a:t>2</a:t>
                </a:r>
              </a:p>
              <a:p>
                <a:endParaRPr lang="en-US" dirty="0"/>
              </a:p>
              <a:p>
                <a:r>
                  <a:rPr lang="en-US" dirty="0"/>
                  <a:t>Contribution ≤ cnL</a:t>
                </a:r>
                <a:r>
                  <a:rPr lang="en-US" baseline="30000" dirty="0"/>
                  <a:t>4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9F4AB95-C811-A548-ABF4-565D0119A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945" y="2618259"/>
                <a:ext cx="3043334" cy="1776640"/>
              </a:xfrm>
              <a:prstGeom prst="rect">
                <a:avLst/>
              </a:prstGeom>
              <a:blipFill>
                <a:blip r:embed="rId5"/>
                <a:stretch>
                  <a:fillRect l="-1660" t="-709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FC3DEDA-B05C-2A48-B18A-9BF8F82FBBD6}"/>
                  </a:ext>
                </a:extLst>
              </p:cNvPr>
              <p:cNvSpPr txBox="1"/>
              <p:nvPr/>
            </p:nvSpPr>
            <p:spPr>
              <a:xfrm>
                <a:off x="8056783" y="2628274"/>
                <a:ext cx="3524555" cy="982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≤ 1, then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Total contribution ≤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 ≤ expected number of edges ≤ 2cn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FC3DEDA-B05C-2A48-B18A-9BF8F82FB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783" y="2628274"/>
                <a:ext cx="3524555" cy="982705"/>
              </a:xfrm>
              <a:prstGeom prst="rect">
                <a:avLst/>
              </a:prstGeom>
              <a:blipFill>
                <a:blip r:embed="rId6"/>
                <a:stretch>
                  <a:fillRect l="-1075" t="-11538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0014A70-AA03-F74A-A98F-8E8B38D75352}"/>
              </a:ext>
            </a:extLst>
          </p:cNvPr>
          <p:cNvSpPr/>
          <p:nvPr/>
        </p:nvSpPr>
        <p:spPr>
          <a:xfrm>
            <a:off x="10856422" y="2631143"/>
            <a:ext cx="656705" cy="3863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C794CF-381E-CC49-9F5C-DB13CEBC707D}"/>
              </a:ext>
            </a:extLst>
          </p:cNvPr>
          <p:cNvSpPr txBox="1"/>
          <p:nvPr/>
        </p:nvSpPr>
        <p:spPr>
          <a:xfrm>
            <a:off x="10465282" y="1886034"/>
            <a:ext cx="1438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Prob. of edge</a:t>
            </a:r>
          </a:p>
          <a:p>
            <a:r>
              <a:rPr lang="en-US" dirty="0"/>
              <a:t>(</a:t>
            </a:r>
            <a:r>
              <a:rPr lang="en-US" dirty="0" err="1"/>
              <a:t>i,j</a:t>
            </a:r>
            <a:r>
              <a:rPr lang="en-US" dirty="0"/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1EC7AC-D264-074F-8218-56B689A7667F}"/>
              </a:ext>
            </a:extLst>
          </p:cNvPr>
          <p:cNvSpPr txBox="1"/>
          <p:nvPr/>
        </p:nvSpPr>
        <p:spPr>
          <a:xfrm>
            <a:off x="823126" y="4755750"/>
            <a:ext cx="129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Rank ≥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87C8BD-F1F2-064D-A5B9-7F8E81E48119}"/>
              </a:ext>
            </a:extLst>
          </p:cNvPr>
          <p:cNvSpPr txBox="1"/>
          <p:nvPr/>
        </p:nvSpPr>
        <p:spPr>
          <a:xfrm>
            <a:off x="2393660" y="4501270"/>
            <a:ext cx="1040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(nL</a:t>
            </a:r>
            <a:r>
              <a:rPr lang="en-US" sz="2800" baseline="30000" dirty="0"/>
              <a:t>2</a:t>
            </a:r>
            <a:r>
              <a:rPr lang="en-US" sz="2800" dirty="0"/>
              <a:t>)</a:t>
            </a:r>
            <a:r>
              <a:rPr lang="en-US" sz="2800" baseline="30000" dirty="0"/>
              <a:t>2 </a:t>
            </a:r>
            <a:endParaRPr lang="en-US" sz="2600" baseline="300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21BFE4-8745-E34C-855E-16E5BBB93A01}"/>
              </a:ext>
            </a:extLst>
          </p:cNvPr>
          <p:cNvCxnSpPr>
            <a:cxnSpLocks/>
          </p:cNvCxnSpPr>
          <p:nvPr/>
        </p:nvCxnSpPr>
        <p:spPr>
          <a:xfrm>
            <a:off x="2053429" y="5017360"/>
            <a:ext cx="1584412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4DBFBDD-A77C-A144-BD30-434CCA2A95FB}"/>
              </a:ext>
            </a:extLst>
          </p:cNvPr>
          <p:cNvSpPr txBox="1"/>
          <p:nvPr/>
        </p:nvSpPr>
        <p:spPr>
          <a:xfrm>
            <a:off x="2119931" y="5083290"/>
            <a:ext cx="1638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cnL</a:t>
            </a:r>
            <a:r>
              <a:rPr lang="en-US" sz="2800" baseline="30000" dirty="0"/>
              <a:t>4 </a:t>
            </a:r>
            <a:r>
              <a:rPr lang="en-US" sz="2800" dirty="0"/>
              <a:t>+ 2cn</a:t>
            </a:r>
            <a:endParaRPr lang="en-US" sz="2600" baseline="30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DEB814-86F3-8C41-9635-8293870B6FA4}"/>
              </a:ext>
            </a:extLst>
          </p:cNvPr>
          <p:cNvSpPr txBox="1"/>
          <p:nvPr/>
        </p:nvSpPr>
        <p:spPr>
          <a:xfrm>
            <a:off x="4572641" y="4522868"/>
            <a:ext cx="42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</a:t>
            </a:r>
            <a:r>
              <a:rPr lang="en-US" sz="2800" baseline="30000" dirty="0"/>
              <a:t> </a:t>
            </a:r>
            <a:endParaRPr lang="en-US" sz="2600" baseline="3000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1B936F4-14E6-8140-A98C-7B35566A5C05}"/>
              </a:ext>
            </a:extLst>
          </p:cNvPr>
          <p:cNvCxnSpPr>
            <a:cxnSpLocks/>
          </p:cNvCxnSpPr>
          <p:nvPr/>
        </p:nvCxnSpPr>
        <p:spPr>
          <a:xfrm>
            <a:off x="4190847" y="5033744"/>
            <a:ext cx="1584412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41296DE-BED6-AD48-B417-B70C90F20424}"/>
              </a:ext>
            </a:extLst>
          </p:cNvPr>
          <p:cNvSpPr txBox="1"/>
          <p:nvPr/>
        </p:nvSpPr>
        <p:spPr>
          <a:xfrm>
            <a:off x="4072887" y="5071833"/>
            <a:ext cx="1702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c(1</a:t>
            </a:r>
            <a:r>
              <a:rPr lang="en-US" sz="2800" baseline="30000" dirty="0"/>
              <a:t> </a:t>
            </a:r>
            <a:r>
              <a:rPr lang="en-US" sz="2800" dirty="0"/>
              <a:t>+ 2/L</a:t>
            </a:r>
            <a:r>
              <a:rPr lang="en-US" sz="2800" baseline="30000" dirty="0"/>
              <a:t>4</a:t>
            </a:r>
            <a:r>
              <a:rPr lang="en-US" sz="2800" dirty="0"/>
              <a:t>)</a:t>
            </a:r>
            <a:endParaRPr lang="en-US" sz="2600" baseline="30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48CB79A-12F0-6841-84DD-C3310B25E834}"/>
              </a:ext>
            </a:extLst>
          </p:cNvPr>
          <p:cNvSpPr txBox="1"/>
          <p:nvPr/>
        </p:nvSpPr>
        <p:spPr>
          <a:xfrm>
            <a:off x="3748696" y="4762880"/>
            <a:ext cx="377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4E61C1-1D9A-2047-BCCD-DA5D434FAD29}"/>
              </a:ext>
            </a:extLst>
          </p:cNvPr>
          <p:cNvSpPr txBox="1"/>
          <p:nvPr/>
        </p:nvSpPr>
        <p:spPr>
          <a:xfrm>
            <a:off x="4373520" y="5994283"/>
            <a:ext cx="121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</a:t>
            </a:r>
            <a:r>
              <a:rPr lang="en-US" sz="2400" baseline="30000" dirty="0"/>
              <a:t>4</a:t>
            </a:r>
            <a:r>
              <a:rPr lang="en-US" sz="2400" dirty="0"/>
              <a:t> &gt; 1/c</a:t>
            </a:r>
            <a:r>
              <a:rPr lang="en-US" sz="2400" baseline="30000" dirty="0"/>
              <a:t>4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A8329FA-9C77-9646-B2B6-B4691BF1A193}"/>
              </a:ext>
            </a:extLst>
          </p:cNvPr>
          <p:cNvCxnSpPr/>
          <p:nvPr/>
        </p:nvCxnSpPr>
        <p:spPr>
          <a:xfrm flipV="1">
            <a:off x="4862945" y="5544621"/>
            <a:ext cx="415637" cy="42391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A1C71D6-8953-634B-B0AA-1864869FB8CD}"/>
              </a:ext>
            </a:extLst>
          </p:cNvPr>
          <p:cNvSpPr txBox="1"/>
          <p:nvPr/>
        </p:nvSpPr>
        <p:spPr>
          <a:xfrm>
            <a:off x="5820288" y="4755750"/>
            <a:ext cx="129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≥ n/2c</a:t>
            </a:r>
            <a:r>
              <a:rPr lang="en-US" sz="2800" baseline="30000" dirty="0"/>
              <a:t>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81F07B-8008-6B42-A62D-A5B3791DE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26" grpId="0"/>
      <p:bldP spid="27" grpId="0"/>
      <p:bldP spid="28" grpId="0"/>
      <p:bldP spid="31" grpId="0"/>
      <p:bldP spid="32" grpId="0"/>
      <p:bldP spid="34" grpId="0"/>
      <p:bldP spid="35" grpId="0"/>
      <p:bldP spid="38" grpId="0"/>
      <p:bldP spid="4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D029A5C-A53F-B74C-BDE1-C4722F53E142}"/>
              </a:ext>
            </a:extLst>
          </p:cNvPr>
          <p:cNvSpPr/>
          <p:nvPr/>
        </p:nvSpPr>
        <p:spPr>
          <a:xfrm>
            <a:off x="7336646" y="276263"/>
            <a:ext cx="776497" cy="77578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AF2226-9FAD-E740-B1C3-82A92F32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115" y="38875"/>
            <a:ext cx="10515600" cy="1325563"/>
          </a:xfrm>
        </p:spPr>
        <p:txBody>
          <a:bodyPr/>
          <a:lstStyle/>
          <a:p>
            <a:r>
              <a:rPr lang="en-US" dirty="0"/>
              <a:t>The problem of long 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9FEF5-5CFA-AE47-BA60-9D6635D89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04713"/>
            <a:ext cx="10515600" cy="1872249"/>
          </a:xfrm>
        </p:spPr>
        <p:txBody>
          <a:bodyPr/>
          <a:lstStyle/>
          <a:p>
            <a:r>
              <a:rPr lang="en-US" dirty="0"/>
              <a:t>Long vectors skew the dot product</a:t>
            </a:r>
          </a:p>
          <a:p>
            <a:r>
              <a:rPr lang="en-US" dirty="0"/>
              <a:t>What if each orthant had a long vector, with all mutual small dot products? (So their degrees are small)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d</a:t>
            </a:r>
            <a:r>
              <a:rPr lang="en-US" dirty="0"/>
              <a:t> long vectors creating triangles, leading to rank bound of only (log 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F655F8-0017-2640-8D7A-740C79FC14DF}"/>
                  </a:ext>
                </a:extLst>
              </p:cNvPr>
              <p:cNvSpPr txBox="1"/>
              <p:nvPr/>
            </p:nvSpPr>
            <p:spPr>
              <a:xfrm>
                <a:off x="939076" y="1233883"/>
                <a:ext cx="3174523" cy="668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Prob. of triangle = Prob. of edge</a:t>
                </a:r>
              </a:p>
              <a:p>
                <a:r>
                  <a:rPr lang="en-US" dirty="0"/>
                  <a:t>≤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≤ L.L’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F655F8-0017-2640-8D7A-740C79FC1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076" y="1233883"/>
                <a:ext cx="3174523" cy="668645"/>
              </a:xfrm>
              <a:prstGeom prst="rect">
                <a:avLst/>
              </a:prstGeom>
              <a:blipFill>
                <a:blip r:embed="rId2"/>
                <a:stretch>
                  <a:fillRect l="-1195" t="-1852" r="-398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670C8DDE-23B3-B744-B3FB-EEFBF28AFE09}"/>
              </a:ext>
            </a:extLst>
          </p:cNvPr>
          <p:cNvSpPr/>
          <p:nvPr/>
        </p:nvSpPr>
        <p:spPr>
          <a:xfrm>
            <a:off x="174113" y="1642231"/>
            <a:ext cx="124691" cy="1246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2190B9-066B-E04D-8B82-0AB4B3BEE81F}"/>
              </a:ext>
            </a:extLst>
          </p:cNvPr>
          <p:cNvCxnSpPr>
            <a:cxnSpLocks/>
            <a:stCxn id="5" idx="7"/>
          </p:cNvCxnSpPr>
          <p:nvPr/>
        </p:nvCxnSpPr>
        <p:spPr>
          <a:xfrm flipV="1">
            <a:off x="280543" y="1117564"/>
            <a:ext cx="394066" cy="54292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02D3D3-AD24-8849-B189-C2AD4F82D17B}"/>
              </a:ext>
            </a:extLst>
          </p:cNvPr>
          <p:cNvCxnSpPr>
            <a:stCxn id="5" idx="5"/>
          </p:cNvCxnSpPr>
          <p:nvPr/>
        </p:nvCxnSpPr>
        <p:spPr>
          <a:xfrm>
            <a:off x="280543" y="1748661"/>
            <a:ext cx="463097" cy="22975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F32730-2541-194D-9233-4FEDB57E5D4F}"/>
              </a:ext>
            </a:extLst>
          </p:cNvPr>
          <p:cNvCxnSpPr/>
          <p:nvPr/>
        </p:nvCxnSpPr>
        <p:spPr>
          <a:xfrm>
            <a:off x="674609" y="1117564"/>
            <a:ext cx="69031" cy="905564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7A5E7B9-5E07-1942-ADCC-46C3DDB0CA87}"/>
              </a:ext>
            </a:extLst>
          </p:cNvPr>
          <p:cNvSpPr txBox="1"/>
          <p:nvPr/>
        </p:nvSpPr>
        <p:spPr>
          <a:xfrm>
            <a:off x="2352305" y="1597645"/>
            <a:ext cx="15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Cauchy-Schwartz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ABF67C-1640-0C4B-87F0-2BE9EDF1C001}"/>
              </a:ext>
            </a:extLst>
          </p:cNvPr>
          <p:cNvSpPr txBox="1"/>
          <p:nvPr/>
        </p:nvSpPr>
        <p:spPr>
          <a:xfrm>
            <a:off x="1703762" y="2088132"/>
            <a:ext cx="114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Too weak!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E4D2B0-A8E7-614C-9893-1C720B943D1C}"/>
              </a:ext>
            </a:extLst>
          </p:cNvPr>
          <p:cNvCxnSpPr>
            <a:stCxn id="11" idx="0"/>
          </p:cNvCxnSpPr>
          <p:nvPr/>
        </p:nvCxnSpPr>
        <p:spPr>
          <a:xfrm flipH="1" flipV="1">
            <a:off x="1831582" y="1863540"/>
            <a:ext cx="442946" cy="22459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16BFD3-45D8-BD4E-99B6-9B0CDC0102A8}"/>
              </a:ext>
            </a:extLst>
          </p:cNvPr>
          <p:cNvGrpSpPr/>
          <p:nvPr/>
        </p:nvGrpSpPr>
        <p:grpSpPr>
          <a:xfrm>
            <a:off x="3948078" y="1863540"/>
            <a:ext cx="1845392" cy="1779312"/>
            <a:chOff x="8285566" y="3024032"/>
            <a:chExt cx="3094524" cy="309452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D86AEFF-DBEF-D84B-9D33-A8835800CA0F}"/>
                </a:ext>
              </a:extLst>
            </p:cNvPr>
            <p:cNvSpPr/>
            <p:nvPr/>
          </p:nvSpPr>
          <p:spPr>
            <a:xfrm>
              <a:off x="8285566" y="3024032"/>
              <a:ext cx="3094524" cy="30945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5ADF876-DF2C-0243-B0B0-8780AC30BA4F}"/>
                </a:ext>
              </a:extLst>
            </p:cNvPr>
            <p:cNvGrpSpPr/>
            <p:nvPr/>
          </p:nvGrpSpPr>
          <p:grpSpPr>
            <a:xfrm>
              <a:off x="8298873" y="3382870"/>
              <a:ext cx="3054927" cy="2476305"/>
              <a:chOff x="919772" y="3039791"/>
              <a:chExt cx="4394566" cy="3163823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760482BA-98FA-6740-9724-F123B2432785}"/>
                  </a:ext>
                </a:extLst>
              </p:cNvPr>
              <p:cNvCxnSpPr/>
              <p:nvPr/>
            </p:nvCxnSpPr>
            <p:spPr>
              <a:xfrm flipV="1">
                <a:off x="3126856" y="3039791"/>
                <a:ext cx="0" cy="17734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99F6D855-B602-4348-92C3-226852566857}"/>
                  </a:ext>
                </a:extLst>
              </p:cNvPr>
              <p:cNvCxnSpPr/>
              <p:nvPr/>
            </p:nvCxnSpPr>
            <p:spPr>
              <a:xfrm>
                <a:off x="3126856" y="4822089"/>
                <a:ext cx="1708030" cy="68485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587E933-6199-814F-94AF-10DC429C85EA}"/>
                  </a:ext>
                </a:extLst>
              </p:cNvPr>
              <p:cNvCxnSpPr/>
              <p:nvPr/>
            </p:nvCxnSpPr>
            <p:spPr>
              <a:xfrm flipH="1">
                <a:off x="1743574" y="4822089"/>
                <a:ext cx="1383282" cy="9668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C54F9C42-2C4C-5943-9486-3A49F011CB69}"/>
                  </a:ext>
                </a:extLst>
              </p:cNvPr>
              <p:cNvCxnSpPr>
                <a:cxnSpLocks/>
                <a:endCxn id="15" idx="7"/>
              </p:cNvCxnSpPr>
              <p:nvPr/>
            </p:nvCxnSpPr>
            <p:spPr>
              <a:xfrm flipV="1">
                <a:off x="3126856" y="3160330"/>
                <a:ext cx="1573389" cy="1661761"/>
              </a:xfrm>
              <a:prstGeom prst="straightConnector1">
                <a:avLst/>
              </a:prstGeom>
              <a:ln w="3810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AC2E35A3-5AE0-E342-96A3-CA6463B5D6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26855" y="4086214"/>
                <a:ext cx="2187483" cy="745916"/>
              </a:xfrm>
              <a:prstGeom prst="straightConnector1">
                <a:avLst/>
              </a:prstGeom>
              <a:ln w="3810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2980D4B-EF89-394E-8F12-CBB5AF8C0E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18827" y="3322607"/>
                <a:ext cx="1708028" cy="1508341"/>
              </a:xfrm>
              <a:prstGeom prst="straightConnector1">
                <a:avLst/>
              </a:prstGeom>
              <a:ln w="3810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D7813C7-C587-D841-98A8-C7E003F779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19772" y="4086214"/>
                <a:ext cx="2207084" cy="753591"/>
              </a:xfrm>
              <a:prstGeom prst="straightConnector1">
                <a:avLst/>
              </a:prstGeom>
              <a:ln w="3810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A2D3A02A-061E-4941-9F1E-54363A4EC1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6393" y="4822410"/>
                <a:ext cx="1250175" cy="1381204"/>
              </a:xfrm>
              <a:prstGeom prst="straightConnector1">
                <a:avLst/>
              </a:prstGeom>
              <a:ln w="3810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094157F-94AC-CA4F-88BC-E64AE0B3626F}"/>
              </a:ext>
            </a:extLst>
          </p:cNvPr>
          <p:cNvSpPr/>
          <p:nvPr/>
        </p:nvSpPr>
        <p:spPr>
          <a:xfrm>
            <a:off x="7338356" y="276263"/>
            <a:ext cx="1870364" cy="1867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BB3CDA-EA32-FC45-B8C2-605D8C3F6E4B}"/>
              </a:ext>
            </a:extLst>
          </p:cNvPr>
          <p:cNvSpPr txBox="1"/>
          <p:nvPr/>
        </p:nvSpPr>
        <p:spPr>
          <a:xfrm>
            <a:off x="7777154" y="2328236"/>
            <a:ext cx="67197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V</a:t>
            </a:r>
            <a:r>
              <a:rPr lang="en-US" sz="2600" baseline="30000" dirty="0"/>
              <a:t>T</a:t>
            </a:r>
            <a:r>
              <a:rPr lang="en-US" sz="2600" dirty="0"/>
              <a:t>V</a:t>
            </a:r>
            <a:endParaRPr lang="en-US" sz="2600" baseline="300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F78160-2F51-DD49-8D1A-596607225F8B}"/>
              </a:ext>
            </a:extLst>
          </p:cNvPr>
          <p:cNvCxnSpPr/>
          <p:nvPr/>
        </p:nvCxnSpPr>
        <p:spPr>
          <a:xfrm>
            <a:off x="7425640" y="363017"/>
            <a:ext cx="1695796" cy="169365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FCCBBD2-E446-4240-8EA6-EF66C755E8FC}"/>
              </a:ext>
            </a:extLst>
          </p:cNvPr>
          <p:cNvSpPr txBox="1"/>
          <p:nvPr/>
        </p:nvSpPr>
        <p:spPr>
          <a:xfrm>
            <a:off x="5935378" y="1457772"/>
            <a:ext cx="127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vector</a:t>
            </a:r>
          </a:p>
          <a:p>
            <a:r>
              <a:rPr lang="en-US" dirty="0"/>
              <a:t>interaction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A898E4A-9ED8-6442-9C4F-68A26AA524C1}"/>
              </a:ext>
            </a:extLst>
          </p:cNvPr>
          <p:cNvCxnSpPr>
            <a:cxnSpLocks/>
          </p:cNvCxnSpPr>
          <p:nvPr/>
        </p:nvCxnSpPr>
        <p:spPr>
          <a:xfrm flipV="1">
            <a:off x="6635361" y="875727"/>
            <a:ext cx="1089533" cy="54448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E26B1DB-7468-9742-BFB2-CD5C5486F6A2}"/>
                  </a:ext>
                </a:extLst>
              </p:cNvPr>
              <p:cNvSpPr txBox="1"/>
              <p:nvPr/>
            </p:nvSpPr>
            <p:spPr>
              <a:xfrm>
                <a:off x="9302600" y="637788"/>
                <a:ext cx="3434606" cy="96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Rank ≥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nary>
                              <m:naryPr>
                                <m:chr m:val="∑"/>
                                <m:limLoc m:val="subSup"/>
                                <m:supHide m:val="on"/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9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𝑣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) </m:t>
                                </m:r>
                              </m:e>
                            </m:nary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E26B1DB-7468-9742-BFB2-CD5C5486F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600" y="637788"/>
                <a:ext cx="3434606" cy="969176"/>
              </a:xfrm>
              <a:prstGeom prst="rect">
                <a:avLst/>
              </a:prstGeom>
              <a:blipFill>
                <a:blip r:embed="rId3"/>
                <a:stretch>
                  <a:fillRect l="-3690" t="-35897" b="-6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AEDA78D-6D9C-3949-AA0B-DFA94C738142}"/>
              </a:ext>
            </a:extLst>
          </p:cNvPr>
          <p:cNvCxnSpPr>
            <a:cxnSpLocks/>
          </p:cNvCxnSpPr>
          <p:nvPr/>
        </p:nvCxnSpPr>
        <p:spPr>
          <a:xfrm flipV="1">
            <a:off x="4878903" y="140738"/>
            <a:ext cx="790657" cy="2727246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446FC90-D24B-B34E-964D-B51E2E405ECB}"/>
              </a:ext>
            </a:extLst>
          </p:cNvPr>
          <p:cNvCxnSpPr>
            <a:cxnSpLocks/>
          </p:cNvCxnSpPr>
          <p:nvPr/>
        </p:nvCxnSpPr>
        <p:spPr>
          <a:xfrm flipH="1">
            <a:off x="202767" y="2874148"/>
            <a:ext cx="4668007" cy="215391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ECA0F9B-6F20-D041-8C2B-17F82B8E38D0}"/>
              </a:ext>
            </a:extLst>
          </p:cNvPr>
          <p:cNvCxnSpPr>
            <a:cxnSpLocks/>
          </p:cNvCxnSpPr>
          <p:nvPr/>
        </p:nvCxnSpPr>
        <p:spPr>
          <a:xfrm>
            <a:off x="4870774" y="2890864"/>
            <a:ext cx="4884528" cy="589202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791EB-EE2B-594F-8C7E-08F8F921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6" grpId="0" animBg="1"/>
      <p:bldP spid="27" grpId="0"/>
      <p:bldP spid="29" grpId="0"/>
      <p:bldP spid="3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1C6A0-C6A1-534C-8293-1CD53267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Packing and cleaning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2E53A-5B78-0845-B69B-15DDD1A68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09110"/>
            <a:ext cx="10515600" cy="2205989"/>
          </a:xfrm>
        </p:spPr>
        <p:txBody>
          <a:bodyPr>
            <a:normAutofit/>
          </a:bodyPr>
          <a:lstStyle/>
          <a:p>
            <a:r>
              <a:rPr lang="en-US" dirty="0"/>
              <a:t>Spherical packing lemma: if there are more than 4d unit vectors, two of them have dot product &gt; 1/4d</a:t>
            </a:r>
          </a:p>
          <a:p>
            <a:r>
              <a:rPr lang="en-US" dirty="0"/>
              <a:t>Too many long vectors ⇒ Interaction, creating too many edges</a:t>
            </a:r>
          </a:p>
          <a:p>
            <a:pPr lvl="1"/>
            <a:r>
              <a:rPr lang="en-US" dirty="0"/>
              <a:t>Sparsity implies few long vectors. Can be removed without removing too many triangles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B43FC1D-A3DE-184F-B101-E803C19ABB98}"/>
              </a:ext>
            </a:extLst>
          </p:cNvPr>
          <p:cNvSpPr/>
          <p:nvPr/>
        </p:nvSpPr>
        <p:spPr>
          <a:xfrm>
            <a:off x="1090578" y="1690688"/>
            <a:ext cx="1845392" cy="17793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C66D72-D384-1346-A6D9-99D302F63C29}"/>
              </a:ext>
            </a:extLst>
          </p:cNvPr>
          <p:cNvGrpSpPr/>
          <p:nvPr/>
        </p:nvGrpSpPr>
        <p:grpSpPr>
          <a:xfrm>
            <a:off x="1098514" y="1897015"/>
            <a:ext cx="1623021" cy="1423844"/>
            <a:chOff x="919772" y="3039791"/>
            <a:chExt cx="3915114" cy="316382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E8AD550-BFBA-D04D-BF47-DF46C6EF08EF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E4AD060-808A-2E4D-AF84-21303447C4C5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4D65D2D-981F-814C-BE3C-E380552F29B7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8BA6D7E-59A3-0A43-8B12-01B26A6C241C}"/>
                </a:ext>
              </a:extLst>
            </p:cNvPr>
            <p:cNvCxnSpPr>
              <a:cxnSpLocks/>
              <a:endCxn id="5" idx="7"/>
            </p:cNvCxnSpPr>
            <p:nvPr/>
          </p:nvCxnSpPr>
          <p:spPr>
            <a:xfrm flipV="1">
              <a:off x="3126856" y="3160330"/>
              <a:ext cx="1573389" cy="1661761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9F5AA1A-7C69-2945-A572-AC031FC48D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9772" y="4086214"/>
              <a:ext cx="2207084" cy="753591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B8E41A2-6CE0-7148-BBF2-E90E75CC12B5}"/>
                </a:ext>
              </a:extLst>
            </p:cNvPr>
            <p:cNvCxnSpPr>
              <a:cxnSpLocks/>
            </p:cNvCxnSpPr>
            <p:nvPr/>
          </p:nvCxnSpPr>
          <p:spPr>
            <a:xfrm>
              <a:off x="3126393" y="4822410"/>
              <a:ext cx="1250175" cy="138120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67BC589-C71A-7E49-810A-ECB598601D31}"/>
              </a:ext>
            </a:extLst>
          </p:cNvPr>
          <p:cNvCxnSpPr>
            <a:cxnSpLocks/>
            <a:endCxn id="5" idx="3"/>
          </p:cNvCxnSpPr>
          <p:nvPr/>
        </p:nvCxnSpPr>
        <p:spPr>
          <a:xfrm flipH="1">
            <a:off x="1360829" y="2711079"/>
            <a:ext cx="652446" cy="498347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50E83495-42B8-5E47-BBF9-315D6E7FA25F}"/>
              </a:ext>
            </a:extLst>
          </p:cNvPr>
          <p:cNvSpPr/>
          <p:nvPr/>
        </p:nvSpPr>
        <p:spPr>
          <a:xfrm rot="8752880">
            <a:off x="1617775" y="2249891"/>
            <a:ext cx="914400" cy="914400"/>
          </a:xfrm>
          <a:prstGeom prst="arc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C9731D-C352-9E4A-8F34-FDE0CF76C803}"/>
              </a:ext>
            </a:extLst>
          </p:cNvPr>
          <p:cNvGrpSpPr/>
          <p:nvPr/>
        </p:nvGrpSpPr>
        <p:grpSpPr>
          <a:xfrm>
            <a:off x="5808891" y="1908256"/>
            <a:ext cx="1845392" cy="1779312"/>
            <a:chOff x="8285566" y="3024032"/>
            <a:chExt cx="3094524" cy="309452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264FD35-C378-CA46-A3AC-18180D9BD148}"/>
                </a:ext>
              </a:extLst>
            </p:cNvPr>
            <p:cNvSpPr/>
            <p:nvPr/>
          </p:nvSpPr>
          <p:spPr>
            <a:xfrm>
              <a:off x="8285566" y="3024032"/>
              <a:ext cx="3094524" cy="30945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912F9B0-3A07-DE4B-BD30-9D8474F495F4}"/>
                </a:ext>
              </a:extLst>
            </p:cNvPr>
            <p:cNvGrpSpPr/>
            <p:nvPr/>
          </p:nvGrpSpPr>
          <p:grpSpPr>
            <a:xfrm>
              <a:off x="8298873" y="3382870"/>
              <a:ext cx="3054927" cy="2476305"/>
              <a:chOff x="919772" y="3039791"/>
              <a:chExt cx="4394566" cy="3163823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CD56EF89-4E31-CF41-9A1B-472006EAD6CF}"/>
                  </a:ext>
                </a:extLst>
              </p:cNvPr>
              <p:cNvCxnSpPr/>
              <p:nvPr/>
            </p:nvCxnSpPr>
            <p:spPr>
              <a:xfrm flipV="1">
                <a:off x="3126856" y="3039791"/>
                <a:ext cx="0" cy="17734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4A60A726-A10D-324C-B73F-BD24DBA31CC1}"/>
                  </a:ext>
                </a:extLst>
              </p:cNvPr>
              <p:cNvCxnSpPr/>
              <p:nvPr/>
            </p:nvCxnSpPr>
            <p:spPr>
              <a:xfrm>
                <a:off x="3126856" y="4822089"/>
                <a:ext cx="1708030" cy="68485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4D149DB1-3A79-A24D-BA6A-E35471722D98}"/>
                  </a:ext>
                </a:extLst>
              </p:cNvPr>
              <p:cNvCxnSpPr/>
              <p:nvPr/>
            </p:nvCxnSpPr>
            <p:spPr>
              <a:xfrm flipH="1">
                <a:off x="1743574" y="4822089"/>
                <a:ext cx="1383282" cy="9668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109158E-BFE9-B34C-8E2B-1068CF63A65D}"/>
                  </a:ext>
                </a:extLst>
              </p:cNvPr>
              <p:cNvCxnSpPr>
                <a:cxnSpLocks/>
                <a:endCxn id="20" idx="7"/>
              </p:cNvCxnSpPr>
              <p:nvPr/>
            </p:nvCxnSpPr>
            <p:spPr>
              <a:xfrm flipV="1">
                <a:off x="3126856" y="3160330"/>
                <a:ext cx="1573389" cy="1661761"/>
              </a:xfrm>
              <a:prstGeom prst="straightConnector1">
                <a:avLst/>
              </a:prstGeom>
              <a:ln w="3810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B32DE887-CC43-5049-AA18-4179254FC7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26855" y="4086214"/>
                <a:ext cx="2187483" cy="745916"/>
              </a:xfrm>
              <a:prstGeom prst="straightConnector1">
                <a:avLst/>
              </a:prstGeom>
              <a:ln w="3810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088F2E47-2A0E-EA45-814C-E2E99D0846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18827" y="3322607"/>
                <a:ext cx="1708028" cy="1508341"/>
              </a:xfrm>
              <a:prstGeom prst="straightConnector1">
                <a:avLst/>
              </a:prstGeom>
              <a:ln w="3810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7CF711BD-0A0C-864A-9084-E4C10EEEC9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19772" y="4086214"/>
                <a:ext cx="2207084" cy="753591"/>
              </a:xfrm>
              <a:prstGeom prst="straightConnector1">
                <a:avLst/>
              </a:prstGeom>
              <a:ln w="3810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9BA52129-2A84-D642-9837-5CD1B83064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6393" y="4822410"/>
                <a:ext cx="1250175" cy="1381204"/>
              </a:xfrm>
              <a:prstGeom prst="straightConnector1">
                <a:avLst/>
              </a:prstGeom>
              <a:ln w="3810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9325937-DB5B-BB4F-9D7F-1377CF7DA604}"/>
              </a:ext>
            </a:extLst>
          </p:cNvPr>
          <p:cNvCxnSpPr>
            <a:cxnSpLocks/>
          </p:cNvCxnSpPr>
          <p:nvPr/>
        </p:nvCxnSpPr>
        <p:spPr>
          <a:xfrm flipV="1">
            <a:off x="6739716" y="185454"/>
            <a:ext cx="790657" cy="2727246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8F61A18-9071-7E49-99D1-E9D1EF57EE9D}"/>
              </a:ext>
            </a:extLst>
          </p:cNvPr>
          <p:cNvCxnSpPr>
            <a:cxnSpLocks/>
          </p:cNvCxnSpPr>
          <p:nvPr/>
        </p:nvCxnSpPr>
        <p:spPr>
          <a:xfrm flipH="1">
            <a:off x="3059372" y="2918864"/>
            <a:ext cx="3672216" cy="193024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75939A8-675C-A840-9202-B3E85A6D05A6}"/>
              </a:ext>
            </a:extLst>
          </p:cNvPr>
          <p:cNvCxnSpPr>
            <a:cxnSpLocks/>
          </p:cNvCxnSpPr>
          <p:nvPr/>
        </p:nvCxnSpPr>
        <p:spPr>
          <a:xfrm>
            <a:off x="6731587" y="2935580"/>
            <a:ext cx="4884528" cy="589202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E0679-D746-A44A-9364-8879F2CA3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7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val 61">
            <a:extLst>
              <a:ext uri="{FF2B5EF4-FFF2-40B4-BE49-F238E27FC236}">
                <a16:creationId xmlns:a16="http://schemas.microsoft.com/office/drawing/2014/main" id="{4E09A3B7-A6D1-D94B-86FB-052030540507}"/>
              </a:ext>
            </a:extLst>
          </p:cNvPr>
          <p:cNvSpPr/>
          <p:nvPr/>
        </p:nvSpPr>
        <p:spPr>
          <a:xfrm>
            <a:off x="3697148" y="1567716"/>
            <a:ext cx="2952313" cy="274139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E1C6A0-C6A1-534C-8293-1CD53267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3505"/>
            <a:ext cx="10515600" cy="1325563"/>
          </a:xfrm>
        </p:spPr>
        <p:txBody>
          <a:bodyPr/>
          <a:lstStyle/>
          <a:p>
            <a:r>
              <a:rPr lang="en-US" dirty="0"/>
              <a:t>Binning by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2E53A-5B78-0845-B69B-15DDD1A68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04330"/>
            <a:ext cx="10515600" cy="1410769"/>
          </a:xfrm>
        </p:spPr>
        <p:txBody>
          <a:bodyPr>
            <a:normAutofit/>
          </a:bodyPr>
          <a:lstStyle/>
          <a:p>
            <a:r>
              <a:rPr lang="en-US" dirty="0"/>
              <a:t>There exists one “annulus” containing enough “action”</a:t>
            </a:r>
          </a:p>
          <a:p>
            <a:r>
              <a:rPr lang="en-US" dirty="0"/>
              <a:t>Apply fixed length argument to annulus.</a:t>
            </a:r>
          </a:p>
          <a:p>
            <a:pPr lvl="1"/>
            <a:r>
              <a:rPr lang="en-US" dirty="0"/>
              <a:t>Loss of (log n) factor because of choosing one of (log n) annuli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264FD35-C378-CA46-A3AC-18180D9BD148}"/>
              </a:ext>
            </a:extLst>
          </p:cNvPr>
          <p:cNvSpPr/>
          <p:nvPr/>
        </p:nvSpPr>
        <p:spPr>
          <a:xfrm>
            <a:off x="4234931" y="2032692"/>
            <a:ext cx="1845392" cy="17793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D56EF89-4E31-CF41-9A1B-472006EAD6CF}"/>
              </a:ext>
            </a:extLst>
          </p:cNvPr>
          <p:cNvCxnSpPr/>
          <p:nvPr/>
        </p:nvCxnSpPr>
        <p:spPr>
          <a:xfrm flipV="1">
            <a:off x="5173497" y="2204581"/>
            <a:ext cx="0" cy="7981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0A726-A10D-324C-B73F-BD24DBA31CC1}"/>
              </a:ext>
            </a:extLst>
          </p:cNvPr>
          <p:cNvCxnSpPr/>
          <p:nvPr/>
        </p:nvCxnSpPr>
        <p:spPr>
          <a:xfrm>
            <a:off x="5173497" y="3006685"/>
            <a:ext cx="708068" cy="308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D149DB1-3A79-A24D-BA6A-E35471722D98}"/>
              </a:ext>
            </a:extLst>
          </p:cNvPr>
          <p:cNvCxnSpPr/>
          <p:nvPr/>
        </p:nvCxnSpPr>
        <p:spPr>
          <a:xfrm flipH="1">
            <a:off x="4600053" y="3006685"/>
            <a:ext cx="573443" cy="4351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109158E-BFE9-B34C-8E2B-1068CF63A65D}"/>
              </a:ext>
            </a:extLst>
          </p:cNvPr>
          <p:cNvCxnSpPr>
            <a:cxnSpLocks/>
            <a:endCxn id="20" idx="7"/>
          </p:cNvCxnSpPr>
          <p:nvPr/>
        </p:nvCxnSpPr>
        <p:spPr>
          <a:xfrm flipV="1">
            <a:off x="5157820" y="2293266"/>
            <a:ext cx="652253" cy="747857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32DE887-CC43-5049-AA18-4179254FC7DB}"/>
              </a:ext>
            </a:extLst>
          </p:cNvPr>
          <p:cNvCxnSpPr>
            <a:cxnSpLocks/>
          </p:cNvCxnSpPr>
          <p:nvPr/>
        </p:nvCxnSpPr>
        <p:spPr>
          <a:xfrm flipV="1">
            <a:off x="5165780" y="2870388"/>
            <a:ext cx="1684978" cy="153517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88F2E47-2A0E-EA45-814C-E2E99D0846DD}"/>
              </a:ext>
            </a:extLst>
          </p:cNvPr>
          <p:cNvCxnSpPr>
            <a:cxnSpLocks/>
          </p:cNvCxnSpPr>
          <p:nvPr/>
        </p:nvCxnSpPr>
        <p:spPr>
          <a:xfrm flipH="1" flipV="1">
            <a:off x="4234930" y="2123281"/>
            <a:ext cx="938567" cy="887390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CF711BD-0A0C-864A-9084-E4C10EEEC9BB}"/>
              </a:ext>
            </a:extLst>
          </p:cNvPr>
          <p:cNvCxnSpPr>
            <a:cxnSpLocks/>
          </p:cNvCxnSpPr>
          <p:nvPr/>
        </p:nvCxnSpPr>
        <p:spPr>
          <a:xfrm flipH="1" flipV="1">
            <a:off x="4258544" y="2675512"/>
            <a:ext cx="914953" cy="339145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BA52129-2A84-D642-9837-5CD1B8306436}"/>
              </a:ext>
            </a:extLst>
          </p:cNvPr>
          <p:cNvCxnSpPr>
            <a:cxnSpLocks/>
          </p:cNvCxnSpPr>
          <p:nvPr/>
        </p:nvCxnSpPr>
        <p:spPr>
          <a:xfrm>
            <a:off x="5173305" y="3006829"/>
            <a:ext cx="733697" cy="1357406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D6A41420-9DAD-5241-BA61-AC62F236DCD7}"/>
              </a:ext>
            </a:extLst>
          </p:cNvPr>
          <p:cNvSpPr/>
          <p:nvPr/>
        </p:nvSpPr>
        <p:spPr>
          <a:xfrm>
            <a:off x="3697148" y="1567716"/>
            <a:ext cx="2952313" cy="274139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1410D4C-2FAD-A54E-9EF5-B1EE8E7661C3}"/>
              </a:ext>
            </a:extLst>
          </p:cNvPr>
          <p:cNvSpPr/>
          <p:nvPr/>
        </p:nvSpPr>
        <p:spPr>
          <a:xfrm>
            <a:off x="3223191" y="1085850"/>
            <a:ext cx="3869257" cy="359283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DC7A0F5B-411F-7940-B14F-6F407E7F607F}"/>
              </a:ext>
            </a:extLst>
          </p:cNvPr>
          <p:cNvSpPr/>
          <p:nvPr/>
        </p:nvSpPr>
        <p:spPr>
          <a:xfrm>
            <a:off x="3509010" y="3406140"/>
            <a:ext cx="845820" cy="308610"/>
          </a:xfrm>
          <a:custGeom>
            <a:avLst/>
            <a:gdLst>
              <a:gd name="connsiteX0" fmla="*/ 548640 w 845820"/>
              <a:gd name="connsiteY0" fmla="*/ 0 h 308610"/>
              <a:gd name="connsiteX1" fmla="*/ 0 w 845820"/>
              <a:gd name="connsiteY1" fmla="*/ 274320 h 308610"/>
              <a:gd name="connsiteX2" fmla="*/ 845820 w 845820"/>
              <a:gd name="connsiteY2" fmla="*/ 308610 h 308610"/>
              <a:gd name="connsiteX3" fmla="*/ 548640 w 845820"/>
              <a:gd name="connsiteY3" fmla="*/ 0 h 30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820" h="308610">
                <a:moveTo>
                  <a:pt x="548640" y="0"/>
                </a:moveTo>
                <a:lnTo>
                  <a:pt x="0" y="274320"/>
                </a:lnTo>
                <a:lnTo>
                  <a:pt x="845820" y="308610"/>
                </a:lnTo>
                <a:lnTo>
                  <a:pt x="548640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10D63560-D55C-0444-AF55-F34E81D42E92}"/>
              </a:ext>
            </a:extLst>
          </p:cNvPr>
          <p:cNvSpPr/>
          <p:nvPr/>
        </p:nvSpPr>
        <p:spPr>
          <a:xfrm>
            <a:off x="3863340" y="1337310"/>
            <a:ext cx="1131570" cy="1040130"/>
          </a:xfrm>
          <a:custGeom>
            <a:avLst/>
            <a:gdLst>
              <a:gd name="connsiteX0" fmla="*/ 1131570 w 1131570"/>
              <a:gd name="connsiteY0" fmla="*/ 1040130 h 1040130"/>
              <a:gd name="connsiteX1" fmla="*/ 742950 w 1131570"/>
              <a:gd name="connsiteY1" fmla="*/ 0 h 1040130"/>
              <a:gd name="connsiteX2" fmla="*/ 0 w 1131570"/>
              <a:gd name="connsiteY2" fmla="*/ 457200 h 1040130"/>
              <a:gd name="connsiteX3" fmla="*/ 1131570 w 1131570"/>
              <a:gd name="connsiteY3" fmla="*/ 1040130 h 104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1570" h="1040130">
                <a:moveTo>
                  <a:pt x="1131570" y="1040130"/>
                </a:moveTo>
                <a:lnTo>
                  <a:pt x="742950" y="0"/>
                </a:lnTo>
                <a:lnTo>
                  <a:pt x="0" y="457200"/>
                </a:lnTo>
                <a:lnTo>
                  <a:pt x="1131570" y="104013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B0CEF49D-978C-F64D-9CD8-1D77F05FB21D}"/>
              </a:ext>
            </a:extLst>
          </p:cNvPr>
          <p:cNvSpPr/>
          <p:nvPr/>
        </p:nvSpPr>
        <p:spPr>
          <a:xfrm>
            <a:off x="5303520" y="1771650"/>
            <a:ext cx="354330" cy="205740"/>
          </a:xfrm>
          <a:custGeom>
            <a:avLst/>
            <a:gdLst>
              <a:gd name="connsiteX0" fmla="*/ 0 w 354330"/>
              <a:gd name="connsiteY0" fmla="*/ 80010 h 205740"/>
              <a:gd name="connsiteX1" fmla="*/ 354330 w 354330"/>
              <a:gd name="connsiteY1" fmla="*/ 0 h 205740"/>
              <a:gd name="connsiteX2" fmla="*/ 285750 w 354330"/>
              <a:gd name="connsiteY2" fmla="*/ 205740 h 205740"/>
              <a:gd name="connsiteX3" fmla="*/ 0 w 354330"/>
              <a:gd name="connsiteY3" fmla="*/ 8001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330" h="205740">
                <a:moveTo>
                  <a:pt x="0" y="80010"/>
                </a:moveTo>
                <a:lnTo>
                  <a:pt x="354330" y="0"/>
                </a:lnTo>
                <a:lnTo>
                  <a:pt x="285750" y="205740"/>
                </a:lnTo>
                <a:lnTo>
                  <a:pt x="0" y="8001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A6386487-0524-BF4F-921A-B05FFED194B5}"/>
              </a:ext>
            </a:extLst>
          </p:cNvPr>
          <p:cNvSpPr/>
          <p:nvPr/>
        </p:nvSpPr>
        <p:spPr>
          <a:xfrm>
            <a:off x="5707380" y="2004060"/>
            <a:ext cx="354330" cy="205740"/>
          </a:xfrm>
          <a:custGeom>
            <a:avLst/>
            <a:gdLst>
              <a:gd name="connsiteX0" fmla="*/ 0 w 354330"/>
              <a:gd name="connsiteY0" fmla="*/ 80010 h 205740"/>
              <a:gd name="connsiteX1" fmla="*/ 354330 w 354330"/>
              <a:gd name="connsiteY1" fmla="*/ 0 h 205740"/>
              <a:gd name="connsiteX2" fmla="*/ 285750 w 354330"/>
              <a:gd name="connsiteY2" fmla="*/ 205740 h 205740"/>
              <a:gd name="connsiteX3" fmla="*/ 0 w 354330"/>
              <a:gd name="connsiteY3" fmla="*/ 8001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330" h="205740">
                <a:moveTo>
                  <a:pt x="0" y="80010"/>
                </a:moveTo>
                <a:lnTo>
                  <a:pt x="354330" y="0"/>
                </a:lnTo>
                <a:lnTo>
                  <a:pt x="285750" y="205740"/>
                </a:lnTo>
                <a:lnTo>
                  <a:pt x="0" y="8001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00B57BD1-0AEA-B44B-873E-997BE8307885}"/>
              </a:ext>
            </a:extLst>
          </p:cNvPr>
          <p:cNvSpPr/>
          <p:nvPr/>
        </p:nvSpPr>
        <p:spPr>
          <a:xfrm>
            <a:off x="6066068" y="2476526"/>
            <a:ext cx="354330" cy="205740"/>
          </a:xfrm>
          <a:custGeom>
            <a:avLst/>
            <a:gdLst>
              <a:gd name="connsiteX0" fmla="*/ 0 w 354330"/>
              <a:gd name="connsiteY0" fmla="*/ 80010 h 205740"/>
              <a:gd name="connsiteX1" fmla="*/ 354330 w 354330"/>
              <a:gd name="connsiteY1" fmla="*/ 0 h 205740"/>
              <a:gd name="connsiteX2" fmla="*/ 285750 w 354330"/>
              <a:gd name="connsiteY2" fmla="*/ 205740 h 205740"/>
              <a:gd name="connsiteX3" fmla="*/ 0 w 354330"/>
              <a:gd name="connsiteY3" fmla="*/ 8001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330" h="205740">
                <a:moveTo>
                  <a:pt x="0" y="80010"/>
                </a:moveTo>
                <a:lnTo>
                  <a:pt x="354330" y="0"/>
                </a:lnTo>
                <a:lnTo>
                  <a:pt x="285750" y="205740"/>
                </a:lnTo>
                <a:lnTo>
                  <a:pt x="0" y="8001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E7F06FF3-05F5-B740-835B-1B7B72D31825}"/>
              </a:ext>
            </a:extLst>
          </p:cNvPr>
          <p:cNvSpPr/>
          <p:nvPr/>
        </p:nvSpPr>
        <p:spPr>
          <a:xfrm flipV="1">
            <a:off x="6048124" y="2994615"/>
            <a:ext cx="354330" cy="607155"/>
          </a:xfrm>
          <a:custGeom>
            <a:avLst/>
            <a:gdLst>
              <a:gd name="connsiteX0" fmla="*/ 0 w 354330"/>
              <a:gd name="connsiteY0" fmla="*/ 80010 h 205740"/>
              <a:gd name="connsiteX1" fmla="*/ 354330 w 354330"/>
              <a:gd name="connsiteY1" fmla="*/ 0 h 205740"/>
              <a:gd name="connsiteX2" fmla="*/ 285750 w 354330"/>
              <a:gd name="connsiteY2" fmla="*/ 205740 h 205740"/>
              <a:gd name="connsiteX3" fmla="*/ 0 w 354330"/>
              <a:gd name="connsiteY3" fmla="*/ 8001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330" h="205740">
                <a:moveTo>
                  <a:pt x="0" y="80010"/>
                </a:moveTo>
                <a:lnTo>
                  <a:pt x="354330" y="0"/>
                </a:lnTo>
                <a:lnTo>
                  <a:pt x="285750" y="205740"/>
                </a:lnTo>
                <a:lnTo>
                  <a:pt x="0" y="8001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965E2DDB-E36B-BE4D-BB6C-950CA943E734}"/>
              </a:ext>
            </a:extLst>
          </p:cNvPr>
          <p:cNvSpPr/>
          <p:nvPr/>
        </p:nvSpPr>
        <p:spPr>
          <a:xfrm flipV="1">
            <a:off x="3737655" y="2564427"/>
            <a:ext cx="354330" cy="607155"/>
          </a:xfrm>
          <a:custGeom>
            <a:avLst/>
            <a:gdLst>
              <a:gd name="connsiteX0" fmla="*/ 0 w 354330"/>
              <a:gd name="connsiteY0" fmla="*/ 80010 h 205740"/>
              <a:gd name="connsiteX1" fmla="*/ 354330 w 354330"/>
              <a:gd name="connsiteY1" fmla="*/ 0 h 205740"/>
              <a:gd name="connsiteX2" fmla="*/ 285750 w 354330"/>
              <a:gd name="connsiteY2" fmla="*/ 205740 h 205740"/>
              <a:gd name="connsiteX3" fmla="*/ 0 w 354330"/>
              <a:gd name="connsiteY3" fmla="*/ 8001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330" h="205740">
                <a:moveTo>
                  <a:pt x="0" y="80010"/>
                </a:moveTo>
                <a:lnTo>
                  <a:pt x="354330" y="0"/>
                </a:lnTo>
                <a:lnTo>
                  <a:pt x="285750" y="205740"/>
                </a:lnTo>
                <a:lnTo>
                  <a:pt x="0" y="8001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B1B55682-3E64-1846-BA6D-5942E58236DE}"/>
              </a:ext>
            </a:extLst>
          </p:cNvPr>
          <p:cNvSpPr/>
          <p:nvPr/>
        </p:nvSpPr>
        <p:spPr>
          <a:xfrm>
            <a:off x="4703738" y="3959432"/>
            <a:ext cx="354330" cy="205740"/>
          </a:xfrm>
          <a:custGeom>
            <a:avLst/>
            <a:gdLst>
              <a:gd name="connsiteX0" fmla="*/ 0 w 354330"/>
              <a:gd name="connsiteY0" fmla="*/ 80010 h 205740"/>
              <a:gd name="connsiteX1" fmla="*/ 354330 w 354330"/>
              <a:gd name="connsiteY1" fmla="*/ 0 h 205740"/>
              <a:gd name="connsiteX2" fmla="*/ 285750 w 354330"/>
              <a:gd name="connsiteY2" fmla="*/ 205740 h 205740"/>
              <a:gd name="connsiteX3" fmla="*/ 0 w 354330"/>
              <a:gd name="connsiteY3" fmla="*/ 8001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330" h="205740">
                <a:moveTo>
                  <a:pt x="0" y="80010"/>
                </a:moveTo>
                <a:lnTo>
                  <a:pt x="354330" y="0"/>
                </a:lnTo>
                <a:lnTo>
                  <a:pt x="285750" y="205740"/>
                </a:lnTo>
                <a:lnTo>
                  <a:pt x="0" y="8001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9FA87-6CF6-6542-92A0-959A33181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6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8A4F8-13AE-A54A-838D-F653A1184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9AEFDF-8C44-3245-B3D0-C0FF69146E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Theorem: For all c, rank &gt; min(1, poly(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[∆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dirty="0"/>
                  <a:t>))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 err="1"/>
                  <a:t>Δ</a:t>
                </a:r>
                <a:r>
                  <a:rPr lang="en-US" dirty="0"/>
                  <a:t>(c) = (# triangles contained among vertices of degree c)/n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I think (log n) factor loss necessary</a:t>
                </a:r>
              </a:p>
              <a:p>
                <a:pPr lvl="1"/>
                <a:r>
                  <a:rPr lang="en-US" dirty="0"/>
                  <a:t>Varying lengths give power to the embedding 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Argument flexible: edges can be formed with probability bounded Lipschitz constant function of dot product, lower bound still holds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9AEFDF-8C44-3245-B3D0-C0FF69146E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0BCDC-EECE-DB46-87C6-B1CA36E2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1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87F6A-FB7E-124B-8F24-88662E2B4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on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3DE12-F904-3249-AFF9-63618498D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30791"/>
            <a:ext cx="10515600" cy="13461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5A1645-72CB-104B-BA7C-B6E9B834F4D2}"/>
              </a:ext>
            </a:extLst>
          </p:cNvPr>
          <p:cNvSpPr/>
          <p:nvPr/>
        </p:nvSpPr>
        <p:spPr>
          <a:xfrm>
            <a:off x="2136539" y="1870076"/>
            <a:ext cx="3001992" cy="191506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G</a:t>
            </a:r>
          </a:p>
        </p:txBody>
      </p:sp>
      <p:pic>
        <p:nvPicPr>
          <p:cNvPr id="5" name="Picture 44">
            <a:extLst>
              <a:ext uri="{FF2B5EF4-FFF2-40B4-BE49-F238E27FC236}">
                <a16:creationId xmlns:a16="http://schemas.microsoft.com/office/drawing/2014/main" id="{DD91D7D8-8FB6-C041-A3D8-0B8060EF2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873" y="2993175"/>
            <a:ext cx="487589" cy="61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5">
            <a:extLst>
              <a:ext uri="{FF2B5EF4-FFF2-40B4-BE49-F238E27FC236}">
                <a16:creationId xmlns:a16="http://schemas.microsoft.com/office/drawing/2014/main" id="{0E54BE9A-A715-B940-8153-DA729A7B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331" y="2076234"/>
            <a:ext cx="526131" cy="61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7">
            <a:extLst>
              <a:ext uri="{FF2B5EF4-FFF2-40B4-BE49-F238E27FC236}">
                <a16:creationId xmlns:a16="http://schemas.microsoft.com/office/drawing/2014/main" id="{C9097C9C-3A23-7047-834B-E28F6B577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835" y="2382853"/>
            <a:ext cx="6889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61A124-DED6-6444-A002-69BC607C4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370" y="2131367"/>
            <a:ext cx="562534" cy="749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722787-BD95-8B49-94E0-17656B433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525" y="3045608"/>
            <a:ext cx="727039" cy="4673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C34753-FC30-C84C-A622-C8ABBFDD6034}"/>
              </a:ext>
            </a:extLst>
          </p:cNvPr>
          <p:cNvSpPr txBox="1"/>
          <p:nvPr/>
        </p:nvSpPr>
        <p:spPr>
          <a:xfrm>
            <a:off x="7251681" y="1128900"/>
            <a:ext cx="26759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Community detection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48CF29-186E-2745-8198-04C717F93C3A}"/>
              </a:ext>
            </a:extLst>
          </p:cNvPr>
          <p:cNvSpPr txBox="1"/>
          <p:nvPr/>
        </p:nvSpPr>
        <p:spPr>
          <a:xfrm>
            <a:off x="7461480" y="1882909"/>
            <a:ext cx="1875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Link prediction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879095-DDB6-D74E-9019-051C7710B164}"/>
              </a:ext>
            </a:extLst>
          </p:cNvPr>
          <p:cNvSpPr txBox="1"/>
          <p:nvPr/>
        </p:nvSpPr>
        <p:spPr>
          <a:xfrm>
            <a:off x="7440610" y="2609142"/>
            <a:ext cx="31412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Content recommendation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39B901-E94D-8545-9420-4F0E2EDEADB7}"/>
              </a:ext>
            </a:extLst>
          </p:cNvPr>
          <p:cNvSpPr txBox="1"/>
          <p:nvPr/>
        </p:nvSpPr>
        <p:spPr>
          <a:xfrm>
            <a:off x="7251681" y="3354253"/>
            <a:ext cx="24478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Attribute prediction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56F522-FD99-FF43-B897-77C3AC3CD7AD}"/>
              </a:ext>
            </a:extLst>
          </p:cNvPr>
          <p:cNvSpPr txBox="1"/>
          <p:nvPr/>
        </p:nvSpPr>
        <p:spPr>
          <a:xfrm>
            <a:off x="3190835" y="4005438"/>
            <a:ext cx="10541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227864-3AA3-094D-BB2D-60A59A7A9F5E}"/>
              </a:ext>
            </a:extLst>
          </p:cNvPr>
          <p:cNvSpPr txBox="1"/>
          <p:nvPr/>
        </p:nvSpPr>
        <p:spPr>
          <a:xfrm>
            <a:off x="7933228" y="4005437"/>
            <a:ext cx="10541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Tasks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C8E030-CF9B-944E-848A-D7ABCD70FE20}"/>
              </a:ext>
            </a:extLst>
          </p:cNvPr>
          <p:cNvCxnSpPr>
            <a:endCxn id="10" idx="1"/>
          </p:cNvCxnSpPr>
          <p:nvPr/>
        </p:nvCxnSpPr>
        <p:spPr>
          <a:xfrm flipV="1">
            <a:off x="5017761" y="1344344"/>
            <a:ext cx="2233920" cy="7870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7C61285-0ED3-BD4D-971E-05060DAD8BF5}"/>
              </a:ext>
            </a:extLst>
          </p:cNvPr>
          <p:cNvCxnSpPr>
            <a:endCxn id="11" idx="1"/>
          </p:cNvCxnSpPr>
          <p:nvPr/>
        </p:nvCxnSpPr>
        <p:spPr>
          <a:xfrm flipV="1">
            <a:off x="5246052" y="2098353"/>
            <a:ext cx="2215428" cy="5483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29FC046-2F8D-644E-9DDE-0637B6934518}"/>
              </a:ext>
            </a:extLst>
          </p:cNvPr>
          <p:cNvCxnSpPr>
            <a:endCxn id="12" idx="1"/>
          </p:cNvCxnSpPr>
          <p:nvPr/>
        </p:nvCxnSpPr>
        <p:spPr>
          <a:xfrm flipV="1">
            <a:off x="5284594" y="2824586"/>
            <a:ext cx="2156016" cy="1174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87DCA59-9961-DA49-B066-875E42F6A3C8}"/>
              </a:ext>
            </a:extLst>
          </p:cNvPr>
          <p:cNvCxnSpPr>
            <a:endCxn id="13" idx="1"/>
          </p:cNvCxnSpPr>
          <p:nvPr/>
        </p:nvCxnSpPr>
        <p:spPr>
          <a:xfrm>
            <a:off x="5246052" y="3354253"/>
            <a:ext cx="2005629" cy="2154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7A38B06-9153-AA4F-A3EA-0836534FB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10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16634E-0C71-FD41-B8B9-85A29A8BF5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Counterpoints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3CE9B5D-2DA6-F94D-AA75-19089CDC1D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F874A5-2E99-DC46-88B1-084B6932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58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7286-4B84-B247-922F-60646929B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95"/>
            <a:ext cx="10515600" cy="1325563"/>
          </a:xfrm>
        </p:spPr>
        <p:txBody>
          <a:bodyPr/>
          <a:lstStyle/>
          <a:p>
            <a:r>
              <a:rPr lang="en-US" dirty="0"/>
              <a:t>Argument #1: doesn’t capture other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49DC1-59DA-184C-92DD-FB4EB318D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92867"/>
            <a:ext cx="10515600" cy="2525104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DeepWalk</a:t>
            </a:r>
            <a:r>
              <a:rPr lang="en-US" dirty="0"/>
              <a:t>, node2vec use different geometry/kernel, not direct dot product</a:t>
            </a:r>
          </a:p>
          <a:p>
            <a:r>
              <a:rPr lang="en-US" sz="2400" dirty="0">
                <a:solidFill>
                  <a:srgbClr val="0432FF"/>
                </a:solidFill>
              </a:rPr>
              <a:t>[</a:t>
            </a:r>
            <a:r>
              <a:rPr lang="en-US" sz="2400" dirty="0" err="1">
                <a:solidFill>
                  <a:srgbClr val="0432FF"/>
                </a:solidFill>
              </a:rPr>
              <a:t>Chanupriya</a:t>
            </a:r>
            <a:r>
              <a:rPr lang="en-US" sz="2400" dirty="0">
                <a:solidFill>
                  <a:srgbClr val="0432FF"/>
                </a:solidFill>
              </a:rPr>
              <a:t>-</a:t>
            </a:r>
            <a:r>
              <a:rPr lang="en-US" sz="2400" dirty="0" err="1">
                <a:solidFill>
                  <a:srgbClr val="0432FF"/>
                </a:solidFill>
              </a:rPr>
              <a:t>Musco</a:t>
            </a:r>
            <a:r>
              <a:rPr lang="en-US" sz="2400" dirty="0">
                <a:solidFill>
                  <a:srgbClr val="0432FF"/>
                </a:solidFill>
              </a:rPr>
              <a:t>-</a:t>
            </a:r>
            <a:r>
              <a:rPr lang="en-US" sz="2400" dirty="0" err="1">
                <a:solidFill>
                  <a:srgbClr val="0432FF"/>
                </a:solidFill>
              </a:rPr>
              <a:t>Tsourakakis</a:t>
            </a:r>
            <a:r>
              <a:rPr lang="en-US" sz="2400" dirty="0">
                <a:solidFill>
                  <a:srgbClr val="0432FF"/>
                </a:solidFill>
              </a:rPr>
              <a:t>-Sotiropoulos </a:t>
            </a:r>
            <a:r>
              <a:rPr lang="en-US" sz="2400" dirty="0" err="1">
                <a:solidFill>
                  <a:srgbClr val="0432FF"/>
                </a:solidFill>
              </a:rPr>
              <a:t>NeurIPS</a:t>
            </a:r>
            <a:r>
              <a:rPr lang="en-US" sz="2400" dirty="0">
                <a:solidFill>
                  <a:srgbClr val="0432FF"/>
                </a:solidFill>
              </a:rPr>
              <a:t> 20] </a:t>
            </a:r>
            <a:r>
              <a:rPr lang="en-US" dirty="0"/>
              <a:t>Design a new embedding, LPCA, avoiding lower bounds</a:t>
            </a:r>
            <a:endParaRPr lang="en-US" sz="2000" dirty="0">
              <a:solidFill>
                <a:srgbClr val="0432FF"/>
              </a:solidFill>
            </a:endParaRPr>
          </a:p>
          <a:p>
            <a:pPr lvl="1"/>
            <a:r>
              <a:rPr lang="en-US" dirty="0"/>
              <a:t>LPCA can embed triangle-rich sparse graphs in low dimension</a:t>
            </a:r>
          </a:p>
          <a:p>
            <a:pPr lvl="1"/>
            <a:r>
              <a:rPr lang="en-US" dirty="0"/>
              <a:t>LPCA can embed any bounded-degree graph in low dimension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A5FB1B-B71A-3947-8AD5-9DE22C30BADA}"/>
              </a:ext>
            </a:extLst>
          </p:cNvPr>
          <p:cNvGrpSpPr/>
          <p:nvPr/>
        </p:nvGrpSpPr>
        <p:grpSpPr>
          <a:xfrm>
            <a:off x="408498" y="1358042"/>
            <a:ext cx="3041300" cy="2151768"/>
            <a:chOff x="939375" y="3039791"/>
            <a:chExt cx="4374963" cy="274918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A992546-89D0-3246-A800-CEB69403509B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FADE848-5592-0E4D-90F3-D829C53B15C0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2EA1D66-E9DC-E349-B803-7716F095604B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46FC508-B856-8849-9997-E5C0221B3C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7" y="3605494"/>
              <a:ext cx="1707568" cy="121659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05DA345-31E2-474A-8386-DDFFB09380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5" y="4086214"/>
              <a:ext cx="2187483" cy="74591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A575C1E-0E8F-9144-845B-40830A4E27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2563" y="3535513"/>
              <a:ext cx="1794291" cy="129543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D9C767D-506B-CA44-9A3E-5E4E553E62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375" y="3939857"/>
              <a:ext cx="2187480" cy="899948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6DCC82D-C307-5A42-8046-B0194CB521F5}"/>
                </a:ext>
              </a:extLst>
            </p:cNvPr>
            <p:cNvCxnSpPr>
              <a:cxnSpLocks/>
            </p:cNvCxnSpPr>
            <p:nvPr/>
          </p:nvCxnSpPr>
          <p:spPr>
            <a:xfrm>
              <a:off x="3126855" y="4845835"/>
              <a:ext cx="1078303" cy="74032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ABF3191-D5FD-5241-AA2B-1A0A3CABDF41}"/>
              </a:ext>
            </a:extLst>
          </p:cNvPr>
          <p:cNvSpPr txBox="1"/>
          <p:nvPr/>
        </p:nvSpPr>
        <p:spPr>
          <a:xfrm>
            <a:off x="3918214" y="1184803"/>
            <a:ext cx="3439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Edge with independent </a:t>
            </a:r>
            <a:r>
              <a:rPr lang="en-US" sz="2200" dirty="0" err="1"/>
              <a:t>prob</a:t>
            </a:r>
            <a:endParaRPr lang="en-US" sz="2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E88E4F-3C7F-4E4A-B810-633B1744C572}"/>
              </a:ext>
            </a:extLst>
          </p:cNvPr>
          <p:cNvGrpSpPr/>
          <p:nvPr/>
        </p:nvGrpSpPr>
        <p:grpSpPr>
          <a:xfrm>
            <a:off x="9517956" y="1416534"/>
            <a:ext cx="2409975" cy="1609273"/>
            <a:chOff x="517884" y="2770444"/>
            <a:chExt cx="3001992" cy="191506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937A84A-7CE6-2145-B91B-3B4BFAACBD4D}"/>
                </a:ext>
              </a:extLst>
            </p:cNvPr>
            <p:cNvSpPr/>
            <p:nvPr/>
          </p:nvSpPr>
          <p:spPr>
            <a:xfrm>
              <a:off x="517884" y="2770444"/>
              <a:ext cx="3001992" cy="191506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G</a:t>
              </a:r>
            </a:p>
          </p:txBody>
        </p:sp>
        <p:pic>
          <p:nvPicPr>
            <p:cNvPr id="16" name="Picture 44">
              <a:extLst>
                <a:ext uri="{FF2B5EF4-FFF2-40B4-BE49-F238E27FC236}">
                  <a16:creationId xmlns:a16="http://schemas.microsoft.com/office/drawing/2014/main" id="{B7965CC1-5241-9F48-B015-B8BEE71ECA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218" y="3893543"/>
              <a:ext cx="487589" cy="617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45">
              <a:extLst>
                <a:ext uri="{FF2B5EF4-FFF2-40B4-BE49-F238E27FC236}">
                  <a16:creationId xmlns:a16="http://schemas.microsoft.com/office/drawing/2014/main" id="{6C3A8BC6-F9E5-7C44-B31B-A66AD9CD79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76" y="2976602"/>
              <a:ext cx="526131" cy="61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47">
              <a:extLst>
                <a:ext uri="{FF2B5EF4-FFF2-40B4-BE49-F238E27FC236}">
                  <a16:creationId xmlns:a16="http://schemas.microsoft.com/office/drawing/2014/main" id="{B1E5D983-6F56-4A47-8FB1-DF59D1CB64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80" y="3283221"/>
              <a:ext cx="688975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C57937-C9F6-274E-8148-0681467B7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2715" y="3031735"/>
              <a:ext cx="562534" cy="74919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470BBC6-5E56-9E42-8920-F18305F10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870" y="3945976"/>
              <a:ext cx="727039" cy="46738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55061D-022D-E248-90C0-6454B064B3C9}"/>
                  </a:ext>
                </a:extLst>
              </p:cNvPr>
              <p:cNvSpPr txBox="1"/>
              <p:nvPr/>
            </p:nvSpPr>
            <p:spPr>
              <a:xfrm>
                <a:off x="4374497" y="1655178"/>
                <a:ext cx="2645017" cy="411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ax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⁡(0,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1</m:t>
                              </m:r>
                            </m:e>
                          </m:d>
                        </m:e>
                      </m:func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55061D-022D-E248-90C0-6454B064B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497" y="1655178"/>
                <a:ext cx="2645017" cy="411395"/>
              </a:xfrm>
              <a:prstGeom prst="rect">
                <a:avLst/>
              </a:prstGeom>
              <a:blipFill>
                <a:blip r:embed="rId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B742BB3-7007-E243-85FD-108E41B9415D}"/>
              </a:ext>
            </a:extLst>
          </p:cNvPr>
          <p:cNvCxnSpPr>
            <a:cxnSpLocks/>
          </p:cNvCxnSpPr>
          <p:nvPr/>
        </p:nvCxnSpPr>
        <p:spPr>
          <a:xfrm flipV="1">
            <a:off x="5346583" y="2332026"/>
            <a:ext cx="0" cy="66645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F8A4F9B-18D7-8B43-B163-DF7C34FAFFA4}"/>
              </a:ext>
            </a:extLst>
          </p:cNvPr>
          <p:cNvCxnSpPr/>
          <p:nvPr/>
        </p:nvCxnSpPr>
        <p:spPr>
          <a:xfrm>
            <a:off x="3954263" y="2998481"/>
            <a:ext cx="2998159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E7C2BA4-B45F-5145-ACAF-48181330FD85}"/>
              </a:ext>
            </a:extLst>
          </p:cNvPr>
          <p:cNvSpPr txBox="1"/>
          <p:nvPr/>
        </p:nvSpPr>
        <p:spPr>
          <a:xfrm>
            <a:off x="6952422" y="2829204"/>
            <a:ext cx="1191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Dot product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5F4A06-F451-7E42-9D5F-D57C94E7B287}"/>
              </a:ext>
            </a:extLst>
          </p:cNvPr>
          <p:cNvSpPr txBox="1"/>
          <p:nvPr/>
        </p:nvSpPr>
        <p:spPr>
          <a:xfrm>
            <a:off x="5051804" y="1950786"/>
            <a:ext cx="575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Prob</a:t>
            </a:r>
            <a:endParaRPr lang="en-US" sz="16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83DE70-A6DE-0041-A92E-73CB7AF32D62}"/>
              </a:ext>
            </a:extLst>
          </p:cNvPr>
          <p:cNvCxnSpPr/>
          <p:nvPr/>
        </p:nvCxnSpPr>
        <p:spPr>
          <a:xfrm flipV="1">
            <a:off x="5346582" y="2490765"/>
            <a:ext cx="488292" cy="50771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935E3DF-7FEA-774C-A758-FF505BFCD6AA}"/>
              </a:ext>
            </a:extLst>
          </p:cNvPr>
          <p:cNvCxnSpPr>
            <a:cxnSpLocks/>
          </p:cNvCxnSpPr>
          <p:nvPr/>
        </p:nvCxnSpPr>
        <p:spPr>
          <a:xfrm>
            <a:off x="5834873" y="2490764"/>
            <a:ext cx="1013817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DE4B6A4-09C8-864C-A160-10975B9A10A0}"/>
              </a:ext>
            </a:extLst>
          </p:cNvPr>
          <p:cNvCxnSpPr>
            <a:cxnSpLocks/>
          </p:cNvCxnSpPr>
          <p:nvPr/>
        </p:nvCxnSpPr>
        <p:spPr>
          <a:xfrm>
            <a:off x="4325822" y="2998481"/>
            <a:ext cx="1013817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2C366C6-02E5-E240-81C1-7877A71FC952}"/>
              </a:ext>
            </a:extLst>
          </p:cNvPr>
          <p:cNvSpPr txBox="1"/>
          <p:nvPr/>
        </p:nvSpPr>
        <p:spPr>
          <a:xfrm>
            <a:off x="3212046" y="3214441"/>
            <a:ext cx="58671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Softmax</a:t>
            </a:r>
            <a:r>
              <a:rPr lang="en-US" sz="2200" dirty="0"/>
              <a:t>, steeper logistic function, neural net, etc.</a:t>
            </a: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863BB958-BC39-5947-B224-0D3B082F4BBC}"/>
              </a:ext>
            </a:extLst>
          </p:cNvPr>
          <p:cNvSpPr/>
          <p:nvPr/>
        </p:nvSpPr>
        <p:spPr>
          <a:xfrm>
            <a:off x="7506393" y="2060854"/>
            <a:ext cx="1770611" cy="45952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30CB557-C1D5-7C43-8932-0543D212B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0344" y="981665"/>
            <a:ext cx="1085571" cy="1006867"/>
          </a:xfrm>
          <a:prstGeom prst="rect">
            <a:avLst/>
          </a:prstGeom>
        </p:spPr>
      </p:pic>
      <p:pic>
        <p:nvPicPr>
          <p:cNvPr id="32" name="Picture 45">
            <a:extLst>
              <a:ext uri="{FF2B5EF4-FFF2-40B4-BE49-F238E27FC236}">
                <a16:creationId xmlns:a16="http://schemas.microsoft.com/office/drawing/2014/main" id="{0A0B0BC0-FE9D-2A4C-88FB-74654F43B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172" y="1780906"/>
            <a:ext cx="422374" cy="51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6F53C67-5FD6-4F40-B8AE-6A41ECF09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7000" y="1229995"/>
            <a:ext cx="583661" cy="392752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7318957-C916-5A48-8184-9DF21E5DFE7B}"/>
              </a:ext>
            </a:extLst>
          </p:cNvPr>
          <p:cNvCxnSpPr>
            <a:stCxn id="17" idx="3"/>
          </p:cNvCxnSpPr>
          <p:nvPr/>
        </p:nvCxnSpPr>
        <p:spPr>
          <a:xfrm>
            <a:off x="10759011" y="1847432"/>
            <a:ext cx="247988" cy="556929"/>
          </a:xfrm>
          <a:prstGeom prst="line">
            <a:avLst/>
          </a:prstGeom>
          <a:ln w="571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17FD23EB-5D62-2942-A286-5B630499A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3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7286-4B84-B247-922F-60646929B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95"/>
            <a:ext cx="10515600" cy="1325563"/>
          </a:xfrm>
        </p:spPr>
        <p:txBody>
          <a:bodyPr/>
          <a:lstStyle/>
          <a:p>
            <a:r>
              <a:rPr lang="en-US" dirty="0"/>
              <a:t>Response #1: dot product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49DC1-59DA-184C-92DD-FB4EB318D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65133"/>
            <a:ext cx="10515600" cy="2858528"/>
          </a:xfrm>
        </p:spPr>
        <p:txBody>
          <a:bodyPr>
            <a:normAutofit/>
          </a:bodyPr>
          <a:lstStyle/>
          <a:p>
            <a:r>
              <a:rPr lang="en-US" dirty="0"/>
              <a:t>Dot product is most common model. Need to understand its weakness</a:t>
            </a:r>
          </a:p>
          <a:p>
            <a:r>
              <a:rPr lang="en-US" dirty="0"/>
              <a:t>Premise that social networks formed by low-dimensional vectors with edges by dot product is questionable</a:t>
            </a:r>
          </a:p>
          <a:p>
            <a:r>
              <a:rPr lang="en-US" dirty="0"/>
              <a:t>SVD is bad idea for “task-independent” social network analysis</a:t>
            </a:r>
          </a:p>
          <a:p>
            <a:pPr lvl="1"/>
            <a:r>
              <a:rPr lang="en-US" dirty="0"/>
              <a:t>Embeddings are not silver bullet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A5FB1B-B71A-3947-8AD5-9DE22C30BADA}"/>
              </a:ext>
            </a:extLst>
          </p:cNvPr>
          <p:cNvGrpSpPr/>
          <p:nvPr/>
        </p:nvGrpSpPr>
        <p:grpSpPr>
          <a:xfrm>
            <a:off x="408498" y="1358042"/>
            <a:ext cx="3041300" cy="2151768"/>
            <a:chOff x="939375" y="3039791"/>
            <a:chExt cx="4374963" cy="274918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A992546-89D0-3246-A800-CEB69403509B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FADE848-5592-0E4D-90F3-D829C53B15C0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2EA1D66-E9DC-E349-B803-7716F095604B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46FC508-B856-8849-9997-E5C0221B3C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7" y="3605494"/>
              <a:ext cx="1707568" cy="121659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05DA345-31E2-474A-8386-DDFFB09380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5" y="4086214"/>
              <a:ext cx="2187483" cy="74591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A575C1E-0E8F-9144-845B-40830A4E27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2563" y="3535513"/>
              <a:ext cx="1794291" cy="129543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D9C767D-506B-CA44-9A3E-5E4E553E62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375" y="3939857"/>
              <a:ext cx="2187480" cy="899948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6DCC82D-C307-5A42-8046-B0194CB521F5}"/>
                </a:ext>
              </a:extLst>
            </p:cNvPr>
            <p:cNvCxnSpPr>
              <a:cxnSpLocks/>
            </p:cNvCxnSpPr>
            <p:nvPr/>
          </p:nvCxnSpPr>
          <p:spPr>
            <a:xfrm>
              <a:off x="3126855" y="4845835"/>
              <a:ext cx="1078303" cy="74032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ABF3191-D5FD-5241-AA2B-1A0A3CABDF41}"/>
              </a:ext>
            </a:extLst>
          </p:cNvPr>
          <p:cNvSpPr txBox="1"/>
          <p:nvPr/>
        </p:nvSpPr>
        <p:spPr>
          <a:xfrm>
            <a:off x="3918214" y="1184803"/>
            <a:ext cx="3439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Edge with independent </a:t>
            </a:r>
            <a:r>
              <a:rPr lang="en-US" sz="2200" dirty="0" err="1"/>
              <a:t>prob</a:t>
            </a:r>
            <a:endParaRPr lang="en-US" sz="2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E88E4F-3C7F-4E4A-B810-633B1744C572}"/>
              </a:ext>
            </a:extLst>
          </p:cNvPr>
          <p:cNvGrpSpPr/>
          <p:nvPr/>
        </p:nvGrpSpPr>
        <p:grpSpPr>
          <a:xfrm>
            <a:off x="9517956" y="1416534"/>
            <a:ext cx="2409975" cy="1609273"/>
            <a:chOff x="517884" y="2770444"/>
            <a:chExt cx="3001992" cy="191506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937A84A-7CE6-2145-B91B-3B4BFAACBD4D}"/>
                </a:ext>
              </a:extLst>
            </p:cNvPr>
            <p:cNvSpPr/>
            <p:nvPr/>
          </p:nvSpPr>
          <p:spPr>
            <a:xfrm>
              <a:off x="517884" y="2770444"/>
              <a:ext cx="3001992" cy="191506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G</a:t>
              </a:r>
            </a:p>
          </p:txBody>
        </p:sp>
        <p:pic>
          <p:nvPicPr>
            <p:cNvPr id="16" name="Picture 44">
              <a:extLst>
                <a:ext uri="{FF2B5EF4-FFF2-40B4-BE49-F238E27FC236}">
                  <a16:creationId xmlns:a16="http://schemas.microsoft.com/office/drawing/2014/main" id="{B7965CC1-5241-9F48-B015-B8BEE71ECA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218" y="3893543"/>
              <a:ext cx="487589" cy="617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45">
              <a:extLst>
                <a:ext uri="{FF2B5EF4-FFF2-40B4-BE49-F238E27FC236}">
                  <a16:creationId xmlns:a16="http://schemas.microsoft.com/office/drawing/2014/main" id="{6C3A8BC6-F9E5-7C44-B31B-A66AD9CD79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76" y="2976602"/>
              <a:ext cx="526131" cy="61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47">
              <a:extLst>
                <a:ext uri="{FF2B5EF4-FFF2-40B4-BE49-F238E27FC236}">
                  <a16:creationId xmlns:a16="http://schemas.microsoft.com/office/drawing/2014/main" id="{B1E5D983-6F56-4A47-8FB1-DF59D1CB64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80" y="3283221"/>
              <a:ext cx="688975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C57937-C9F6-274E-8148-0681467B7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2715" y="3031735"/>
              <a:ext cx="562534" cy="74919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470BBC6-5E56-9E42-8920-F18305F10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870" y="3945976"/>
              <a:ext cx="727039" cy="46738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55061D-022D-E248-90C0-6454B064B3C9}"/>
                  </a:ext>
                </a:extLst>
              </p:cNvPr>
              <p:cNvSpPr txBox="1"/>
              <p:nvPr/>
            </p:nvSpPr>
            <p:spPr>
              <a:xfrm>
                <a:off x="4304965" y="1529446"/>
                <a:ext cx="2645017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55061D-022D-E248-90C0-6454B064B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4965" y="1529446"/>
                <a:ext cx="2645017" cy="391646"/>
              </a:xfrm>
              <a:prstGeom prst="rect">
                <a:avLst/>
              </a:prstGeom>
              <a:blipFill>
                <a:blip r:embed="rId7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ight Arrow 29">
            <a:extLst>
              <a:ext uri="{FF2B5EF4-FFF2-40B4-BE49-F238E27FC236}">
                <a16:creationId xmlns:a16="http://schemas.microsoft.com/office/drawing/2014/main" id="{863BB958-BC39-5947-B224-0D3B082F4BBC}"/>
              </a:ext>
            </a:extLst>
          </p:cNvPr>
          <p:cNvSpPr/>
          <p:nvPr/>
        </p:nvSpPr>
        <p:spPr>
          <a:xfrm>
            <a:off x="7506393" y="2060854"/>
            <a:ext cx="1770611" cy="45952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30CB557-C1D5-7C43-8932-0543D212B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0344" y="981665"/>
            <a:ext cx="1085571" cy="1006867"/>
          </a:xfrm>
          <a:prstGeom prst="rect">
            <a:avLst/>
          </a:prstGeom>
        </p:spPr>
      </p:pic>
      <p:pic>
        <p:nvPicPr>
          <p:cNvPr id="32" name="Picture 45">
            <a:extLst>
              <a:ext uri="{FF2B5EF4-FFF2-40B4-BE49-F238E27FC236}">
                <a16:creationId xmlns:a16="http://schemas.microsoft.com/office/drawing/2014/main" id="{0A0B0BC0-FE9D-2A4C-88FB-74654F43B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172" y="1780906"/>
            <a:ext cx="422374" cy="51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6F53C67-5FD6-4F40-B8AE-6A41ECF09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7000" y="1229995"/>
            <a:ext cx="583661" cy="392752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7318957-C916-5A48-8184-9DF21E5DFE7B}"/>
              </a:ext>
            </a:extLst>
          </p:cNvPr>
          <p:cNvCxnSpPr>
            <a:stCxn id="17" idx="3"/>
          </p:cNvCxnSpPr>
          <p:nvPr/>
        </p:nvCxnSpPr>
        <p:spPr>
          <a:xfrm>
            <a:off x="10759011" y="1847432"/>
            <a:ext cx="247988" cy="556929"/>
          </a:xfrm>
          <a:prstGeom prst="line">
            <a:avLst/>
          </a:prstGeom>
          <a:ln w="571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9CDC1D6-54FD-834D-8696-BDA3F03F5B32}"/>
              </a:ext>
            </a:extLst>
          </p:cNvPr>
          <p:cNvSpPr txBox="1"/>
          <p:nvPr/>
        </p:nvSpPr>
        <p:spPr>
          <a:xfrm>
            <a:off x="927929" y="1267328"/>
            <a:ext cx="3593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n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2D3CB673-DEE9-CC40-8972-D5FF17B33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6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4D271-644E-4B47-A491-CDBEEA4F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Argument #2: I care about downstream 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13B93-353C-AF4C-8EFA-0E6B0C8F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14941"/>
            <a:ext cx="10515600" cy="1762022"/>
          </a:xfrm>
        </p:spPr>
        <p:txBody>
          <a:bodyPr/>
          <a:lstStyle/>
          <a:p>
            <a:r>
              <a:rPr lang="en-US" dirty="0"/>
              <a:t>Vectors used for link prediction, community labeling, etc.</a:t>
            </a:r>
          </a:p>
          <a:p>
            <a:pPr lvl="1"/>
            <a:r>
              <a:rPr lang="en-US" dirty="0"/>
              <a:t>So what if the model doesn’t produce triangles?</a:t>
            </a:r>
          </a:p>
          <a:p>
            <a:r>
              <a:rPr lang="en-US" dirty="0"/>
              <a:t>Lower bound say nothing about impossibility of these tasks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0285CF-1724-0342-A3D6-02C0B924A8BD}"/>
              </a:ext>
            </a:extLst>
          </p:cNvPr>
          <p:cNvGrpSpPr/>
          <p:nvPr/>
        </p:nvGrpSpPr>
        <p:grpSpPr>
          <a:xfrm>
            <a:off x="784010" y="2691183"/>
            <a:ext cx="2454706" cy="1528668"/>
            <a:chOff x="517884" y="2770444"/>
            <a:chExt cx="3001992" cy="191506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2DB7CBB-ED28-604D-8BAA-023182D9A774}"/>
                </a:ext>
              </a:extLst>
            </p:cNvPr>
            <p:cNvSpPr/>
            <p:nvPr/>
          </p:nvSpPr>
          <p:spPr>
            <a:xfrm>
              <a:off x="517884" y="2770444"/>
              <a:ext cx="3001992" cy="191506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G</a:t>
              </a:r>
            </a:p>
          </p:txBody>
        </p:sp>
        <p:pic>
          <p:nvPicPr>
            <p:cNvPr id="6" name="Picture 44">
              <a:extLst>
                <a:ext uri="{FF2B5EF4-FFF2-40B4-BE49-F238E27FC236}">
                  <a16:creationId xmlns:a16="http://schemas.microsoft.com/office/drawing/2014/main" id="{A2F98C37-C552-804C-A64E-C7ED835B3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218" y="3893543"/>
              <a:ext cx="487589" cy="617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5">
              <a:extLst>
                <a:ext uri="{FF2B5EF4-FFF2-40B4-BE49-F238E27FC236}">
                  <a16:creationId xmlns:a16="http://schemas.microsoft.com/office/drawing/2014/main" id="{AF96EEC4-DBBF-1E4F-8EE6-B9C630A27B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76" y="2976602"/>
              <a:ext cx="526131" cy="61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7">
              <a:extLst>
                <a:ext uri="{FF2B5EF4-FFF2-40B4-BE49-F238E27FC236}">
                  <a16:creationId xmlns:a16="http://schemas.microsoft.com/office/drawing/2014/main" id="{1578EABA-9D6E-8D4F-A1B8-E47753026D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80" y="3283221"/>
              <a:ext cx="688975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6A91F3-4C7F-B74F-9461-7EAC724D2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2715" y="3031735"/>
              <a:ext cx="562534" cy="7491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E13F28-D8A8-CD42-ACBD-50BE7F9F5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870" y="3945976"/>
              <a:ext cx="727039" cy="46738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D4380A-2B07-2843-8940-E6B3DAFE54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904435"/>
            <a:ext cx="2120697" cy="15885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9F6A27-902B-6B40-9F54-78EC38D989D1}"/>
              </a:ext>
            </a:extLst>
          </p:cNvPr>
          <p:cNvSpPr txBox="1"/>
          <p:nvPr/>
        </p:nvSpPr>
        <p:spPr>
          <a:xfrm>
            <a:off x="6096000" y="3688119"/>
            <a:ext cx="2957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Complex machine for ML task</a:t>
            </a:r>
          </a:p>
        </p:txBody>
      </p:sp>
      <p:pic>
        <p:nvPicPr>
          <p:cNvPr id="13" name="Picture 44">
            <a:extLst>
              <a:ext uri="{FF2B5EF4-FFF2-40B4-BE49-F238E27FC236}">
                <a16:creationId xmlns:a16="http://schemas.microsoft.com/office/drawing/2014/main" id="{052295DF-6A33-484B-8B27-1D904318E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614" y="1932420"/>
            <a:ext cx="487589" cy="61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03FF4A2-932E-E448-A730-BDB218D11497}"/>
              </a:ext>
            </a:extLst>
          </p:cNvPr>
          <p:cNvCxnSpPr/>
          <p:nvPr/>
        </p:nvCxnSpPr>
        <p:spPr>
          <a:xfrm>
            <a:off x="5132717" y="2234242"/>
            <a:ext cx="87989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F7CD7B7-FDEA-2047-A684-C99311343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397" y="2787573"/>
            <a:ext cx="562534" cy="74919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3AC41F-7CC1-3149-AD91-DADAEBBCB6BF}"/>
              </a:ext>
            </a:extLst>
          </p:cNvPr>
          <p:cNvCxnSpPr/>
          <p:nvPr/>
        </p:nvCxnSpPr>
        <p:spPr>
          <a:xfrm>
            <a:off x="5175322" y="3188700"/>
            <a:ext cx="87989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DFC63E3-2932-724C-A2D4-28CBBC8D6693}"/>
              </a:ext>
            </a:extLst>
          </p:cNvPr>
          <p:cNvSpPr/>
          <p:nvPr/>
        </p:nvSpPr>
        <p:spPr>
          <a:xfrm>
            <a:off x="8301797" y="2543082"/>
            <a:ext cx="1135501" cy="296202"/>
          </a:xfrm>
          <a:prstGeom prst="rightArrow">
            <a:avLst/>
          </a:prstGeom>
          <a:solidFill>
            <a:srgbClr val="04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7F968C-4AB0-E64D-B339-448B556F1608}"/>
              </a:ext>
            </a:extLst>
          </p:cNvPr>
          <p:cNvSpPr/>
          <p:nvPr/>
        </p:nvSpPr>
        <p:spPr>
          <a:xfrm>
            <a:off x="9522398" y="2488099"/>
            <a:ext cx="879895" cy="374597"/>
          </a:xfrm>
          <a:prstGeom prst="rect">
            <a:avLst/>
          </a:prstGeom>
          <a:solidFill>
            <a:srgbClr val="04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Result!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A522847-2F59-A84F-8E16-623F444D39CC}"/>
              </a:ext>
            </a:extLst>
          </p:cNvPr>
          <p:cNvCxnSpPr>
            <a:cxnSpLocks/>
          </p:cNvCxnSpPr>
          <p:nvPr/>
        </p:nvCxnSpPr>
        <p:spPr>
          <a:xfrm flipV="1">
            <a:off x="4759164" y="1396070"/>
            <a:ext cx="606564" cy="1012052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342BBB-FF4C-C446-B212-61123110CACE}"/>
              </a:ext>
            </a:extLst>
          </p:cNvPr>
          <p:cNvCxnSpPr/>
          <p:nvPr/>
        </p:nvCxnSpPr>
        <p:spPr>
          <a:xfrm>
            <a:off x="3977970" y="1690688"/>
            <a:ext cx="724176" cy="1066396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C583E1D-2A09-B742-9DAF-1D79DD768A17}"/>
              </a:ext>
            </a:extLst>
          </p:cNvPr>
          <p:cNvCxnSpPr>
            <a:cxnSpLocks/>
          </p:cNvCxnSpPr>
          <p:nvPr/>
        </p:nvCxnSpPr>
        <p:spPr>
          <a:xfrm flipV="1">
            <a:off x="4804141" y="2929201"/>
            <a:ext cx="642047" cy="364398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6D87E1-4B48-AA48-BA2D-4D486E816D78}"/>
              </a:ext>
            </a:extLst>
          </p:cNvPr>
          <p:cNvGrpSpPr/>
          <p:nvPr/>
        </p:nvGrpSpPr>
        <p:grpSpPr>
          <a:xfrm>
            <a:off x="868850" y="1423791"/>
            <a:ext cx="1945037" cy="1270005"/>
            <a:chOff x="939375" y="3039791"/>
            <a:chExt cx="3895511" cy="2749182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E923916-B8DA-D945-A613-24DFCE7F6536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CBA3F08-0D76-BB43-94F2-060D3AEDE08C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045B803-F515-1441-BEE5-4197D3F503A1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DBFB784-311F-D14A-BD01-A1113412960C}"/>
                </a:ext>
              </a:extLst>
            </p:cNvPr>
            <p:cNvCxnSpPr/>
            <p:nvPr/>
          </p:nvCxnSpPr>
          <p:spPr>
            <a:xfrm flipV="1">
              <a:off x="3126856" y="3350342"/>
              <a:ext cx="1708030" cy="1471747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EA8667D-23C4-EE4C-AAB8-D1B81A144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5" y="4752109"/>
              <a:ext cx="1624642" cy="80020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D433FA2-B248-B843-8722-DC958CDCCF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2563" y="3535513"/>
              <a:ext cx="1794291" cy="129543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5FEC5A6-8189-D647-8E9C-C5D69E5475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375" y="3939857"/>
              <a:ext cx="2187480" cy="899948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80F3373-B486-1F47-B0E4-C1B02B097A0E}"/>
                </a:ext>
              </a:extLst>
            </p:cNvPr>
            <p:cNvCxnSpPr>
              <a:cxnSpLocks/>
            </p:cNvCxnSpPr>
            <p:nvPr/>
          </p:nvCxnSpPr>
          <p:spPr>
            <a:xfrm>
              <a:off x="3126855" y="4845835"/>
              <a:ext cx="1078303" cy="74032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443A393-CAE7-CA45-B967-DCB66C9C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4D271-644E-4B47-A491-CDBEEA4F0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561"/>
            <a:ext cx="10515600" cy="1325563"/>
          </a:xfrm>
        </p:spPr>
        <p:txBody>
          <a:bodyPr/>
          <a:lstStyle/>
          <a:p>
            <a:r>
              <a:rPr lang="en-US" dirty="0"/>
              <a:t>Response #2: that’s not good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13B93-353C-AF4C-8EFA-0E6B0C8F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14940"/>
            <a:ext cx="10515600" cy="2065869"/>
          </a:xfrm>
        </p:spPr>
        <p:txBody>
          <a:bodyPr/>
          <a:lstStyle/>
          <a:p>
            <a:r>
              <a:rPr lang="en-US" dirty="0"/>
              <a:t>Triangle structure fundamental hallmark of real-world graphs with relevance for downstream ML</a:t>
            </a:r>
          </a:p>
          <a:p>
            <a:r>
              <a:rPr lang="en-US" dirty="0"/>
              <a:t>If premise of the embeddings is wrong, maybe downstream ML works because of artifacts…?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0285CF-1724-0342-A3D6-02C0B924A8BD}"/>
              </a:ext>
            </a:extLst>
          </p:cNvPr>
          <p:cNvGrpSpPr/>
          <p:nvPr/>
        </p:nvGrpSpPr>
        <p:grpSpPr>
          <a:xfrm>
            <a:off x="784010" y="2691183"/>
            <a:ext cx="2454706" cy="1528668"/>
            <a:chOff x="517884" y="2770444"/>
            <a:chExt cx="3001992" cy="191506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2DB7CBB-ED28-604D-8BAA-023182D9A774}"/>
                </a:ext>
              </a:extLst>
            </p:cNvPr>
            <p:cNvSpPr/>
            <p:nvPr/>
          </p:nvSpPr>
          <p:spPr>
            <a:xfrm>
              <a:off x="517884" y="2770444"/>
              <a:ext cx="3001992" cy="191506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G</a:t>
              </a:r>
            </a:p>
          </p:txBody>
        </p:sp>
        <p:pic>
          <p:nvPicPr>
            <p:cNvPr id="6" name="Picture 44">
              <a:extLst>
                <a:ext uri="{FF2B5EF4-FFF2-40B4-BE49-F238E27FC236}">
                  <a16:creationId xmlns:a16="http://schemas.microsoft.com/office/drawing/2014/main" id="{A2F98C37-C552-804C-A64E-C7ED835B3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218" y="3893543"/>
              <a:ext cx="487589" cy="617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5">
              <a:extLst>
                <a:ext uri="{FF2B5EF4-FFF2-40B4-BE49-F238E27FC236}">
                  <a16:creationId xmlns:a16="http://schemas.microsoft.com/office/drawing/2014/main" id="{AF96EEC4-DBBF-1E4F-8EE6-B9C630A27B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76" y="2976602"/>
              <a:ext cx="526131" cy="61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7">
              <a:extLst>
                <a:ext uri="{FF2B5EF4-FFF2-40B4-BE49-F238E27FC236}">
                  <a16:creationId xmlns:a16="http://schemas.microsoft.com/office/drawing/2014/main" id="{1578EABA-9D6E-8D4F-A1B8-E47753026D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80" y="3283221"/>
              <a:ext cx="688975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6A91F3-4C7F-B74F-9461-7EAC724D2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2715" y="3031735"/>
              <a:ext cx="562534" cy="7491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E13F28-D8A8-CD42-ACBD-50BE7F9F5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870" y="3945976"/>
              <a:ext cx="727039" cy="46738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D4380A-2B07-2843-8940-E6B3DAFE54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904435"/>
            <a:ext cx="2120697" cy="15885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9F6A27-902B-6B40-9F54-78EC38D989D1}"/>
              </a:ext>
            </a:extLst>
          </p:cNvPr>
          <p:cNvSpPr txBox="1"/>
          <p:nvPr/>
        </p:nvSpPr>
        <p:spPr>
          <a:xfrm>
            <a:off x="6096000" y="3688119"/>
            <a:ext cx="2957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Complex machine for ML task</a:t>
            </a:r>
          </a:p>
        </p:txBody>
      </p:sp>
      <p:pic>
        <p:nvPicPr>
          <p:cNvPr id="13" name="Picture 44">
            <a:extLst>
              <a:ext uri="{FF2B5EF4-FFF2-40B4-BE49-F238E27FC236}">
                <a16:creationId xmlns:a16="http://schemas.microsoft.com/office/drawing/2014/main" id="{052295DF-6A33-484B-8B27-1D904318E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614" y="1932420"/>
            <a:ext cx="487589" cy="61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03FF4A2-932E-E448-A730-BDB218D11497}"/>
              </a:ext>
            </a:extLst>
          </p:cNvPr>
          <p:cNvCxnSpPr/>
          <p:nvPr/>
        </p:nvCxnSpPr>
        <p:spPr>
          <a:xfrm>
            <a:off x="5132717" y="2234242"/>
            <a:ext cx="87989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F7CD7B7-FDEA-2047-A684-C99311343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397" y="2787573"/>
            <a:ext cx="562534" cy="74919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3AC41F-7CC1-3149-AD91-DADAEBBCB6BF}"/>
              </a:ext>
            </a:extLst>
          </p:cNvPr>
          <p:cNvCxnSpPr/>
          <p:nvPr/>
        </p:nvCxnSpPr>
        <p:spPr>
          <a:xfrm>
            <a:off x="5175322" y="3188700"/>
            <a:ext cx="87989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DFC63E3-2932-724C-A2D4-28CBBC8D6693}"/>
              </a:ext>
            </a:extLst>
          </p:cNvPr>
          <p:cNvSpPr/>
          <p:nvPr/>
        </p:nvSpPr>
        <p:spPr>
          <a:xfrm>
            <a:off x="8301797" y="2543082"/>
            <a:ext cx="1135501" cy="296202"/>
          </a:xfrm>
          <a:prstGeom prst="rightArrow">
            <a:avLst/>
          </a:prstGeom>
          <a:solidFill>
            <a:srgbClr val="04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7F968C-4AB0-E64D-B339-448B556F1608}"/>
              </a:ext>
            </a:extLst>
          </p:cNvPr>
          <p:cNvSpPr/>
          <p:nvPr/>
        </p:nvSpPr>
        <p:spPr>
          <a:xfrm>
            <a:off x="9522398" y="2488099"/>
            <a:ext cx="879895" cy="374597"/>
          </a:xfrm>
          <a:prstGeom prst="rect">
            <a:avLst/>
          </a:prstGeom>
          <a:solidFill>
            <a:srgbClr val="04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Result!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A522847-2F59-A84F-8E16-623F444D39CC}"/>
              </a:ext>
            </a:extLst>
          </p:cNvPr>
          <p:cNvCxnSpPr>
            <a:cxnSpLocks/>
          </p:cNvCxnSpPr>
          <p:nvPr/>
        </p:nvCxnSpPr>
        <p:spPr>
          <a:xfrm flipV="1">
            <a:off x="4759164" y="1396070"/>
            <a:ext cx="606564" cy="1012052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342BBB-FF4C-C446-B212-61123110CACE}"/>
              </a:ext>
            </a:extLst>
          </p:cNvPr>
          <p:cNvCxnSpPr/>
          <p:nvPr/>
        </p:nvCxnSpPr>
        <p:spPr>
          <a:xfrm>
            <a:off x="3977970" y="1690688"/>
            <a:ext cx="724176" cy="1066396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C583E1D-2A09-B742-9DAF-1D79DD768A17}"/>
              </a:ext>
            </a:extLst>
          </p:cNvPr>
          <p:cNvCxnSpPr>
            <a:cxnSpLocks/>
          </p:cNvCxnSpPr>
          <p:nvPr/>
        </p:nvCxnSpPr>
        <p:spPr>
          <a:xfrm flipV="1">
            <a:off x="4804141" y="2929201"/>
            <a:ext cx="642047" cy="364398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6D87E1-4B48-AA48-BA2D-4D486E816D78}"/>
              </a:ext>
            </a:extLst>
          </p:cNvPr>
          <p:cNvGrpSpPr/>
          <p:nvPr/>
        </p:nvGrpSpPr>
        <p:grpSpPr>
          <a:xfrm>
            <a:off x="868850" y="1423791"/>
            <a:ext cx="1945037" cy="1270005"/>
            <a:chOff x="939375" y="3039791"/>
            <a:chExt cx="3895511" cy="2749182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E923916-B8DA-D945-A613-24DFCE7F6536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CBA3F08-0D76-BB43-94F2-060D3AEDE08C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045B803-F515-1441-BEE5-4197D3F503A1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DBFB784-311F-D14A-BD01-A1113412960C}"/>
                </a:ext>
              </a:extLst>
            </p:cNvPr>
            <p:cNvCxnSpPr/>
            <p:nvPr/>
          </p:nvCxnSpPr>
          <p:spPr>
            <a:xfrm flipV="1">
              <a:off x="3126856" y="3350342"/>
              <a:ext cx="1708030" cy="1471747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EA8667D-23C4-EE4C-AAB8-D1B81A144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5" y="4752109"/>
              <a:ext cx="1624642" cy="80020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D433FA2-B248-B843-8722-DC958CDCCF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2563" y="3535513"/>
              <a:ext cx="1794291" cy="129543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5FEC5A6-8189-D647-8E9C-C5D69E5475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375" y="3939857"/>
              <a:ext cx="2187480" cy="899948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80F3373-B486-1F47-B0E4-C1B02B097A0E}"/>
                </a:ext>
              </a:extLst>
            </p:cNvPr>
            <p:cNvCxnSpPr>
              <a:cxnSpLocks/>
            </p:cNvCxnSpPr>
            <p:nvPr/>
          </p:nvCxnSpPr>
          <p:spPr>
            <a:xfrm>
              <a:off x="3126855" y="4845835"/>
              <a:ext cx="1078303" cy="74032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A670B303-2B5D-5249-BBCC-BAB8B2586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358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0757-2619-B844-A171-EF9B60CF1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95"/>
            <a:ext cx="10515600" cy="1325563"/>
          </a:xfrm>
        </p:spPr>
        <p:txBody>
          <a:bodyPr/>
          <a:lstStyle/>
          <a:p>
            <a:r>
              <a:rPr lang="en-US" dirty="0"/>
              <a:t>A better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DE78B-0202-4B4F-8C2E-FDF454F58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03369"/>
            <a:ext cx="10515600" cy="241173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432FF"/>
                </a:solidFill>
              </a:rPr>
              <a:t>[</a:t>
            </a:r>
            <a:r>
              <a:rPr lang="en-US" dirty="0" err="1">
                <a:solidFill>
                  <a:srgbClr val="0432FF"/>
                </a:solidFill>
              </a:rPr>
              <a:t>Stolman</a:t>
            </a:r>
            <a:r>
              <a:rPr lang="en-US" dirty="0">
                <a:solidFill>
                  <a:srgbClr val="0432FF"/>
                </a:solidFill>
              </a:rPr>
              <a:t>-Levy-S-Sharma, Manuscript 21] </a:t>
            </a:r>
            <a:r>
              <a:rPr lang="en-US" dirty="0"/>
              <a:t>Popular factorization-based methods cannot produce community structure. They perform poorly on community labeling tasks</a:t>
            </a:r>
          </a:p>
          <a:p>
            <a:r>
              <a:rPr lang="en-US" dirty="0"/>
              <a:t>Impossibility for dot product and </a:t>
            </a:r>
            <a:r>
              <a:rPr lang="en-US" dirty="0" err="1"/>
              <a:t>softmax</a:t>
            </a:r>
            <a:r>
              <a:rPr lang="en-US" dirty="0"/>
              <a:t> kernels for recreating communities</a:t>
            </a:r>
          </a:p>
          <a:p>
            <a:pPr lvl="1"/>
            <a:r>
              <a:rPr lang="en-US" dirty="0"/>
              <a:t>Most popular methods (</a:t>
            </a:r>
            <a:r>
              <a:rPr lang="en-US" dirty="0" err="1"/>
              <a:t>GraRep</a:t>
            </a:r>
            <a:r>
              <a:rPr lang="en-US" dirty="0"/>
              <a:t>, LINE, </a:t>
            </a:r>
            <a:r>
              <a:rPr lang="en-US" dirty="0" err="1"/>
              <a:t>DeepWalk</a:t>
            </a:r>
            <a:r>
              <a:rPr lang="en-US" dirty="0"/>
              <a:t>, node2vec)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57AE636-DD40-CF45-980E-FD5AE20D384B}"/>
              </a:ext>
            </a:extLst>
          </p:cNvPr>
          <p:cNvSpPr/>
          <p:nvPr/>
        </p:nvSpPr>
        <p:spPr>
          <a:xfrm>
            <a:off x="2188697" y="1336358"/>
            <a:ext cx="2858431" cy="211505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D9B181-EAA1-8240-BD59-4E713B120E79}"/>
              </a:ext>
            </a:extLst>
          </p:cNvPr>
          <p:cNvSpPr/>
          <p:nvPr/>
        </p:nvSpPr>
        <p:spPr>
          <a:xfrm>
            <a:off x="3056964" y="1479177"/>
            <a:ext cx="744071" cy="75303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1615ED-4FB1-244F-A142-DC7264F91E05}"/>
              </a:ext>
            </a:extLst>
          </p:cNvPr>
          <p:cNvSpPr/>
          <p:nvPr/>
        </p:nvSpPr>
        <p:spPr>
          <a:xfrm>
            <a:off x="3680010" y="1621996"/>
            <a:ext cx="744071" cy="75303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611F7F-896B-1D4C-A702-09E5261331EC}"/>
              </a:ext>
            </a:extLst>
          </p:cNvPr>
          <p:cNvSpPr/>
          <p:nvPr/>
        </p:nvSpPr>
        <p:spPr>
          <a:xfrm>
            <a:off x="2357713" y="2156178"/>
            <a:ext cx="744071" cy="75303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879F3C6-EBC4-4E4B-B11A-02FB80B6EF1F}"/>
              </a:ext>
            </a:extLst>
          </p:cNvPr>
          <p:cNvSpPr/>
          <p:nvPr/>
        </p:nvSpPr>
        <p:spPr>
          <a:xfrm>
            <a:off x="2935939" y="2503972"/>
            <a:ext cx="744071" cy="75303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743FACC-326A-3D4C-AF6B-821B40D8E9FB}"/>
              </a:ext>
            </a:extLst>
          </p:cNvPr>
          <p:cNvSpPr/>
          <p:nvPr/>
        </p:nvSpPr>
        <p:spPr>
          <a:xfrm>
            <a:off x="2501805" y="1590311"/>
            <a:ext cx="744071" cy="75303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B8F253A-8E48-1E4A-85BE-B446E6F6ED1B}"/>
              </a:ext>
            </a:extLst>
          </p:cNvPr>
          <p:cNvSpPr/>
          <p:nvPr/>
        </p:nvSpPr>
        <p:spPr>
          <a:xfrm>
            <a:off x="3594847" y="2761129"/>
            <a:ext cx="677162" cy="59308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60912DB-6D1D-E84A-AF5E-525353A82882}"/>
              </a:ext>
            </a:extLst>
          </p:cNvPr>
          <p:cNvSpPr/>
          <p:nvPr/>
        </p:nvSpPr>
        <p:spPr>
          <a:xfrm>
            <a:off x="4261731" y="1916838"/>
            <a:ext cx="584019" cy="49779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9228483-B2C2-FB40-9FCB-6CDA00AB512D}"/>
              </a:ext>
            </a:extLst>
          </p:cNvPr>
          <p:cNvSpPr/>
          <p:nvPr/>
        </p:nvSpPr>
        <p:spPr>
          <a:xfrm>
            <a:off x="4150981" y="2435227"/>
            <a:ext cx="584019" cy="49779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3214A5B-04E3-F04D-BBF5-B7BC0499FA5E}"/>
              </a:ext>
            </a:extLst>
          </p:cNvPr>
          <p:cNvSpPr/>
          <p:nvPr/>
        </p:nvSpPr>
        <p:spPr>
          <a:xfrm>
            <a:off x="3903059" y="1998513"/>
            <a:ext cx="108810" cy="10881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4D9B59F-67F5-7245-ACFA-DBFB2DBFBF7F}"/>
              </a:ext>
            </a:extLst>
          </p:cNvPr>
          <p:cNvSpPr/>
          <p:nvPr/>
        </p:nvSpPr>
        <p:spPr>
          <a:xfrm>
            <a:off x="3997640" y="2429435"/>
            <a:ext cx="108810" cy="10881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36E2EE-447D-D749-98B4-0B10E19943F3}"/>
              </a:ext>
            </a:extLst>
          </p:cNvPr>
          <p:cNvCxnSpPr>
            <a:cxnSpLocks/>
          </p:cNvCxnSpPr>
          <p:nvPr/>
        </p:nvCxnSpPr>
        <p:spPr>
          <a:xfrm flipH="1">
            <a:off x="4052045" y="1620799"/>
            <a:ext cx="2043955" cy="36751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63D2B2-358B-F642-A98E-4E29DC3D6C78}"/>
              </a:ext>
            </a:extLst>
          </p:cNvPr>
          <p:cNvCxnSpPr>
            <a:cxnSpLocks/>
          </p:cNvCxnSpPr>
          <p:nvPr/>
        </p:nvCxnSpPr>
        <p:spPr>
          <a:xfrm flipH="1">
            <a:off x="4150982" y="1621996"/>
            <a:ext cx="1945018" cy="84704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1353584-8DC3-DA47-B3D3-2DEA0009C588}"/>
              </a:ext>
            </a:extLst>
          </p:cNvPr>
          <p:cNvSpPr txBox="1"/>
          <p:nvPr/>
        </p:nvSpPr>
        <p:spPr>
          <a:xfrm>
            <a:off x="5394784" y="707380"/>
            <a:ext cx="19091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Do </a:t>
            </a:r>
            <a:r>
              <a:rPr lang="en-US" dirty="0" err="1"/>
              <a:t>i</a:t>
            </a:r>
            <a:r>
              <a:rPr lang="en-US" dirty="0"/>
              <a:t> and j</a:t>
            </a:r>
          </a:p>
          <a:p>
            <a:pPr algn="ctr"/>
            <a:r>
              <a:rPr lang="en-US" dirty="0"/>
              <a:t>belong to </a:t>
            </a:r>
          </a:p>
          <a:p>
            <a:pPr algn="ctr"/>
            <a:r>
              <a:rPr lang="en-US" dirty="0"/>
              <a:t>same community?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708A5B-760C-BE49-907B-FBBD0FB29A6A}"/>
              </a:ext>
            </a:extLst>
          </p:cNvPr>
          <p:cNvSpPr txBox="1"/>
          <p:nvPr/>
        </p:nvSpPr>
        <p:spPr>
          <a:xfrm>
            <a:off x="5236663" y="302850"/>
            <a:ext cx="222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Binary prediction task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8BB11F-1507-F244-9F76-2511009F2BA2}"/>
              </a:ext>
            </a:extLst>
          </p:cNvPr>
          <p:cNvSpPr txBox="1"/>
          <p:nvPr/>
        </p:nvSpPr>
        <p:spPr>
          <a:xfrm>
            <a:off x="8167975" y="2055695"/>
            <a:ext cx="1572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Dot product or</a:t>
            </a:r>
          </a:p>
          <a:p>
            <a:pPr algn="ctr"/>
            <a:r>
              <a:rPr lang="en-US" dirty="0" err="1"/>
              <a:t>softmax</a:t>
            </a:r>
            <a:endParaRPr lang="en-US" dirty="0"/>
          </a:p>
        </p:txBody>
      </p:sp>
      <p:pic>
        <p:nvPicPr>
          <p:cNvPr id="32" name="Picture 44">
            <a:extLst>
              <a:ext uri="{FF2B5EF4-FFF2-40B4-BE49-F238E27FC236}">
                <a16:creationId xmlns:a16="http://schemas.microsoft.com/office/drawing/2014/main" id="{163FCC91-7A23-8A44-A645-9EEEBD849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936" y="1638171"/>
            <a:ext cx="487589" cy="61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6363306-31BB-4441-BB9D-137283C621E1}"/>
              </a:ext>
            </a:extLst>
          </p:cNvPr>
          <p:cNvCxnSpPr/>
          <p:nvPr/>
        </p:nvCxnSpPr>
        <p:spPr>
          <a:xfrm>
            <a:off x="6892987" y="1947012"/>
            <a:ext cx="87989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7009AF67-C16E-3A4A-852B-9548049F4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937" y="2471737"/>
            <a:ext cx="562534" cy="749193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A531082-D321-3948-BDFB-5F37E7E63E5C}"/>
              </a:ext>
            </a:extLst>
          </p:cNvPr>
          <p:cNvCxnSpPr/>
          <p:nvPr/>
        </p:nvCxnSpPr>
        <p:spPr>
          <a:xfrm>
            <a:off x="6892987" y="2722853"/>
            <a:ext cx="87989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Arrow 35">
            <a:extLst>
              <a:ext uri="{FF2B5EF4-FFF2-40B4-BE49-F238E27FC236}">
                <a16:creationId xmlns:a16="http://schemas.microsoft.com/office/drawing/2014/main" id="{0FC8FD0C-E7DC-F149-8477-14BEFE25EDF6}"/>
              </a:ext>
            </a:extLst>
          </p:cNvPr>
          <p:cNvSpPr/>
          <p:nvPr/>
        </p:nvSpPr>
        <p:spPr>
          <a:xfrm>
            <a:off x="10062067" y="2255852"/>
            <a:ext cx="1135501" cy="296202"/>
          </a:xfrm>
          <a:prstGeom prst="rightArrow">
            <a:avLst/>
          </a:prstGeom>
          <a:solidFill>
            <a:srgbClr val="04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A90729C-AF94-9843-B1F0-9DC03E334288}"/>
              </a:ext>
            </a:extLst>
          </p:cNvPr>
          <p:cNvSpPr/>
          <p:nvPr/>
        </p:nvSpPr>
        <p:spPr>
          <a:xfrm>
            <a:off x="11282668" y="2200869"/>
            <a:ext cx="879895" cy="374597"/>
          </a:xfrm>
          <a:prstGeom prst="rect">
            <a:avLst/>
          </a:prstGeom>
          <a:solidFill>
            <a:srgbClr val="04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Result!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1CDA81F-305A-2645-A178-24FF3975B3FA}"/>
              </a:ext>
            </a:extLst>
          </p:cNvPr>
          <p:cNvSpPr/>
          <p:nvPr/>
        </p:nvSpPr>
        <p:spPr>
          <a:xfrm>
            <a:off x="7905280" y="1762530"/>
            <a:ext cx="2063473" cy="117049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913E3-82CB-254D-A3BA-385C48045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 animBg="1"/>
      <p:bldP spid="37" grpId="0" animBg="1"/>
      <p:bldP spid="3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F1E4D-5D89-8748-9E32-77905586E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972"/>
            <a:ext cx="10515600" cy="1325563"/>
          </a:xfrm>
        </p:spPr>
        <p:txBody>
          <a:bodyPr/>
          <a:lstStyle/>
          <a:p>
            <a:r>
              <a:rPr lang="en-US" dirty="0"/>
              <a:t>An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550FF-4536-2246-B83D-1723F7D71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15435"/>
            <a:ext cx="10515600" cy="2079812"/>
          </a:xfrm>
        </p:spPr>
        <p:txBody>
          <a:bodyPr>
            <a:normAutofit/>
          </a:bodyPr>
          <a:lstStyle/>
          <a:p>
            <a:r>
              <a:rPr lang="en-US" dirty="0"/>
              <a:t>SBM: 10</a:t>
            </a:r>
            <a:r>
              <a:rPr lang="en-US" baseline="30000" dirty="0"/>
              <a:t>5</a:t>
            </a:r>
            <a:r>
              <a:rPr lang="en-US" dirty="0"/>
              <a:t> vertices, community size = 20</a:t>
            </a:r>
          </a:p>
          <a:p>
            <a:pPr lvl="1"/>
            <a:r>
              <a:rPr lang="en-US" dirty="0"/>
              <a:t>Density within = 0.2, 0.4; degree outside = degree inside</a:t>
            </a:r>
          </a:p>
          <a:p>
            <a:r>
              <a:rPr lang="en-US" dirty="0"/>
              <a:t>How many of the ”geometric/model” neighbors are really neighbors?</a:t>
            </a:r>
          </a:p>
          <a:p>
            <a:pPr lvl="1"/>
            <a:r>
              <a:rPr lang="en-US" dirty="0"/>
              <a:t>Plot distribution of Precision@10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2C83320-FC45-E145-A8C8-36EAF65F53C3}"/>
              </a:ext>
            </a:extLst>
          </p:cNvPr>
          <p:cNvSpPr/>
          <p:nvPr/>
        </p:nvSpPr>
        <p:spPr>
          <a:xfrm>
            <a:off x="1277468" y="2342449"/>
            <a:ext cx="744071" cy="75303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85691E-DAC6-DD42-AB46-BA01180BDB2A}"/>
              </a:ext>
            </a:extLst>
          </p:cNvPr>
          <p:cNvSpPr/>
          <p:nvPr/>
        </p:nvSpPr>
        <p:spPr>
          <a:xfrm>
            <a:off x="1806386" y="1239790"/>
            <a:ext cx="744071" cy="75303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2ADA9FA-B82A-7042-B59F-7DF7D713EB90}"/>
              </a:ext>
            </a:extLst>
          </p:cNvPr>
          <p:cNvSpPr/>
          <p:nvPr/>
        </p:nvSpPr>
        <p:spPr>
          <a:xfrm>
            <a:off x="2980763" y="1239790"/>
            <a:ext cx="744071" cy="75303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78C853-7ABA-B841-A8DD-07894C7860A2}"/>
              </a:ext>
            </a:extLst>
          </p:cNvPr>
          <p:cNvSpPr/>
          <p:nvPr/>
        </p:nvSpPr>
        <p:spPr>
          <a:xfrm>
            <a:off x="3581399" y="2259105"/>
            <a:ext cx="744071" cy="75303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9A19B85-076A-1444-A7CF-A62CEBB960E3}"/>
              </a:ext>
            </a:extLst>
          </p:cNvPr>
          <p:cNvSpPr/>
          <p:nvPr/>
        </p:nvSpPr>
        <p:spPr>
          <a:xfrm>
            <a:off x="2021539" y="3319602"/>
            <a:ext cx="744071" cy="75303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133C93F-5A90-6640-9CBF-F11E4118B739}"/>
              </a:ext>
            </a:extLst>
          </p:cNvPr>
          <p:cNvSpPr/>
          <p:nvPr/>
        </p:nvSpPr>
        <p:spPr>
          <a:xfrm>
            <a:off x="2980763" y="3319601"/>
            <a:ext cx="744071" cy="75303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175F5E-F664-9640-8477-88592029AACD}"/>
              </a:ext>
            </a:extLst>
          </p:cNvPr>
          <p:cNvSpPr txBox="1"/>
          <p:nvPr/>
        </p:nvSpPr>
        <p:spPr>
          <a:xfrm>
            <a:off x="4948517" y="351088"/>
            <a:ext cx="682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Given two vertices, are they in the same community?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D1E299-C768-3C4A-A028-4BE1FB049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77" y="2095439"/>
            <a:ext cx="651491" cy="60425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AF1121-AC2B-DB48-83E7-1176D57494B7}"/>
              </a:ext>
            </a:extLst>
          </p:cNvPr>
          <p:cNvCxnSpPr/>
          <p:nvPr/>
        </p:nvCxnSpPr>
        <p:spPr>
          <a:xfrm>
            <a:off x="1416424" y="2635622"/>
            <a:ext cx="389962" cy="269792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C027F25-94AA-6440-B100-829F0B613C28}"/>
              </a:ext>
            </a:extLst>
          </p:cNvPr>
          <p:cNvSpPr txBox="1"/>
          <p:nvPr/>
        </p:nvSpPr>
        <p:spPr>
          <a:xfrm>
            <a:off x="670427" y="269969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854A276-1641-184E-AA8E-1FE4858CFFD9}"/>
              </a:ext>
            </a:extLst>
          </p:cNvPr>
          <p:cNvCxnSpPr>
            <a:cxnSpLocks/>
          </p:cNvCxnSpPr>
          <p:nvPr/>
        </p:nvCxnSpPr>
        <p:spPr>
          <a:xfrm>
            <a:off x="2198593" y="1719818"/>
            <a:ext cx="1665195" cy="801499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1BE9735A-CFFD-5545-ACCC-82A4CE19C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811" y="1947617"/>
            <a:ext cx="474437" cy="4400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C353D3B-63EB-CA4C-9A13-9E807B97B057}"/>
              </a:ext>
            </a:extLst>
          </p:cNvPr>
          <p:cNvSpPr txBox="1"/>
          <p:nvPr/>
        </p:nvSpPr>
        <p:spPr>
          <a:xfrm>
            <a:off x="2825026" y="2214705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4/n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DF5132-B859-EF44-9514-D6CBF4AC4E57}"/>
              </a:ext>
            </a:extLst>
          </p:cNvPr>
          <p:cNvGrpSpPr/>
          <p:nvPr/>
        </p:nvGrpSpPr>
        <p:grpSpPr>
          <a:xfrm>
            <a:off x="4490221" y="2118331"/>
            <a:ext cx="2107803" cy="1473748"/>
            <a:chOff x="939375" y="3039791"/>
            <a:chExt cx="3895511" cy="2749182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4887D5A-4CA5-DE42-B0D3-CD6BDDDC6106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802BFDA-486D-C543-859B-3EBD97489BF6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7F8C8BD-64E0-5947-AF58-7F8F7A31C234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5352F64-7784-A64F-9B64-A2ADF0D2C268}"/>
                </a:ext>
              </a:extLst>
            </p:cNvPr>
            <p:cNvCxnSpPr/>
            <p:nvPr/>
          </p:nvCxnSpPr>
          <p:spPr>
            <a:xfrm flipV="1">
              <a:off x="3126856" y="3350342"/>
              <a:ext cx="1708030" cy="1471747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8E89AFA-A2D8-E04B-86AA-6F243BADDD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5" y="4752109"/>
              <a:ext cx="1624642" cy="80020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E9B2ACD-E206-F442-A150-D1A8E0D166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2563" y="3535513"/>
              <a:ext cx="1794291" cy="129543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8D60AAD-8FBF-5A48-8B91-261FF90A43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375" y="3939857"/>
              <a:ext cx="2187480" cy="899948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D1C248B-1A56-D14F-A867-086D90888602}"/>
                </a:ext>
              </a:extLst>
            </p:cNvPr>
            <p:cNvCxnSpPr>
              <a:cxnSpLocks/>
            </p:cNvCxnSpPr>
            <p:nvPr/>
          </p:nvCxnSpPr>
          <p:spPr>
            <a:xfrm>
              <a:off x="3126855" y="4845835"/>
              <a:ext cx="1078303" cy="74032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5825AB-53B7-7C43-9AD5-0D4B3B7BE30A}"/>
                  </a:ext>
                </a:extLst>
              </p:cNvPr>
              <p:cNvSpPr txBox="1"/>
              <p:nvPr/>
            </p:nvSpPr>
            <p:spPr>
              <a:xfrm>
                <a:off x="4626633" y="882392"/>
                <a:ext cx="7465057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Usually “score” is dot product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or Hadamard product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5825AB-53B7-7C43-9AD5-0D4B3B7BE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633" y="882392"/>
                <a:ext cx="7465057" cy="491417"/>
              </a:xfrm>
              <a:prstGeom prst="rect">
                <a:avLst/>
              </a:prstGeom>
              <a:blipFill>
                <a:blip r:embed="rId3"/>
                <a:stretch>
                  <a:fillRect l="-1188" t="-5000" r="-17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Oval 34">
            <a:extLst>
              <a:ext uri="{FF2B5EF4-FFF2-40B4-BE49-F238E27FC236}">
                <a16:creationId xmlns:a16="http://schemas.microsoft.com/office/drawing/2014/main" id="{400A000F-C1BA-5747-8328-DB0A05D56BF2}"/>
              </a:ext>
            </a:extLst>
          </p:cNvPr>
          <p:cNvSpPr/>
          <p:nvPr/>
        </p:nvSpPr>
        <p:spPr>
          <a:xfrm>
            <a:off x="3863788" y="2645292"/>
            <a:ext cx="108810" cy="10881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FA48630-790F-DE44-96E8-8CA3D3F44937}"/>
              </a:ext>
            </a:extLst>
          </p:cNvPr>
          <p:cNvSpPr/>
          <p:nvPr/>
        </p:nvSpPr>
        <p:spPr>
          <a:xfrm>
            <a:off x="6598024" y="2204700"/>
            <a:ext cx="108810" cy="10881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B39B8C5-7367-DB4B-812E-2BE6A8F982EA}"/>
              </a:ext>
            </a:extLst>
          </p:cNvPr>
          <p:cNvSpPr/>
          <p:nvPr/>
        </p:nvSpPr>
        <p:spPr>
          <a:xfrm>
            <a:off x="7169811" y="2204700"/>
            <a:ext cx="108810" cy="10881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A3CD60D-41C7-4C4F-9FD1-80FD45A78DAF}"/>
              </a:ext>
            </a:extLst>
          </p:cNvPr>
          <p:cNvSpPr/>
          <p:nvPr/>
        </p:nvSpPr>
        <p:spPr>
          <a:xfrm>
            <a:off x="7413403" y="2205957"/>
            <a:ext cx="108810" cy="10881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80F321A-D8BE-5C4B-9A01-1D573C4180C4}"/>
              </a:ext>
            </a:extLst>
          </p:cNvPr>
          <p:cNvSpPr/>
          <p:nvPr/>
        </p:nvSpPr>
        <p:spPr>
          <a:xfrm>
            <a:off x="7631023" y="2209702"/>
            <a:ext cx="108810" cy="10881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7724E8A-8003-9C4B-B52F-747E2EA07AB4}"/>
              </a:ext>
            </a:extLst>
          </p:cNvPr>
          <p:cNvSpPr/>
          <p:nvPr/>
        </p:nvSpPr>
        <p:spPr>
          <a:xfrm>
            <a:off x="7848643" y="2210000"/>
            <a:ext cx="108810" cy="10881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9854B27-2824-4247-B1AB-9F50F1C43C72}"/>
              </a:ext>
            </a:extLst>
          </p:cNvPr>
          <p:cNvSpPr/>
          <p:nvPr/>
        </p:nvSpPr>
        <p:spPr>
          <a:xfrm>
            <a:off x="8066402" y="2202827"/>
            <a:ext cx="108810" cy="10881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9209E68-BF5F-9B4A-BF3F-B871DE117220}"/>
              </a:ext>
            </a:extLst>
          </p:cNvPr>
          <p:cNvSpPr/>
          <p:nvPr/>
        </p:nvSpPr>
        <p:spPr>
          <a:xfrm>
            <a:off x="8283187" y="2194377"/>
            <a:ext cx="108810" cy="10881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8E06EEF-F718-A24B-AB40-88420D92B74A}"/>
              </a:ext>
            </a:extLst>
          </p:cNvPr>
          <p:cNvCxnSpPr/>
          <p:nvPr/>
        </p:nvCxnSpPr>
        <p:spPr>
          <a:xfrm flipV="1">
            <a:off x="8518358" y="2257232"/>
            <a:ext cx="1471290" cy="7173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 49">
            <a:extLst>
              <a:ext uri="{FF2B5EF4-FFF2-40B4-BE49-F238E27FC236}">
                <a16:creationId xmlns:a16="http://schemas.microsoft.com/office/drawing/2014/main" id="{851D49DD-14A5-2549-B886-BFB5B8F2805D}"/>
              </a:ext>
            </a:extLst>
          </p:cNvPr>
          <p:cNvSpPr/>
          <p:nvPr/>
        </p:nvSpPr>
        <p:spPr>
          <a:xfrm>
            <a:off x="4186989" y="1639550"/>
            <a:ext cx="3293216" cy="629262"/>
          </a:xfrm>
          <a:custGeom>
            <a:avLst/>
            <a:gdLst>
              <a:gd name="connsiteX0" fmla="*/ 3293216 w 3293216"/>
              <a:gd name="connsiteY0" fmla="*/ 602720 h 884603"/>
              <a:gd name="connsiteX1" fmla="*/ 1471291 w 3293216"/>
              <a:gd name="connsiteY1" fmla="*/ 4579 h 884603"/>
              <a:gd name="connsiteX2" fmla="*/ 0 w 3293216"/>
              <a:gd name="connsiteY2" fmla="*/ 884603 h 884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93216" h="884603">
                <a:moveTo>
                  <a:pt x="3293216" y="602720"/>
                </a:moveTo>
                <a:cubicBezTo>
                  <a:pt x="2656688" y="280159"/>
                  <a:pt x="2020160" y="-42402"/>
                  <a:pt x="1471291" y="4579"/>
                </a:cubicBezTo>
                <a:cubicBezTo>
                  <a:pt x="922422" y="51560"/>
                  <a:pt x="461211" y="468081"/>
                  <a:pt x="0" y="884603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0859459-4422-484E-83C7-7D4E9869EB61}"/>
              </a:ext>
            </a:extLst>
          </p:cNvPr>
          <p:cNvCxnSpPr/>
          <p:nvPr/>
        </p:nvCxnSpPr>
        <p:spPr>
          <a:xfrm>
            <a:off x="7169811" y="2497165"/>
            <a:ext cx="1661151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281ADA5-91E9-FC4C-B6C1-BEA9D1730F6C}"/>
              </a:ext>
            </a:extLst>
          </p:cNvPr>
          <p:cNvSpPr txBox="1"/>
          <p:nvPr/>
        </p:nvSpPr>
        <p:spPr>
          <a:xfrm>
            <a:off x="7278621" y="2645292"/>
            <a:ext cx="3745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Precision@10: what fraction of top 10</a:t>
            </a:r>
          </a:p>
          <a:p>
            <a:r>
              <a:rPr lang="en-US" dirty="0"/>
              <a:t>are in the community?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6B3506-1CAA-6945-8D31-D1E7FA9D1A23}"/>
              </a:ext>
            </a:extLst>
          </p:cNvPr>
          <p:cNvSpPr txBox="1"/>
          <p:nvPr/>
        </p:nvSpPr>
        <p:spPr>
          <a:xfrm>
            <a:off x="4095693" y="3703304"/>
            <a:ext cx="375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node2vec, </a:t>
            </a:r>
            <a:r>
              <a:rPr lang="en-US" dirty="0" err="1"/>
              <a:t>DeepWalk</a:t>
            </a:r>
            <a:r>
              <a:rPr lang="en-US" dirty="0"/>
              <a:t>, </a:t>
            </a:r>
            <a:r>
              <a:rPr lang="en-US" dirty="0" err="1"/>
              <a:t>NetMF</a:t>
            </a:r>
            <a:r>
              <a:rPr lang="en-US" dirty="0"/>
              <a:t>, </a:t>
            </a:r>
            <a:r>
              <a:rPr lang="en-US" dirty="0" err="1"/>
              <a:t>GraRep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40CC9-3E88-1048-85FB-6DB87B140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1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4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50" grpId="0" animBg="1"/>
      <p:bldP spid="53" grpId="0"/>
      <p:bldP spid="5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F1E4D-5D89-8748-9E32-77905586E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60" y="62687"/>
            <a:ext cx="10515600" cy="1325563"/>
          </a:xfrm>
        </p:spPr>
        <p:txBody>
          <a:bodyPr/>
          <a:lstStyle/>
          <a:p>
            <a:r>
              <a:rPr lang="en-US" dirty="0"/>
              <a:t>The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550FF-4536-2246-B83D-1723F7D71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15434"/>
            <a:ext cx="10515600" cy="17018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Reliability curve: x vs fraction of vertices with Precision@10 &gt; x</a:t>
            </a:r>
          </a:p>
          <a:p>
            <a:r>
              <a:rPr lang="en-US" dirty="0"/>
              <a:t>LR-struct: simple regression model using </a:t>
            </a:r>
            <a:r>
              <a:rPr lang="en-US" dirty="0" err="1"/>
              <a:t>PersonalizedPageRank</a:t>
            </a:r>
            <a:r>
              <a:rPr lang="en-US" dirty="0"/>
              <a:t>, cosine sim of neighborhoods</a:t>
            </a:r>
          </a:p>
          <a:p>
            <a:pPr lvl="1"/>
            <a:r>
              <a:rPr lang="en-US" dirty="0"/>
              <a:t>Standard features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8378F-44B6-9944-952B-4A70067BE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530" y="1096125"/>
            <a:ext cx="4044780" cy="3033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B22A04-44BF-A742-BCD3-BEADF04B5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649" y="1096125"/>
            <a:ext cx="3970637" cy="29779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F588C-A075-8D48-87DF-E96F8874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851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F1E4D-5D89-8748-9E32-77905586E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60" y="62687"/>
            <a:ext cx="10515600" cy="1325563"/>
          </a:xfrm>
        </p:spPr>
        <p:txBody>
          <a:bodyPr/>
          <a:lstStyle/>
          <a:p>
            <a:r>
              <a:rPr lang="en-US" dirty="0"/>
              <a:t>The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550FF-4536-2246-B83D-1723F7D71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151" y="4342305"/>
            <a:ext cx="10515600" cy="2379771"/>
          </a:xfrm>
        </p:spPr>
        <p:txBody>
          <a:bodyPr>
            <a:normAutofit/>
          </a:bodyPr>
          <a:lstStyle/>
          <a:p>
            <a:r>
              <a:rPr lang="en-US" dirty="0"/>
              <a:t>Reliability curve: x vs fraction of vertices with Precision@10 &gt; x</a:t>
            </a:r>
          </a:p>
          <a:p>
            <a:r>
              <a:rPr lang="en-US" dirty="0"/>
              <a:t>LR-struct: simple regression model using </a:t>
            </a:r>
            <a:r>
              <a:rPr lang="en-US" dirty="0" err="1"/>
              <a:t>PersonalizedPageRank</a:t>
            </a:r>
            <a:r>
              <a:rPr lang="en-US" dirty="0"/>
              <a:t>, cosine sim of neighborhoods</a:t>
            </a:r>
          </a:p>
          <a:p>
            <a:pPr lvl="1"/>
            <a:r>
              <a:rPr lang="en-US" dirty="0"/>
              <a:t>Standard features</a:t>
            </a:r>
          </a:p>
          <a:p>
            <a:r>
              <a:rPr lang="en-US" dirty="0">
                <a:solidFill>
                  <a:srgbClr val="FF0000"/>
                </a:solidFill>
              </a:rPr>
              <a:t>Embeddings methods fail to accurately get structure of simple SBM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8378F-44B6-9944-952B-4A70067BE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48" y="1137314"/>
            <a:ext cx="4044780" cy="303358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8BD401-F6DD-454F-BE61-0A2BE0E8C532}"/>
              </a:ext>
            </a:extLst>
          </p:cNvPr>
          <p:cNvCxnSpPr/>
          <p:nvPr/>
        </p:nvCxnSpPr>
        <p:spPr>
          <a:xfrm flipV="1">
            <a:off x="2949146" y="1388249"/>
            <a:ext cx="0" cy="24093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34F39B-455A-0E43-B10F-14B68200EA32}"/>
              </a:ext>
            </a:extLst>
          </p:cNvPr>
          <p:cNvCxnSpPr/>
          <p:nvPr/>
        </p:nvCxnSpPr>
        <p:spPr>
          <a:xfrm flipH="1" flipV="1">
            <a:off x="2973861" y="2221735"/>
            <a:ext cx="1902940" cy="17926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D1BF1F-66E1-AA4A-A8F8-B172E98715DA}"/>
              </a:ext>
            </a:extLst>
          </p:cNvPr>
          <p:cNvCxnSpPr>
            <a:cxnSpLocks/>
          </p:cNvCxnSpPr>
          <p:nvPr/>
        </p:nvCxnSpPr>
        <p:spPr>
          <a:xfrm flipH="1" flipV="1">
            <a:off x="2973861" y="2689944"/>
            <a:ext cx="1902940" cy="17926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67E7796-B1C8-7E41-8805-FC45A569D0A0}"/>
              </a:ext>
            </a:extLst>
          </p:cNvPr>
          <p:cNvSpPr txBox="1"/>
          <p:nvPr/>
        </p:nvSpPr>
        <p:spPr>
          <a:xfrm>
            <a:off x="4901515" y="2216329"/>
            <a:ext cx="3525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30% of vertices have Precision &lt; 0.6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435BC5-9966-5644-9455-3F77550A144A}"/>
              </a:ext>
            </a:extLst>
          </p:cNvPr>
          <p:cNvSpPr txBox="1"/>
          <p:nvPr/>
        </p:nvSpPr>
        <p:spPr>
          <a:xfrm>
            <a:off x="4901515" y="2682510"/>
            <a:ext cx="3525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50% of vertices have Precision &lt; 0.6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1B6C6-6BC4-CB41-99BC-97C4EDA0F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48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630AD6-69B5-BF4E-ACD9-054F6BE65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116" y="843588"/>
            <a:ext cx="4664956" cy="349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1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F1E4D-5D89-8748-9E32-77905586E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60" y="62687"/>
            <a:ext cx="10515600" cy="1325563"/>
          </a:xfrm>
        </p:spPr>
        <p:txBody>
          <a:bodyPr/>
          <a:lstStyle/>
          <a:p>
            <a:r>
              <a:rPr lang="en-US" dirty="0"/>
              <a:t>The results on real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550FF-4536-2246-B83D-1723F7D71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151" y="4342305"/>
            <a:ext cx="10515600" cy="2379771"/>
          </a:xfrm>
        </p:spPr>
        <p:txBody>
          <a:bodyPr>
            <a:normAutofit/>
          </a:bodyPr>
          <a:lstStyle/>
          <a:p>
            <a:r>
              <a:rPr lang="en-US" dirty="0"/>
              <a:t>Amazon, DBLP networks with ground truth communities</a:t>
            </a:r>
          </a:p>
          <a:p>
            <a:r>
              <a:rPr lang="en-US" dirty="0"/>
              <a:t>Popular embeddings methods perform poorly vs a simple baseline</a:t>
            </a:r>
          </a:p>
          <a:p>
            <a:r>
              <a:rPr lang="en-US" dirty="0">
                <a:solidFill>
                  <a:srgbClr val="0432FF"/>
                </a:solidFill>
              </a:rPr>
              <a:t>[</a:t>
            </a:r>
            <a:r>
              <a:rPr lang="en-US" dirty="0" err="1">
                <a:solidFill>
                  <a:srgbClr val="0432FF"/>
                </a:solidFill>
              </a:rPr>
              <a:t>Gurukar</a:t>
            </a:r>
            <a:r>
              <a:rPr lang="en-US" dirty="0">
                <a:solidFill>
                  <a:srgbClr val="0432FF"/>
                </a:solidFill>
              </a:rPr>
              <a:t> et al 19] </a:t>
            </a:r>
            <a:r>
              <a:rPr lang="en-US" dirty="0"/>
              <a:t>Hand-tuned features competitive for many tasks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5C2873-27E5-E048-849A-22569E5C5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618" y="1122980"/>
            <a:ext cx="4101749" cy="3076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3638B5-AE92-E74E-B969-610570BAD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332" y="1194486"/>
            <a:ext cx="4006408" cy="300480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3DAEFA-83D3-8A44-BC9C-35B2E51ABBA2}"/>
              </a:ext>
            </a:extLst>
          </p:cNvPr>
          <p:cNvCxnSpPr/>
          <p:nvPr/>
        </p:nvCxnSpPr>
        <p:spPr>
          <a:xfrm>
            <a:off x="3608173" y="1491048"/>
            <a:ext cx="0" cy="236426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095D1-8AF8-D646-A878-C13CEBF32FFD}"/>
              </a:ext>
            </a:extLst>
          </p:cNvPr>
          <p:cNvCxnSpPr/>
          <p:nvPr/>
        </p:nvCxnSpPr>
        <p:spPr>
          <a:xfrm>
            <a:off x="8447903" y="1491048"/>
            <a:ext cx="0" cy="236426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5F4B1-3B8B-994F-BB66-915CCA04D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74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87F6A-FB7E-124B-8F24-88662E2B4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ML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3DE12-F904-3249-AFF9-63618498D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18414"/>
            <a:ext cx="10515600" cy="1087177"/>
          </a:xfrm>
        </p:spPr>
        <p:txBody>
          <a:bodyPr/>
          <a:lstStyle/>
          <a:p>
            <a:r>
              <a:rPr lang="en-US" dirty="0"/>
              <a:t>How to incorporate “graph structure” in ML task?</a:t>
            </a:r>
          </a:p>
          <a:p>
            <a:r>
              <a:rPr lang="en-US" dirty="0"/>
              <a:t>Is there a convenient “representation” of vertices?</a:t>
            </a: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5A1645-72CB-104B-BA7C-B6E9B834F4D2}"/>
              </a:ext>
            </a:extLst>
          </p:cNvPr>
          <p:cNvSpPr/>
          <p:nvPr/>
        </p:nvSpPr>
        <p:spPr>
          <a:xfrm>
            <a:off x="655608" y="1828800"/>
            <a:ext cx="3001992" cy="191506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G</a:t>
            </a:r>
          </a:p>
        </p:txBody>
      </p:sp>
      <p:pic>
        <p:nvPicPr>
          <p:cNvPr id="5" name="Picture 44">
            <a:extLst>
              <a:ext uri="{FF2B5EF4-FFF2-40B4-BE49-F238E27FC236}">
                <a16:creationId xmlns:a16="http://schemas.microsoft.com/office/drawing/2014/main" id="{DD91D7D8-8FB6-C041-A3D8-0B8060EF2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942" y="2951899"/>
            <a:ext cx="487589" cy="61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5">
            <a:extLst>
              <a:ext uri="{FF2B5EF4-FFF2-40B4-BE49-F238E27FC236}">
                <a16:creationId xmlns:a16="http://schemas.microsoft.com/office/drawing/2014/main" id="{0E54BE9A-A715-B940-8153-DA729A7B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400" y="2034958"/>
            <a:ext cx="526131" cy="61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7">
            <a:extLst>
              <a:ext uri="{FF2B5EF4-FFF2-40B4-BE49-F238E27FC236}">
                <a16:creationId xmlns:a16="http://schemas.microsoft.com/office/drawing/2014/main" id="{C9097C9C-3A23-7047-834B-E28F6B577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04" y="2341577"/>
            <a:ext cx="6889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61A124-DED6-6444-A002-69BC607C4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0439" y="2090091"/>
            <a:ext cx="562534" cy="749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722787-BD95-8B49-94E0-17656B433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7594" y="3004332"/>
            <a:ext cx="727039" cy="4673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EA7783-95A7-894A-A0B8-FA4B72906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904435"/>
            <a:ext cx="2120697" cy="15885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C506F1-7C7D-9F40-8241-0E6444C6CE76}"/>
              </a:ext>
            </a:extLst>
          </p:cNvPr>
          <p:cNvSpPr txBox="1"/>
          <p:nvPr/>
        </p:nvSpPr>
        <p:spPr>
          <a:xfrm>
            <a:off x="6096000" y="3688119"/>
            <a:ext cx="2205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Complex ML machine</a:t>
            </a:r>
          </a:p>
        </p:txBody>
      </p:sp>
      <p:pic>
        <p:nvPicPr>
          <p:cNvPr id="22" name="Picture 44">
            <a:extLst>
              <a:ext uri="{FF2B5EF4-FFF2-40B4-BE49-F238E27FC236}">
                <a16:creationId xmlns:a16="http://schemas.microsoft.com/office/drawing/2014/main" id="{15CFC061-FBEE-7341-BF8F-BD98F3F07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666" y="1925401"/>
            <a:ext cx="487589" cy="61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1FD4BDF-8EA0-854B-8FDE-E2B0FE8B6F04}"/>
              </a:ext>
            </a:extLst>
          </p:cNvPr>
          <p:cNvCxnSpPr/>
          <p:nvPr/>
        </p:nvCxnSpPr>
        <p:spPr>
          <a:xfrm>
            <a:off x="5132717" y="2234242"/>
            <a:ext cx="87989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781F14FA-2DD0-DC48-9AE4-77011BDCA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4667" y="2758967"/>
            <a:ext cx="562534" cy="749193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C901310-F24C-D540-A127-C2E2D615B9F1}"/>
              </a:ext>
            </a:extLst>
          </p:cNvPr>
          <p:cNvCxnSpPr/>
          <p:nvPr/>
        </p:nvCxnSpPr>
        <p:spPr>
          <a:xfrm>
            <a:off x="5132717" y="3010083"/>
            <a:ext cx="87989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Arrow 26">
            <a:extLst>
              <a:ext uri="{FF2B5EF4-FFF2-40B4-BE49-F238E27FC236}">
                <a16:creationId xmlns:a16="http://schemas.microsoft.com/office/drawing/2014/main" id="{95460428-54AB-1B47-98DA-46368F0889C8}"/>
              </a:ext>
            </a:extLst>
          </p:cNvPr>
          <p:cNvSpPr/>
          <p:nvPr/>
        </p:nvSpPr>
        <p:spPr>
          <a:xfrm>
            <a:off x="8301797" y="2543082"/>
            <a:ext cx="1135501" cy="296202"/>
          </a:xfrm>
          <a:prstGeom prst="rightArrow">
            <a:avLst/>
          </a:prstGeom>
          <a:solidFill>
            <a:srgbClr val="04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A13ABD-2C68-D14F-9EA3-61A2EB056404}"/>
              </a:ext>
            </a:extLst>
          </p:cNvPr>
          <p:cNvSpPr/>
          <p:nvPr/>
        </p:nvSpPr>
        <p:spPr>
          <a:xfrm>
            <a:off x="9522398" y="2488099"/>
            <a:ext cx="879895" cy="374597"/>
          </a:xfrm>
          <a:prstGeom prst="rect">
            <a:avLst/>
          </a:prstGeom>
          <a:solidFill>
            <a:srgbClr val="04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Result!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A6A2FF9-9262-3E40-8ABF-644CB2A3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6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F1E4D-5D89-8748-9E32-77905586E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60" y="62687"/>
            <a:ext cx="10515600" cy="1325563"/>
          </a:xfrm>
        </p:spPr>
        <p:txBody>
          <a:bodyPr/>
          <a:lstStyle/>
          <a:p>
            <a:r>
              <a:rPr lang="en-US" dirty="0"/>
              <a:t>But others say embeddings work…?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550FF-4536-2246-B83D-1723F7D71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151" y="4342305"/>
            <a:ext cx="10515600" cy="2379771"/>
          </a:xfrm>
        </p:spPr>
        <p:txBody>
          <a:bodyPr>
            <a:normAutofit/>
          </a:bodyPr>
          <a:lstStyle/>
          <a:p>
            <a:r>
              <a:rPr lang="en-US" dirty="0"/>
              <a:t>Existing papers on graph embeddings use AUC scores to compare performance</a:t>
            </a:r>
          </a:p>
          <a:p>
            <a:pPr lvl="1"/>
            <a:r>
              <a:rPr lang="en-US" dirty="0"/>
              <a:t>Might not be best measure since most pairs are not community pairs (sparse ground truth)</a:t>
            </a:r>
          </a:p>
          <a:p>
            <a:r>
              <a:rPr lang="en-US" dirty="0"/>
              <a:t>AUC scores above 0.9 for these examples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5C2873-27E5-E048-849A-22569E5C5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618" y="1122980"/>
            <a:ext cx="4101749" cy="3076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3638B5-AE92-E74E-B969-610570BAD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332" y="1194486"/>
            <a:ext cx="4006408" cy="300480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3DAEFA-83D3-8A44-BC9C-35B2E51ABBA2}"/>
              </a:ext>
            </a:extLst>
          </p:cNvPr>
          <p:cNvCxnSpPr/>
          <p:nvPr/>
        </p:nvCxnSpPr>
        <p:spPr>
          <a:xfrm>
            <a:off x="3608173" y="1491048"/>
            <a:ext cx="0" cy="236426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095D1-8AF8-D646-A878-C13CEBF32FFD}"/>
              </a:ext>
            </a:extLst>
          </p:cNvPr>
          <p:cNvCxnSpPr/>
          <p:nvPr/>
        </p:nvCxnSpPr>
        <p:spPr>
          <a:xfrm>
            <a:off x="8447903" y="1491048"/>
            <a:ext cx="0" cy="236426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50374-9FF1-2F4C-8DF1-A8FE58C6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453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val 57">
            <a:extLst>
              <a:ext uri="{FF2B5EF4-FFF2-40B4-BE49-F238E27FC236}">
                <a16:creationId xmlns:a16="http://schemas.microsoft.com/office/drawing/2014/main" id="{493232BA-65CE-A143-B413-ACA63F30E32F}"/>
              </a:ext>
            </a:extLst>
          </p:cNvPr>
          <p:cNvSpPr/>
          <p:nvPr/>
        </p:nvSpPr>
        <p:spPr>
          <a:xfrm>
            <a:off x="10135411" y="3098462"/>
            <a:ext cx="744071" cy="75303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BD1955D-8BCE-634D-A7C0-96F66C9CB2E6}"/>
              </a:ext>
            </a:extLst>
          </p:cNvPr>
          <p:cNvSpPr/>
          <p:nvPr/>
        </p:nvSpPr>
        <p:spPr>
          <a:xfrm>
            <a:off x="10765690" y="1502540"/>
            <a:ext cx="744071" cy="75303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78AFCB7-78C2-2C43-8A46-9998CD4BEE57}"/>
              </a:ext>
            </a:extLst>
          </p:cNvPr>
          <p:cNvSpPr/>
          <p:nvPr/>
        </p:nvSpPr>
        <p:spPr>
          <a:xfrm>
            <a:off x="8127011" y="1678866"/>
            <a:ext cx="744071" cy="75303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F1E4D-5D89-8748-9E32-77905586E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60" y="62687"/>
            <a:ext cx="10515600" cy="1325563"/>
          </a:xfrm>
        </p:spPr>
        <p:txBody>
          <a:bodyPr/>
          <a:lstStyle/>
          <a:p>
            <a:r>
              <a:rPr lang="en-US" dirty="0"/>
              <a:t>The math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550FF-4536-2246-B83D-1723F7D71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151" y="4342305"/>
            <a:ext cx="10515600" cy="2379771"/>
          </a:xfrm>
        </p:spPr>
        <p:txBody>
          <a:bodyPr>
            <a:normAutofit/>
          </a:bodyPr>
          <a:lstStyle/>
          <a:p>
            <a:r>
              <a:rPr lang="en-US" dirty="0"/>
              <a:t>Low-dimensional </a:t>
            </a:r>
            <a:r>
              <a:rPr lang="en-US" dirty="0" err="1"/>
              <a:t>softmax</a:t>
            </a:r>
            <a:r>
              <a:rPr lang="en-US" dirty="0"/>
              <a:t> factorizations can generate community structure</a:t>
            </a:r>
          </a:p>
          <a:p>
            <a:r>
              <a:rPr lang="en-US" dirty="0"/>
              <a:t>But fragile. Random perturbations to vectors destroy all communities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ACB2F2-BB2E-EB43-A7F2-8FD604D2909B}"/>
              </a:ext>
            </a:extLst>
          </p:cNvPr>
          <p:cNvSpPr/>
          <p:nvPr/>
        </p:nvSpPr>
        <p:spPr>
          <a:xfrm>
            <a:off x="1241301" y="1550752"/>
            <a:ext cx="1828876" cy="1751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45A69F-205A-D046-A88A-3491EB624634}"/>
              </a:ext>
            </a:extLst>
          </p:cNvPr>
          <p:cNvSpPr/>
          <p:nvPr/>
        </p:nvSpPr>
        <p:spPr>
          <a:xfrm>
            <a:off x="1243914" y="1548714"/>
            <a:ext cx="354227" cy="37894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E19ADF-BF57-9E4A-AA22-3B46FC228E08}"/>
              </a:ext>
            </a:extLst>
          </p:cNvPr>
          <p:cNvSpPr/>
          <p:nvPr/>
        </p:nvSpPr>
        <p:spPr>
          <a:xfrm>
            <a:off x="1486930" y="1738184"/>
            <a:ext cx="354227" cy="37894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A35FC9-03A6-E247-B570-7A816B71D3AA}"/>
              </a:ext>
            </a:extLst>
          </p:cNvPr>
          <p:cNvSpPr/>
          <p:nvPr/>
        </p:nvSpPr>
        <p:spPr>
          <a:xfrm>
            <a:off x="2155739" y="2360141"/>
            <a:ext cx="354227" cy="37894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4FF3A0-A9B1-2747-8FC4-1DD9779541C5}"/>
              </a:ext>
            </a:extLst>
          </p:cNvPr>
          <p:cNvSpPr/>
          <p:nvPr/>
        </p:nvSpPr>
        <p:spPr>
          <a:xfrm>
            <a:off x="2509966" y="2737591"/>
            <a:ext cx="354227" cy="37894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5D36F2-575F-404C-A6D8-1D561765896F}"/>
              </a:ext>
            </a:extLst>
          </p:cNvPr>
          <p:cNvSpPr/>
          <p:nvPr/>
        </p:nvSpPr>
        <p:spPr>
          <a:xfrm>
            <a:off x="2715950" y="2923339"/>
            <a:ext cx="354227" cy="37894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6B2A1B-E558-3A49-8610-3AF11E121D3B}"/>
              </a:ext>
            </a:extLst>
          </p:cNvPr>
          <p:cNvSpPr txBox="1"/>
          <p:nvPr/>
        </p:nvSpPr>
        <p:spPr>
          <a:xfrm>
            <a:off x="582597" y="3423293"/>
            <a:ext cx="3500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matrix to embedding method</a:t>
            </a:r>
          </a:p>
          <a:p>
            <a:r>
              <a:rPr lang="en-US" dirty="0"/>
              <a:t>has block structure (communities)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A9A1CA0-DE46-B74F-A4F8-8A42125FC8CF}"/>
              </a:ext>
            </a:extLst>
          </p:cNvPr>
          <p:cNvCxnSpPr>
            <a:cxnSpLocks/>
            <a:stCxn id="16" idx="1"/>
            <a:endCxn id="10" idx="3"/>
          </p:cNvCxnSpPr>
          <p:nvPr/>
        </p:nvCxnSpPr>
        <p:spPr>
          <a:xfrm flipH="1">
            <a:off x="1841157" y="1210389"/>
            <a:ext cx="616845" cy="71726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2B67C44-94F5-3543-AD09-F003C4931153}"/>
              </a:ext>
            </a:extLst>
          </p:cNvPr>
          <p:cNvSpPr txBox="1"/>
          <p:nvPr/>
        </p:nvSpPr>
        <p:spPr>
          <a:xfrm>
            <a:off x="2458002" y="1025723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Dense blocks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04C9B9-23A1-D54F-935E-13993C9B517A}"/>
              </a:ext>
            </a:extLst>
          </p:cNvPr>
          <p:cNvSpPr txBox="1"/>
          <p:nvPr/>
        </p:nvSpPr>
        <p:spPr>
          <a:xfrm>
            <a:off x="115330" y="2117124"/>
            <a:ext cx="804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Sparse</a:t>
            </a:r>
          </a:p>
          <a:p>
            <a:r>
              <a:rPr lang="en-US" dirty="0"/>
              <a:t>matrix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FDB197-4E82-9944-9AB1-32FB8CFE44B0}"/>
              </a:ext>
            </a:extLst>
          </p:cNvPr>
          <p:cNvCxnSpPr>
            <a:stCxn id="18" idx="3"/>
          </p:cNvCxnSpPr>
          <p:nvPr/>
        </p:nvCxnSpPr>
        <p:spPr>
          <a:xfrm flipV="1">
            <a:off x="919589" y="2426515"/>
            <a:ext cx="799544" cy="1377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5173A0-04FE-2B4D-9ED0-6CA95B811B7D}"/>
              </a:ext>
            </a:extLst>
          </p:cNvPr>
          <p:cNvGrpSpPr/>
          <p:nvPr/>
        </p:nvGrpSpPr>
        <p:grpSpPr>
          <a:xfrm>
            <a:off x="8378481" y="1507524"/>
            <a:ext cx="2929331" cy="2074325"/>
            <a:chOff x="939375" y="3039791"/>
            <a:chExt cx="4051221" cy="2749182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89E5069-E003-1047-A8DD-ED3A0F6FA2A6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AA64934-6474-3544-A4FF-E4ADC4D6F27D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513F761-98A6-5647-A694-DC32BA84B677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51D7B2B-C66E-5241-B146-1D43ED4F0C7C}"/>
                </a:ext>
              </a:extLst>
            </p:cNvPr>
            <p:cNvCxnSpPr/>
            <p:nvPr/>
          </p:nvCxnSpPr>
          <p:spPr>
            <a:xfrm flipV="1">
              <a:off x="3126856" y="3350342"/>
              <a:ext cx="1708030" cy="1471747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A9CA249-A51D-C54A-90F1-821E4A1F2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5" y="3697676"/>
              <a:ext cx="1863741" cy="1134455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FA2BF37-B1E2-0740-9B87-A99E451CE2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2563" y="3535513"/>
              <a:ext cx="1794291" cy="129543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93D9B7B-8FB6-924B-9EBD-C19B5B4CD5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375" y="3939857"/>
              <a:ext cx="2187480" cy="899948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403DDCC-5A47-2E49-AB76-358758C7DD63}"/>
                </a:ext>
              </a:extLst>
            </p:cNvPr>
            <p:cNvCxnSpPr>
              <a:cxnSpLocks/>
            </p:cNvCxnSpPr>
            <p:nvPr/>
          </p:nvCxnSpPr>
          <p:spPr>
            <a:xfrm>
              <a:off x="3126855" y="4845835"/>
              <a:ext cx="1078303" cy="74032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5A48CB34-262D-E84F-9258-9EA65FB0F9D9}"/>
              </a:ext>
            </a:extLst>
          </p:cNvPr>
          <p:cNvSpPr/>
          <p:nvPr/>
        </p:nvSpPr>
        <p:spPr>
          <a:xfrm rot="16200000">
            <a:off x="5946209" y="1166140"/>
            <a:ext cx="986379" cy="1751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A3B21E0-6778-D74F-9EE9-F7A9DD52C993}"/>
              </a:ext>
            </a:extLst>
          </p:cNvPr>
          <p:cNvSpPr/>
          <p:nvPr/>
        </p:nvSpPr>
        <p:spPr>
          <a:xfrm>
            <a:off x="4354623" y="1548714"/>
            <a:ext cx="986379" cy="1751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96F40BA-4845-AA47-A3FF-B8D2EA508438}"/>
              </a:ext>
            </a:extLst>
          </p:cNvPr>
          <p:cNvCxnSpPr/>
          <p:nvPr/>
        </p:nvCxnSpPr>
        <p:spPr>
          <a:xfrm>
            <a:off x="7171949" y="1640280"/>
            <a:ext cx="0" cy="83701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DEF4594-9D99-C749-9C5E-828D6AFD248A}"/>
              </a:ext>
            </a:extLst>
          </p:cNvPr>
          <p:cNvCxnSpPr/>
          <p:nvPr/>
        </p:nvCxnSpPr>
        <p:spPr>
          <a:xfrm>
            <a:off x="6925104" y="1640280"/>
            <a:ext cx="0" cy="83701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693AFCD-0156-2E40-AED1-EC8865E2DAF3}"/>
              </a:ext>
            </a:extLst>
          </p:cNvPr>
          <p:cNvCxnSpPr/>
          <p:nvPr/>
        </p:nvCxnSpPr>
        <p:spPr>
          <a:xfrm>
            <a:off x="6678259" y="1640280"/>
            <a:ext cx="0" cy="83701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0DBB647-E16D-DF47-A20C-7DBA58054BF0}"/>
              </a:ext>
            </a:extLst>
          </p:cNvPr>
          <p:cNvCxnSpPr/>
          <p:nvPr/>
        </p:nvCxnSpPr>
        <p:spPr>
          <a:xfrm flipH="1">
            <a:off x="5720848" y="2058785"/>
            <a:ext cx="718550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70DBC36-FD99-4544-A83D-C977AFCC2318}"/>
              </a:ext>
            </a:extLst>
          </p:cNvPr>
          <p:cNvSpPr txBox="1"/>
          <p:nvPr/>
        </p:nvSpPr>
        <p:spPr>
          <a:xfrm>
            <a:off x="6266915" y="2640526"/>
            <a:ext cx="3738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7A46DA-387F-944E-887A-9D602F75F270}"/>
              </a:ext>
            </a:extLst>
          </p:cNvPr>
          <p:cNvSpPr txBox="1"/>
          <p:nvPr/>
        </p:nvSpPr>
        <p:spPr>
          <a:xfrm>
            <a:off x="4674006" y="2192899"/>
            <a:ext cx="4828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V</a:t>
            </a:r>
            <a:r>
              <a:rPr lang="en-US" sz="2600" baseline="30000" dirty="0"/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176148E-C454-A940-83DE-789034B3AFCE}"/>
              </a:ext>
            </a:extLst>
          </p:cNvPr>
          <p:cNvSpPr txBox="1"/>
          <p:nvPr/>
        </p:nvSpPr>
        <p:spPr>
          <a:xfrm>
            <a:off x="3455719" y="178353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≈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4FD07DF-191C-C94B-B3CD-3DF76FD36FEC}"/>
              </a:ext>
            </a:extLst>
          </p:cNvPr>
          <p:cNvSpPr txBox="1"/>
          <p:nvPr/>
        </p:nvSpPr>
        <p:spPr>
          <a:xfrm>
            <a:off x="3144590" y="2245586"/>
            <a:ext cx="1103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Entrywise</a:t>
            </a:r>
            <a:endParaRPr lang="en-US" dirty="0"/>
          </a:p>
          <a:p>
            <a:r>
              <a:rPr lang="en-US" dirty="0" err="1"/>
              <a:t>softmax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0E82507-F43A-A94B-9F18-697912043EB6}"/>
                  </a:ext>
                </a:extLst>
              </p:cNvPr>
              <p:cNvSpPr txBox="1"/>
              <p:nvPr/>
            </p:nvSpPr>
            <p:spPr>
              <a:xfrm>
                <a:off x="4712381" y="675646"/>
                <a:ext cx="888897" cy="6028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0E82507-F43A-A94B-9F18-697912043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381" y="675646"/>
                <a:ext cx="888897" cy="602857"/>
              </a:xfrm>
              <a:prstGeom prst="rect">
                <a:avLst/>
              </a:prstGeom>
              <a:blipFill>
                <a:blip r:embed="rId2"/>
                <a:stretch>
                  <a:fillRect l="-40845" t="-22449" b="-10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AE8D103-5A87-A740-84C3-2B37F1C499C9}"/>
              </a:ext>
            </a:extLst>
          </p:cNvPr>
          <p:cNvCxnSpPr>
            <a:cxnSpLocks/>
          </p:cNvCxnSpPr>
          <p:nvPr/>
        </p:nvCxnSpPr>
        <p:spPr>
          <a:xfrm>
            <a:off x="9960189" y="2886747"/>
            <a:ext cx="581497" cy="719337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35958F7-CFDD-8B46-945D-EAF47AEDEBF1}"/>
              </a:ext>
            </a:extLst>
          </p:cNvPr>
          <p:cNvCxnSpPr>
            <a:cxnSpLocks/>
          </p:cNvCxnSpPr>
          <p:nvPr/>
        </p:nvCxnSpPr>
        <p:spPr>
          <a:xfrm flipH="1">
            <a:off x="9311487" y="2858994"/>
            <a:ext cx="648701" cy="1175723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F4ADF0F-937E-154C-AE86-CD718A2DEE08}"/>
              </a:ext>
            </a:extLst>
          </p:cNvPr>
          <p:cNvCxnSpPr>
            <a:cxnSpLocks/>
          </p:cNvCxnSpPr>
          <p:nvPr/>
        </p:nvCxnSpPr>
        <p:spPr>
          <a:xfrm flipH="1">
            <a:off x="9038228" y="2845628"/>
            <a:ext cx="921960" cy="1062115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E5802-B247-CB4F-87CE-B549F994F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2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7" grpId="0" animBg="1"/>
      <p:bldP spid="5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val 57">
            <a:extLst>
              <a:ext uri="{FF2B5EF4-FFF2-40B4-BE49-F238E27FC236}">
                <a16:creationId xmlns:a16="http://schemas.microsoft.com/office/drawing/2014/main" id="{493232BA-65CE-A143-B413-ACA63F30E32F}"/>
              </a:ext>
            </a:extLst>
          </p:cNvPr>
          <p:cNvSpPr/>
          <p:nvPr/>
        </p:nvSpPr>
        <p:spPr>
          <a:xfrm>
            <a:off x="10135411" y="3098462"/>
            <a:ext cx="744071" cy="75303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BD1955D-8BCE-634D-A7C0-96F66C9CB2E6}"/>
              </a:ext>
            </a:extLst>
          </p:cNvPr>
          <p:cNvSpPr/>
          <p:nvPr/>
        </p:nvSpPr>
        <p:spPr>
          <a:xfrm>
            <a:off x="10765690" y="1502540"/>
            <a:ext cx="744071" cy="75303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78AFCB7-78C2-2C43-8A46-9998CD4BEE57}"/>
              </a:ext>
            </a:extLst>
          </p:cNvPr>
          <p:cNvSpPr/>
          <p:nvPr/>
        </p:nvSpPr>
        <p:spPr>
          <a:xfrm>
            <a:off x="8127011" y="1678866"/>
            <a:ext cx="744071" cy="753035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F1E4D-5D89-8748-9E32-77905586E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60" y="62687"/>
            <a:ext cx="10515600" cy="1325563"/>
          </a:xfrm>
        </p:spPr>
        <p:txBody>
          <a:bodyPr/>
          <a:lstStyle/>
          <a:p>
            <a:r>
              <a:rPr lang="en-US" dirty="0"/>
              <a:t>The effect of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550FF-4536-2246-B83D-1723F7D71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151" y="5407304"/>
            <a:ext cx="10515600" cy="1314772"/>
          </a:xfrm>
        </p:spPr>
        <p:txBody>
          <a:bodyPr>
            <a:normAutofit/>
          </a:bodyPr>
          <a:lstStyle/>
          <a:p>
            <a:r>
              <a:rPr lang="en-US" dirty="0"/>
              <a:t>“Community factorizations” highly sensitive to noise</a:t>
            </a:r>
          </a:p>
          <a:p>
            <a:pPr lvl="1"/>
            <a:r>
              <a:rPr lang="en-US" dirty="0"/>
              <a:t>Unlikely to be found, or at least, lots of inaccuracy in V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ACB2F2-BB2E-EB43-A7F2-8FD604D2909B}"/>
              </a:ext>
            </a:extLst>
          </p:cNvPr>
          <p:cNvSpPr/>
          <p:nvPr/>
        </p:nvSpPr>
        <p:spPr>
          <a:xfrm>
            <a:off x="1241301" y="1550752"/>
            <a:ext cx="1828876" cy="1751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45A69F-205A-D046-A88A-3491EB624634}"/>
              </a:ext>
            </a:extLst>
          </p:cNvPr>
          <p:cNvSpPr/>
          <p:nvPr/>
        </p:nvSpPr>
        <p:spPr>
          <a:xfrm>
            <a:off x="1243914" y="1548714"/>
            <a:ext cx="354227" cy="37894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E19ADF-BF57-9E4A-AA22-3B46FC228E08}"/>
              </a:ext>
            </a:extLst>
          </p:cNvPr>
          <p:cNvSpPr/>
          <p:nvPr/>
        </p:nvSpPr>
        <p:spPr>
          <a:xfrm>
            <a:off x="1486930" y="1738184"/>
            <a:ext cx="354227" cy="37894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A35FC9-03A6-E247-B570-7A816B71D3AA}"/>
              </a:ext>
            </a:extLst>
          </p:cNvPr>
          <p:cNvSpPr/>
          <p:nvPr/>
        </p:nvSpPr>
        <p:spPr>
          <a:xfrm>
            <a:off x="2155739" y="2360141"/>
            <a:ext cx="354227" cy="37894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4FF3A0-A9B1-2747-8FC4-1DD9779541C5}"/>
              </a:ext>
            </a:extLst>
          </p:cNvPr>
          <p:cNvSpPr/>
          <p:nvPr/>
        </p:nvSpPr>
        <p:spPr>
          <a:xfrm>
            <a:off x="2509966" y="2737591"/>
            <a:ext cx="354227" cy="37894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5D36F2-575F-404C-A6D8-1D561765896F}"/>
              </a:ext>
            </a:extLst>
          </p:cNvPr>
          <p:cNvSpPr/>
          <p:nvPr/>
        </p:nvSpPr>
        <p:spPr>
          <a:xfrm>
            <a:off x="2715950" y="2923339"/>
            <a:ext cx="354227" cy="37894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A9A1CA0-DE46-B74F-A4F8-8A42125FC8CF}"/>
              </a:ext>
            </a:extLst>
          </p:cNvPr>
          <p:cNvCxnSpPr>
            <a:cxnSpLocks/>
            <a:stCxn id="16" idx="1"/>
            <a:endCxn id="10" idx="3"/>
          </p:cNvCxnSpPr>
          <p:nvPr/>
        </p:nvCxnSpPr>
        <p:spPr>
          <a:xfrm flipH="1">
            <a:off x="1841157" y="1210389"/>
            <a:ext cx="616845" cy="71726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2B67C44-94F5-3543-AD09-F003C4931153}"/>
              </a:ext>
            </a:extLst>
          </p:cNvPr>
          <p:cNvSpPr txBox="1"/>
          <p:nvPr/>
        </p:nvSpPr>
        <p:spPr>
          <a:xfrm>
            <a:off x="2458002" y="1025723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Dense blocks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04C9B9-23A1-D54F-935E-13993C9B517A}"/>
              </a:ext>
            </a:extLst>
          </p:cNvPr>
          <p:cNvSpPr txBox="1"/>
          <p:nvPr/>
        </p:nvSpPr>
        <p:spPr>
          <a:xfrm>
            <a:off x="115330" y="2117124"/>
            <a:ext cx="804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Sparse</a:t>
            </a:r>
          </a:p>
          <a:p>
            <a:r>
              <a:rPr lang="en-US" dirty="0"/>
              <a:t>matrix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FDB197-4E82-9944-9AB1-32FB8CFE44B0}"/>
              </a:ext>
            </a:extLst>
          </p:cNvPr>
          <p:cNvCxnSpPr>
            <a:stCxn id="18" idx="3"/>
          </p:cNvCxnSpPr>
          <p:nvPr/>
        </p:nvCxnSpPr>
        <p:spPr>
          <a:xfrm flipV="1">
            <a:off x="919589" y="2426515"/>
            <a:ext cx="799544" cy="1377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89E5069-E003-1047-A8DD-ED3A0F6FA2A6}"/>
              </a:ext>
            </a:extLst>
          </p:cNvPr>
          <p:cNvCxnSpPr/>
          <p:nvPr/>
        </p:nvCxnSpPr>
        <p:spPr>
          <a:xfrm flipV="1">
            <a:off x="9960191" y="1507524"/>
            <a:ext cx="0" cy="13381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A64934-6474-3544-A4FF-E4ADC4D6F27D}"/>
              </a:ext>
            </a:extLst>
          </p:cNvPr>
          <p:cNvCxnSpPr/>
          <p:nvPr/>
        </p:nvCxnSpPr>
        <p:spPr>
          <a:xfrm>
            <a:off x="9960191" y="2852311"/>
            <a:ext cx="1235031" cy="5167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513F761-98A6-5647-A694-DC32BA84B677}"/>
              </a:ext>
            </a:extLst>
          </p:cNvPr>
          <p:cNvCxnSpPr/>
          <p:nvPr/>
        </p:nvCxnSpPr>
        <p:spPr>
          <a:xfrm flipH="1">
            <a:off x="8959976" y="2852311"/>
            <a:ext cx="1000215" cy="7295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51D7B2B-C66E-5241-B146-1D43ED4F0C7C}"/>
              </a:ext>
            </a:extLst>
          </p:cNvPr>
          <p:cNvCxnSpPr/>
          <p:nvPr/>
        </p:nvCxnSpPr>
        <p:spPr>
          <a:xfrm flipV="1">
            <a:off x="9960191" y="1741842"/>
            <a:ext cx="1235031" cy="1110469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9CA249-A51D-C54A-90F1-821E4A1F2DBB}"/>
              </a:ext>
            </a:extLst>
          </p:cNvPr>
          <p:cNvCxnSpPr>
            <a:cxnSpLocks/>
          </p:cNvCxnSpPr>
          <p:nvPr/>
        </p:nvCxnSpPr>
        <p:spPr>
          <a:xfrm flipV="1">
            <a:off x="9960190" y="2003914"/>
            <a:ext cx="1347622" cy="855974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FA2BF37-B1E2-0740-9B87-A99E451CE2AA}"/>
              </a:ext>
            </a:extLst>
          </p:cNvPr>
          <p:cNvCxnSpPr>
            <a:cxnSpLocks/>
          </p:cNvCxnSpPr>
          <p:nvPr/>
        </p:nvCxnSpPr>
        <p:spPr>
          <a:xfrm flipH="1" flipV="1">
            <a:off x="8662785" y="1881558"/>
            <a:ext cx="1297404" cy="977437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93D9B7B-8FB6-924B-9EBD-C19B5B4CD595}"/>
              </a:ext>
            </a:extLst>
          </p:cNvPr>
          <p:cNvCxnSpPr>
            <a:cxnSpLocks/>
          </p:cNvCxnSpPr>
          <p:nvPr/>
        </p:nvCxnSpPr>
        <p:spPr>
          <a:xfrm flipH="1" flipV="1">
            <a:off x="8378481" y="2186646"/>
            <a:ext cx="1581709" cy="679033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403DDCC-5A47-2E49-AB76-358758C7DD63}"/>
              </a:ext>
            </a:extLst>
          </p:cNvPr>
          <p:cNvCxnSpPr>
            <a:cxnSpLocks/>
          </p:cNvCxnSpPr>
          <p:nvPr/>
        </p:nvCxnSpPr>
        <p:spPr>
          <a:xfrm>
            <a:off x="9960190" y="2870228"/>
            <a:ext cx="779692" cy="558594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A48CB34-262D-E84F-9258-9EA65FB0F9D9}"/>
              </a:ext>
            </a:extLst>
          </p:cNvPr>
          <p:cNvSpPr/>
          <p:nvPr/>
        </p:nvSpPr>
        <p:spPr>
          <a:xfrm rot="16200000">
            <a:off x="5946209" y="1166140"/>
            <a:ext cx="986379" cy="1751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A3B21E0-6778-D74F-9EE9-F7A9DD52C993}"/>
              </a:ext>
            </a:extLst>
          </p:cNvPr>
          <p:cNvSpPr/>
          <p:nvPr/>
        </p:nvSpPr>
        <p:spPr>
          <a:xfrm>
            <a:off x="4354623" y="1548714"/>
            <a:ext cx="986379" cy="1751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96F40BA-4845-AA47-A3FF-B8D2EA508438}"/>
              </a:ext>
            </a:extLst>
          </p:cNvPr>
          <p:cNvCxnSpPr/>
          <p:nvPr/>
        </p:nvCxnSpPr>
        <p:spPr>
          <a:xfrm>
            <a:off x="7171949" y="1640280"/>
            <a:ext cx="0" cy="83701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DEF4594-9D99-C749-9C5E-828D6AFD248A}"/>
              </a:ext>
            </a:extLst>
          </p:cNvPr>
          <p:cNvCxnSpPr/>
          <p:nvPr/>
        </p:nvCxnSpPr>
        <p:spPr>
          <a:xfrm>
            <a:off x="6925104" y="1640280"/>
            <a:ext cx="0" cy="83701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693AFCD-0156-2E40-AED1-EC8865E2DAF3}"/>
              </a:ext>
            </a:extLst>
          </p:cNvPr>
          <p:cNvCxnSpPr/>
          <p:nvPr/>
        </p:nvCxnSpPr>
        <p:spPr>
          <a:xfrm>
            <a:off x="6678259" y="1640280"/>
            <a:ext cx="0" cy="83701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0DBB647-E16D-DF47-A20C-7DBA58054BF0}"/>
              </a:ext>
            </a:extLst>
          </p:cNvPr>
          <p:cNvCxnSpPr/>
          <p:nvPr/>
        </p:nvCxnSpPr>
        <p:spPr>
          <a:xfrm flipH="1">
            <a:off x="5720848" y="2058785"/>
            <a:ext cx="718550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70DBC36-FD99-4544-A83D-C977AFCC2318}"/>
              </a:ext>
            </a:extLst>
          </p:cNvPr>
          <p:cNvSpPr txBox="1"/>
          <p:nvPr/>
        </p:nvSpPr>
        <p:spPr>
          <a:xfrm>
            <a:off x="6266915" y="2640526"/>
            <a:ext cx="3738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7A46DA-387F-944E-887A-9D602F75F270}"/>
              </a:ext>
            </a:extLst>
          </p:cNvPr>
          <p:cNvSpPr txBox="1"/>
          <p:nvPr/>
        </p:nvSpPr>
        <p:spPr>
          <a:xfrm>
            <a:off x="4674006" y="2192899"/>
            <a:ext cx="4828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V</a:t>
            </a:r>
            <a:r>
              <a:rPr lang="en-US" sz="2600" baseline="30000" dirty="0"/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176148E-C454-A940-83DE-789034B3AFCE}"/>
              </a:ext>
            </a:extLst>
          </p:cNvPr>
          <p:cNvSpPr txBox="1"/>
          <p:nvPr/>
        </p:nvSpPr>
        <p:spPr>
          <a:xfrm>
            <a:off x="3455719" y="178353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≈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4FD07DF-191C-C94B-B3CD-3DF76FD36FEC}"/>
              </a:ext>
            </a:extLst>
          </p:cNvPr>
          <p:cNvSpPr txBox="1"/>
          <p:nvPr/>
        </p:nvSpPr>
        <p:spPr>
          <a:xfrm>
            <a:off x="3144590" y="2245586"/>
            <a:ext cx="1103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Entrywise</a:t>
            </a:r>
            <a:endParaRPr lang="en-US" dirty="0"/>
          </a:p>
          <a:p>
            <a:r>
              <a:rPr lang="en-US" dirty="0" err="1"/>
              <a:t>softmax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0E82507-F43A-A94B-9F18-697912043EB6}"/>
                  </a:ext>
                </a:extLst>
              </p:cNvPr>
              <p:cNvSpPr txBox="1"/>
              <p:nvPr/>
            </p:nvSpPr>
            <p:spPr>
              <a:xfrm>
                <a:off x="3177088" y="3055365"/>
                <a:ext cx="888897" cy="6028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0E82507-F43A-A94B-9F18-697912043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7088" y="3055365"/>
                <a:ext cx="888897" cy="602857"/>
              </a:xfrm>
              <a:prstGeom prst="rect">
                <a:avLst/>
              </a:prstGeom>
              <a:blipFill>
                <a:blip r:embed="rId2"/>
                <a:stretch>
                  <a:fillRect l="-40845" t="-25000" b="-1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AE8D103-5A87-A740-84C3-2B37F1C499C9}"/>
              </a:ext>
            </a:extLst>
          </p:cNvPr>
          <p:cNvCxnSpPr>
            <a:cxnSpLocks/>
          </p:cNvCxnSpPr>
          <p:nvPr/>
        </p:nvCxnSpPr>
        <p:spPr>
          <a:xfrm>
            <a:off x="9960189" y="2886747"/>
            <a:ext cx="581497" cy="719337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35958F7-CFDD-8B46-945D-EAF47AEDEBF1}"/>
              </a:ext>
            </a:extLst>
          </p:cNvPr>
          <p:cNvCxnSpPr>
            <a:cxnSpLocks/>
          </p:cNvCxnSpPr>
          <p:nvPr/>
        </p:nvCxnSpPr>
        <p:spPr>
          <a:xfrm flipH="1">
            <a:off x="9311487" y="2858994"/>
            <a:ext cx="648701" cy="1175723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F4ADF0F-937E-154C-AE86-CD718A2DEE08}"/>
              </a:ext>
            </a:extLst>
          </p:cNvPr>
          <p:cNvCxnSpPr>
            <a:cxnSpLocks/>
          </p:cNvCxnSpPr>
          <p:nvPr/>
        </p:nvCxnSpPr>
        <p:spPr>
          <a:xfrm flipH="1">
            <a:off x="9038228" y="2845628"/>
            <a:ext cx="921960" cy="1062115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40690BA-D6D3-774E-8ACC-63C2DE368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627" y="712333"/>
            <a:ext cx="1373707" cy="713271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429A081-1D87-CB46-8431-CC19CEBC340A}"/>
              </a:ext>
            </a:extLst>
          </p:cNvPr>
          <p:cNvSpPr/>
          <p:nvPr/>
        </p:nvSpPr>
        <p:spPr>
          <a:xfrm>
            <a:off x="1241301" y="3492329"/>
            <a:ext cx="1828876" cy="17515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1D5EF9B-EE7C-B741-BBD4-E4C161C4C61D}"/>
              </a:ext>
            </a:extLst>
          </p:cNvPr>
          <p:cNvSpPr/>
          <p:nvPr/>
        </p:nvSpPr>
        <p:spPr>
          <a:xfrm rot="16200000">
            <a:off x="5946209" y="3107717"/>
            <a:ext cx="986379" cy="1751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042412B-9DCC-1449-8F63-DB040F539292}"/>
              </a:ext>
            </a:extLst>
          </p:cNvPr>
          <p:cNvSpPr/>
          <p:nvPr/>
        </p:nvSpPr>
        <p:spPr>
          <a:xfrm>
            <a:off x="4354623" y="3490291"/>
            <a:ext cx="986379" cy="1751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5DB8C6B-3808-B843-B048-6C7B5D99AE05}"/>
              </a:ext>
            </a:extLst>
          </p:cNvPr>
          <p:cNvCxnSpPr/>
          <p:nvPr/>
        </p:nvCxnSpPr>
        <p:spPr>
          <a:xfrm>
            <a:off x="7171949" y="3581857"/>
            <a:ext cx="0" cy="83701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AE3D2DA-7877-DB4E-80FC-26DE27E9F036}"/>
              </a:ext>
            </a:extLst>
          </p:cNvPr>
          <p:cNvCxnSpPr/>
          <p:nvPr/>
        </p:nvCxnSpPr>
        <p:spPr>
          <a:xfrm>
            <a:off x="6925104" y="3581857"/>
            <a:ext cx="0" cy="83701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86CF102-0C58-CE4A-9FF5-4E3E9F1B7345}"/>
              </a:ext>
            </a:extLst>
          </p:cNvPr>
          <p:cNvCxnSpPr/>
          <p:nvPr/>
        </p:nvCxnSpPr>
        <p:spPr>
          <a:xfrm>
            <a:off x="6678259" y="3581857"/>
            <a:ext cx="0" cy="83701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851997E-BFE5-A247-9937-16C5406EC0A9}"/>
              </a:ext>
            </a:extLst>
          </p:cNvPr>
          <p:cNvCxnSpPr/>
          <p:nvPr/>
        </p:nvCxnSpPr>
        <p:spPr>
          <a:xfrm flipH="1">
            <a:off x="5720848" y="4000362"/>
            <a:ext cx="718550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C53075D7-F8E4-514F-983A-858ADD0A1CD2}"/>
              </a:ext>
            </a:extLst>
          </p:cNvPr>
          <p:cNvSpPr txBox="1"/>
          <p:nvPr/>
        </p:nvSpPr>
        <p:spPr>
          <a:xfrm>
            <a:off x="6266915" y="4582103"/>
            <a:ext cx="46583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V’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3674600-5BD6-DE41-BE76-9AB818D2C588}"/>
              </a:ext>
            </a:extLst>
          </p:cNvPr>
          <p:cNvSpPr txBox="1"/>
          <p:nvPr/>
        </p:nvSpPr>
        <p:spPr>
          <a:xfrm>
            <a:off x="4674006" y="4134476"/>
            <a:ext cx="5772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V’</a:t>
            </a:r>
            <a:r>
              <a:rPr lang="en-US" sz="2600" baseline="30000" dirty="0"/>
              <a:t>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FAAE519-1EA1-474F-9FE7-D1AE215810B7}"/>
              </a:ext>
            </a:extLst>
          </p:cNvPr>
          <p:cNvSpPr txBox="1"/>
          <p:nvPr/>
        </p:nvSpPr>
        <p:spPr>
          <a:xfrm>
            <a:off x="3455719" y="372511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≈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D5331FF-0E59-7744-9214-72C88CB39DC2}"/>
              </a:ext>
            </a:extLst>
          </p:cNvPr>
          <p:cNvSpPr txBox="1"/>
          <p:nvPr/>
        </p:nvSpPr>
        <p:spPr>
          <a:xfrm>
            <a:off x="3144590" y="4187163"/>
            <a:ext cx="1103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Entrywise</a:t>
            </a:r>
            <a:endParaRPr lang="en-US" dirty="0"/>
          </a:p>
          <a:p>
            <a:r>
              <a:rPr lang="en-US" dirty="0" err="1"/>
              <a:t>softmax</a:t>
            </a:r>
            <a:endParaRPr lang="en-US" dirty="0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2BE3271-47F8-854F-99BA-E1C4089B2FE3}"/>
              </a:ext>
            </a:extLst>
          </p:cNvPr>
          <p:cNvCxnSpPr>
            <a:cxnSpLocks/>
          </p:cNvCxnSpPr>
          <p:nvPr/>
        </p:nvCxnSpPr>
        <p:spPr>
          <a:xfrm flipH="1" flipV="1">
            <a:off x="8871083" y="1695216"/>
            <a:ext cx="1089105" cy="113286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B8D2FC-106B-D343-914F-94B719524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0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2CF0-F84B-3D41-BC90-686E813F3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 to go…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2B243-1298-1E49-8C98-D8E0C591F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09127"/>
            <a:ext cx="10515600" cy="3038808"/>
          </a:xfrm>
        </p:spPr>
        <p:txBody>
          <a:bodyPr/>
          <a:lstStyle/>
          <a:p>
            <a:r>
              <a:rPr lang="en-US" dirty="0"/>
              <a:t>We need more theory in the study on graph embeddings</a:t>
            </a:r>
          </a:p>
          <a:p>
            <a:r>
              <a:rPr lang="en-US" dirty="0"/>
              <a:t>The study of limitations, what is not possible</a:t>
            </a:r>
          </a:p>
          <a:p>
            <a:r>
              <a:rPr lang="en-US" dirty="0"/>
              <a:t>Different kinds of kernels/models (</a:t>
            </a:r>
            <a:r>
              <a:rPr lang="en-US" dirty="0" err="1"/>
              <a:t>softmax</a:t>
            </a:r>
            <a:r>
              <a:rPr lang="en-US" dirty="0"/>
              <a:t>, logistic </a:t>
            </a:r>
            <a:r>
              <a:rPr lang="en-US" dirty="0" err="1"/>
              <a:t>fn</a:t>
            </a:r>
            <a:r>
              <a:rPr lang="en-US" dirty="0"/>
              <a:t>, etc.) have significantly different power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[</a:t>
            </a:r>
            <a:r>
              <a:rPr lang="en-US" dirty="0" err="1">
                <a:solidFill>
                  <a:srgbClr val="0432FF"/>
                </a:solidFill>
              </a:rPr>
              <a:t>Chanupriya</a:t>
            </a:r>
            <a:r>
              <a:rPr lang="en-US" dirty="0">
                <a:solidFill>
                  <a:srgbClr val="0432FF"/>
                </a:solidFill>
              </a:rPr>
              <a:t> et al 20]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91CA72-CABF-1440-8D93-B29494E9621F}"/>
              </a:ext>
            </a:extLst>
          </p:cNvPr>
          <p:cNvGrpSpPr/>
          <p:nvPr/>
        </p:nvGrpSpPr>
        <p:grpSpPr>
          <a:xfrm>
            <a:off x="2052059" y="1529015"/>
            <a:ext cx="3001992" cy="1915064"/>
            <a:chOff x="517884" y="2770444"/>
            <a:chExt cx="3001992" cy="191506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CD7563A-C184-AA44-BBE8-8554C3905282}"/>
                </a:ext>
              </a:extLst>
            </p:cNvPr>
            <p:cNvSpPr/>
            <p:nvPr/>
          </p:nvSpPr>
          <p:spPr>
            <a:xfrm>
              <a:off x="517884" y="2770444"/>
              <a:ext cx="3001992" cy="191506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G</a:t>
              </a:r>
            </a:p>
          </p:txBody>
        </p:sp>
        <p:pic>
          <p:nvPicPr>
            <p:cNvPr id="6" name="Picture 44">
              <a:extLst>
                <a:ext uri="{FF2B5EF4-FFF2-40B4-BE49-F238E27FC236}">
                  <a16:creationId xmlns:a16="http://schemas.microsoft.com/office/drawing/2014/main" id="{6A66B1E7-7F90-FF41-A777-6769D53604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218" y="3893543"/>
              <a:ext cx="487589" cy="617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5">
              <a:extLst>
                <a:ext uri="{FF2B5EF4-FFF2-40B4-BE49-F238E27FC236}">
                  <a16:creationId xmlns:a16="http://schemas.microsoft.com/office/drawing/2014/main" id="{7F92E389-F6A4-7444-B444-1DE0E9AA4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76" y="2976602"/>
              <a:ext cx="526131" cy="61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7">
              <a:extLst>
                <a:ext uri="{FF2B5EF4-FFF2-40B4-BE49-F238E27FC236}">
                  <a16:creationId xmlns:a16="http://schemas.microsoft.com/office/drawing/2014/main" id="{25166959-DD3B-6B46-B446-712C72EB57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80" y="3283221"/>
              <a:ext cx="688975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C35A97-ABAA-9544-B0DB-4EBA9F2C9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2715" y="3031735"/>
              <a:ext cx="562534" cy="7491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C6A681-E054-1F4F-A3C0-DFBF2D32B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870" y="3945976"/>
              <a:ext cx="727039" cy="46738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3889EF-1D9D-854C-BE4B-711C6E962E45}"/>
              </a:ext>
            </a:extLst>
          </p:cNvPr>
          <p:cNvGrpSpPr/>
          <p:nvPr/>
        </p:nvGrpSpPr>
        <p:grpSpPr>
          <a:xfrm>
            <a:off x="7087596" y="1713408"/>
            <a:ext cx="1945037" cy="1270005"/>
            <a:chOff x="939375" y="3039791"/>
            <a:chExt cx="3895511" cy="274918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59B13FE-BECB-8248-ABC4-8604FFF1E9CC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D36BAB8-D283-3645-A416-DC8EFB7D88C8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2C5EF79-103F-FB42-BFCD-BEDB5A002A7A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F91E980-D4A2-0D47-A35F-C6B00C8E5B4F}"/>
                </a:ext>
              </a:extLst>
            </p:cNvPr>
            <p:cNvCxnSpPr/>
            <p:nvPr/>
          </p:nvCxnSpPr>
          <p:spPr>
            <a:xfrm flipV="1">
              <a:off x="3126856" y="3350342"/>
              <a:ext cx="1708030" cy="1471747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E626EA-D4E5-644E-A747-85483DC1AD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5" y="4752109"/>
              <a:ext cx="1624642" cy="80020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AEFC232-7AF5-BA41-831E-EFF6195B64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2563" y="3535513"/>
              <a:ext cx="1794291" cy="129543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48E7B60-46EA-9247-971D-BD784F0659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375" y="3939857"/>
              <a:ext cx="2187480" cy="899948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DDC196C-5AEA-B64C-B6C0-10725D17F209}"/>
                </a:ext>
              </a:extLst>
            </p:cNvPr>
            <p:cNvCxnSpPr>
              <a:cxnSpLocks/>
            </p:cNvCxnSpPr>
            <p:nvPr/>
          </p:nvCxnSpPr>
          <p:spPr>
            <a:xfrm>
              <a:off x="3126855" y="4845835"/>
              <a:ext cx="1078303" cy="74032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Arrow 21">
            <a:extLst>
              <a:ext uri="{FF2B5EF4-FFF2-40B4-BE49-F238E27FC236}">
                <a16:creationId xmlns:a16="http://schemas.microsoft.com/office/drawing/2014/main" id="{461A7CF0-47F2-A34B-9742-CCA7883331FA}"/>
              </a:ext>
            </a:extLst>
          </p:cNvPr>
          <p:cNvSpPr/>
          <p:nvPr/>
        </p:nvSpPr>
        <p:spPr>
          <a:xfrm>
            <a:off x="5411984" y="2348411"/>
            <a:ext cx="1268902" cy="303703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7D0EDC7-4843-5643-897B-9507AB780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813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2CF0-F84B-3D41-BC90-686E813F3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for thought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2B243-1298-1E49-8C98-D8E0C591F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83653"/>
            <a:ext cx="10515600" cy="2364281"/>
          </a:xfrm>
        </p:spPr>
        <p:txBody>
          <a:bodyPr/>
          <a:lstStyle/>
          <a:p>
            <a:r>
              <a:rPr lang="en-US" dirty="0"/>
              <a:t>What tasks can embeddings do (or not do)?</a:t>
            </a:r>
          </a:p>
          <a:p>
            <a:pPr lvl="1"/>
            <a:r>
              <a:rPr lang="en-US" dirty="0"/>
              <a:t>Do they really give “task independent” information?</a:t>
            </a:r>
          </a:p>
          <a:p>
            <a:r>
              <a:rPr lang="en-US" dirty="0"/>
              <a:t>Which models/geometries can capture community structure?</a:t>
            </a:r>
          </a:p>
          <a:p>
            <a:r>
              <a:rPr lang="en-US" dirty="0"/>
              <a:t>How does noise affect embeddings?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91CA72-CABF-1440-8D93-B29494E9621F}"/>
              </a:ext>
            </a:extLst>
          </p:cNvPr>
          <p:cNvGrpSpPr/>
          <p:nvPr/>
        </p:nvGrpSpPr>
        <p:grpSpPr>
          <a:xfrm>
            <a:off x="2052059" y="1529015"/>
            <a:ext cx="3001992" cy="1915064"/>
            <a:chOff x="517884" y="2770444"/>
            <a:chExt cx="3001992" cy="191506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CD7563A-C184-AA44-BBE8-8554C3905282}"/>
                </a:ext>
              </a:extLst>
            </p:cNvPr>
            <p:cNvSpPr/>
            <p:nvPr/>
          </p:nvSpPr>
          <p:spPr>
            <a:xfrm>
              <a:off x="517884" y="2770444"/>
              <a:ext cx="3001992" cy="191506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G</a:t>
              </a:r>
            </a:p>
          </p:txBody>
        </p:sp>
        <p:pic>
          <p:nvPicPr>
            <p:cNvPr id="6" name="Picture 44">
              <a:extLst>
                <a:ext uri="{FF2B5EF4-FFF2-40B4-BE49-F238E27FC236}">
                  <a16:creationId xmlns:a16="http://schemas.microsoft.com/office/drawing/2014/main" id="{6A66B1E7-7F90-FF41-A777-6769D53604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218" y="3893543"/>
              <a:ext cx="487589" cy="617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5">
              <a:extLst>
                <a:ext uri="{FF2B5EF4-FFF2-40B4-BE49-F238E27FC236}">
                  <a16:creationId xmlns:a16="http://schemas.microsoft.com/office/drawing/2014/main" id="{7F92E389-F6A4-7444-B444-1DE0E9AA4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76" y="2976602"/>
              <a:ext cx="526131" cy="61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7">
              <a:extLst>
                <a:ext uri="{FF2B5EF4-FFF2-40B4-BE49-F238E27FC236}">
                  <a16:creationId xmlns:a16="http://schemas.microsoft.com/office/drawing/2014/main" id="{25166959-DD3B-6B46-B446-712C72EB57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80" y="3283221"/>
              <a:ext cx="688975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C35A97-ABAA-9544-B0DB-4EBA9F2C9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2715" y="3031735"/>
              <a:ext cx="562534" cy="7491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C6A681-E054-1F4F-A3C0-DFBF2D32B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870" y="3945976"/>
              <a:ext cx="727039" cy="46738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3889EF-1D9D-854C-BE4B-711C6E962E45}"/>
              </a:ext>
            </a:extLst>
          </p:cNvPr>
          <p:cNvGrpSpPr/>
          <p:nvPr/>
        </p:nvGrpSpPr>
        <p:grpSpPr>
          <a:xfrm>
            <a:off x="7087596" y="1713408"/>
            <a:ext cx="1945037" cy="1270005"/>
            <a:chOff x="939375" y="3039791"/>
            <a:chExt cx="3895511" cy="274918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59B13FE-BECB-8248-ABC4-8604FFF1E9CC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D36BAB8-D283-3645-A416-DC8EFB7D88C8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2C5EF79-103F-FB42-BFCD-BEDB5A002A7A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F91E980-D4A2-0D47-A35F-C6B00C8E5B4F}"/>
                </a:ext>
              </a:extLst>
            </p:cNvPr>
            <p:cNvCxnSpPr/>
            <p:nvPr/>
          </p:nvCxnSpPr>
          <p:spPr>
            <a:xfrm flipV="1">
              <a:off x="3126856" y="3350342"/>
              <a:ext cx="1708030" cy="1471747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E626EA-D4E5-644E-A747-85483DC1AD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5" y="4752109"/>
              <a:ext cx="1624642" cy="80020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AEFC232-7AF5-BA41-831E-EFF6195B64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2563" y="3535513"/>
              <a:ext cx="1794291" cy="129543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48E7B60-46EA-9247-971D-BD784F0659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375" y="3939857"/>
              <a:ext cx="2187480" cy="899948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DDC196C-5AEA-B64C-B6C0-10725D17F209}"/>
                </a:ext>
              </a:extLst>
            </p:cNvPr>
            <p:cNvCxnSpPr>
              <a:cxnSpLocks/>
            </p:cNvCxnSpPr>
            <p:nvPr/>
          </p:nvCxnSpPr>
          <p:spPr>
            <a:xfrm>
              <a:off x="3126855" y="4845835"/>
              <a:ext cx="1078303" cy="74032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Arrow 21">
            <a:extLst>
              <a:ext uri="{FF2B5EF4-FFF2-40B4-BE49-F238E27FC236}">
                <a16:creationId xmlns:a16="http://schemas.microsoft.com/office/drawing/2014/main" id="{461A7CF0-47F2-A34B-9742-CCA7883331FA}"/>
              </a:ext>
            </a:extLst>
          </p:cNvPr>
          <p:cNvSpPr/>
          <p:nvPr/>
        </p:nvSpPr>
        <p:spPr>
          <a:xfrm>
            <a:off x="5411984" y="2348411"/>
            <a:ext cx="1268902" cy="303703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380DB1F0-A560-3649-A5ED-1F82A325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28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F60741-0FB9-0641-AF42-1658DF724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3428F19-0C66-AE47-A935-A6104A903C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C601D5-A880-2146-9C87-510280E4C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90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87F6A-FB7E-124B-8F24-88662E2B4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239"/>
            <a:ext cx="10515600" cy="1325563"/>
          </a:xfrm>
        </p:spPr>
        <p:txBody>
          <a:bodyPr/>
          <a:lstStyle/>
          <a:p>
            <a:r>
              <a:rPr lang="en-US" dirty="0"/>
              <a:t>Graph embeddings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5A1645-72CB-104B-BA7C-B6E9B834F4D2}"/>
              </a:ext>
            </a:extLst>
          </p:cNvPr>
          <p:cNvSpPr/>
          <p:nvPr/>
        </p:nvSpPr>
        <p:spPr>
          <a:xfrm>
            <a:off x="655608" y="1828800"/>
            <a:ext cx="3001992" cy="191506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G</a:t>
            </a:r>
          </a:p>
        </p:txBody>
      </p:sp>
      <p:pic>
        <p:nvPicPr>
          <p:cNvPr id="5" name="Picture 44">
            <a:extLst>
              <a:ext uri="{FF2B5EF4-FFF2-40B4-BE49-F238E27FC236}">
                <a16:creationId xmlns:a16="http://schemas.microsoft.com/office/drawing/2014/main" id="{DD91D7D8-8FB6-C041-A3D8-0B8060EF2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942" y="2951899"/>
            <a:ext cx="487589" cy="61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5">
            <a:extLst>
              <a:ext uri="{FF2B5EF4-FFF2-40B4-BE49-F238E27FC236}">
                <a16:creationId xmlns:a16="http://schemas.microsoft.com/office/drawing/2014/main" id="{0E54BE9A-A715-B940-8153-DA729A7B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400" y="2034958"/>
            <a:ext cx="526131" cy="61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7">
            <a:extLst>
              <a:ext uri="{FF2B5EF4-FFF2-40B4-BE49-F238E27FC236}">
                <a16:creationId xmlns:a16="http://schemas.microsoft.com/office/drawing/2014/main" id="{C9097C9C-3A23-7047-834B-E28F6B577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04" y="2341577"/>
            <a:ext cx="6889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61A124-DED6-6444-A002-69BC607C4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0439" y="2090091"/>
            <a:ext cx="562534" cy="749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722787-BD95-8B49-94E0-17656B433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7594" y="3004332"/>
            <a:ext cx="727039" cy="467382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83EC51E7-3C06-0B49-9716-1C8E83F33B1C}"/>
              </a:ext>
            </a:extLst>
          </p:cNvPr>
          <p:cNvSpPr/>
          <p:nvPr/>
        </p:nvSpPr>
        <p:spPr>
          <a:xfrm>
            <a:off x="4548906" y="2634480"/>
            <a:ext cx="1699404" cy="303703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B0AEEC-87CA-9545-99FD-35D9857140EC}"/>
              </a:ext>
            </a:extLst>
          </p:cNvPr>
          <p:cNvSpPr txBox="1"/>
          <p:nvPr/>
        </p:nvSpPr>
        <p:spPr>
          <a:xfrm>
            <a:off x="4457915" y="3337539"/>
            <a:ext cx="187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 embedding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9CC48BC-1646-ED4D-BEAC-A311125B7D24}"/>
              </a:ext>
            </a:extLst>
          </p:cNvPr>
          <p:cNvCxnSpPr/>
          <p:nvPr/>
        </p:nvCxnSpPr>
        <p:spPr>
          <a:xfrm flipV="1">
            <a:off x="8522898" y="1397479"/>
            <a:ext cx="0" cy="17734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EAA488E-E230-D94D-B9E4-40D6D59579C4}"/>
              </a:ext>
            </a:extLst>
          </p:cNvPr>
          <p:cNvCxnSpPr/>
          <p:nvPr/>
        </p:nvCxnSpPr>
        <p:spPr>
          <a:xfrm>
            <a:off x="8522898" y="3179777"/>
            <a:ext cx="1708030" cy="6848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A8C409-2368-F14F-827D-2AF4DFA8D993}"/>
              </a:ext>
            </a:extLst>
          </p:cNvPr>
          <p:cNvCxnSpPr/>
          <p:nvPr/>
        </p:nvCxnSpPr>
        <p:spPr>
          <a:xfrm flipH="1">
            <a:off x="7139616" y="3179777"/>
            <a:ext cx="1383282" cy="9668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48687C7-92FD-C046-B75A-A6673286E09E}"/>
              </a:ext>
            </a:extLst>
          </p:cNvPr>
          <p:cNvCxnSpPr/>
          <p:nvPr/>
        </p:nvCxnSpPr>
        <p:spPr>
          <a:xfrm flipV="1">
            <a:off x="8522898" y="1708030"/>
            <a:ext cx="1708030" cy="1471747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DB20CD7-BE69-D045-9A16-90AC34FAD6CA}"/>
              </a:ext>
            </a:extLst>
          </p:cNvPr>
          <p:cNvCxnSpPr>
            <a:cxnSpLocks/>
          </p:cNvCxnSpPr>
          <p:nvPr/>
        </p:nvCxnSpPr>
        <p:spPr>
          <a:xfrm flipV="1">
            <a:off x="8522897" y="3109797"/>
            <a:ext cx="1624642" cy="80020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39B9829-7D39-C24A-B9BF-AD65340B598D}"/>
              </a:ext>
            </a:extLst>
          </p:cNvPr>
          <p:cNvCxnSpPr>
            <a:cxnSpLocks/>
          </p:cNvCxnSpPr>
          <p:nvPr/>
        </p:nvCxnSpPr>
        <p:spPr>
          <a:xfrm flipH="1" flipV="1">
            <a:off x="6728605" y="1893201"/>
            <a:ext cx="1794291" cy="1295434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AECAD63-9513-7542-9BAA-5E20D911A622}"/>
              </a:ext>
            </a:extLst>
          </p:cNvPr>
          <p:cNvCxnSpPr>
            <a:cxnSpLocks/>
          </p:cNvCxnSpPr>
          <p:nvPr/>
        </p:nvCxnSpPr>
        <p:spPr>
          <a:xfrm flipH="1" flipV="1">
            <a:off x="6335417" y="2297545"/>
            <a:ext cx="2187480" cy="899948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503A505-DF56-2242-9E91-DDCA15F5A86C}"/>
              </a:ext>
            </a:extLst>
          </p:cNvPr>
          <p:cNvCxnSpPr>
            <a:cxnSpLocks/>
          </p:cNvCxnSpPr>
          <p:nvPr/>
        </p:nvCxnSpPr>
        <p:spPr>
          <a:xfrm>
            <a:off x="8522897" y="3203523"/>
            <a:ext cx="1078303" cy="740326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6091D52C-016E-1B4C-9393-747CBD28B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722" y="1144008"/>
            <a:ext cx="562534" cy="74919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1E80EA9-A83F-9345-871C-B69293455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310" y="1362702"/>
            <a:ext cx="727039" cy="467382"/>
          </a:xfrm>
          <a:prstGeom prst="rect">
            <a:avLst/>
          </a:prstGeom>
        </p:spPr>
      </p:pic>
      <p:pic>
        <p:nvPicPr>
          <p:cNvPr id="42" name="Picture 45">
            <a:extLst>
              <a:ext uri="{FF2B5EF4-FFF2-40B4-BE49-F238E27FC236}">
                <a16:creationId xmlns:a16="http://schemas.microsoft.com/office/drawing/2014/main" id="{4DE9EAFB-2247-6B47-AFE9-FB070D614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815" y="1951219"/>
            <a:ext cx="526131" cy="61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7">
            <a:extLst>
              <a:ext uri="{FF2B5EF4-FFF2-40B4-BE49-F238E27FC236}">
                <a16:creationId xmlns:a16="http://schemas.microsoft.com/office/drawing/2014/main" id="{6D5E8AD8-67FB-E94A-A435-0DE6812C1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501" y="2574916"/>
            <a:ext cx="6889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4">
            <a:extLst>
              <a:ext uri="{FF2B5EF4-FFF2-40B4-BE49-F238E27FC236}">
                <a16:creationId xmlns:a16="http://schemas.microsoft.com/office/drawing/2014/main" id="{A2038943-CF01-FB45-9ED6-5728F310E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493" y="4047541"/>
            <a:ext cx="487589" cy="61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2A7F508-B56E-B645-9FE2-07AABF293C5D}"/>
              </a:ext>
            </a:extLst>
          </p:cNvPr>
          <p:cNvSpPr txBox="1"/>
          <p:nvPr/>
        </p:nvSpPr>
        <p:spPr>
          <a:xfrm>
            <a:off x="3072973" y="4434389"/>
            <a:ext cx="1369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Proximity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78A64A-072F-784B-B8C1-E23C92C5E4B3}"/>
              </a:ext>
            </a:extLst>
          </p:cNvPr>
          <p:cNvSpPr txBox="1"/>
          <p:nvPr/>
        </p:nvSpPr>
        <p:spPr>
          <a:xfrm>
            <a:off x="6342102" y="4434388"/>
            <a:ext cx="1369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Proximity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E4C2FFE-36CB-FF4E-962E-318E695E0E58}"/>
              </a:ext>
            </a:extLst>
          </p:cNvPr>
          <p:cNvSpPr txBox="1"/>
          <p:nvPr/>
        </p:nvSpPr>
        <p:spPr>
          <a:xfrm>
            <a:off x="5222113" y="4356381"/>
            <a:ext cx="36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≈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EAD4686-9C67-5246-8250-2282D183BC4E}"/>
              </a:ext>
            </a:extLst>
          </p:cNvPr>
          <p:cNvSpPr txBox="1"/>
          <p:nvPr/>
        </p:nvSpPr>
        <p:spPr>
          <a:xfrm>
            <a:off x="3351389" y="5124914"/>
            <a:ext cx="812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Edge</a:t>
            </a:r>
          </a:p>
        </p:txBody>
      </p:sp>
      <p:sp>
        <p:nvSpPr>
          <p:cNvPr id="51" name="Left-Right Arrow 50">
            <a:extLst>
              <a:ext uri="{FF2B5EF4-FFF2-40B4-BE49-F238E27FC236}">
                <a16:creationId xmlns:a16="http://schemas.microsoft.com/office/drawing/2014/main" id="{0E1C65E9-B2A2-BA4D-9A66-FF17623363E0}"/>
              </a:ext>
            </a:extLst>
          </p:cNvPr>
          <p:cNvSpPr/>
          <p:nvPr/>
        </p:nvSpPr>
        <p:spPr>
          <a:xfrm>
            <a:off x="4807899" y="5275438"/>
            <a:ext cx="1288101" cy="160616"/>
          </a:xfrm>
          <a:prstGeom prst="left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507D5B3-670D-4E46-BEB9-1DD794F04F97}"/>
              </a:ext>
            </a:extLst>
          </p:cNvPr>
          <p:cNvSpPr txBox="1"/>
          <p:nvPr/>
        </p:nvSpPr>
        <p:spPr>
          <a:xfrm>
            <a:off x="6497155" y="5124913"/>
            <a:ext cx="1447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Closeness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E6804F-ECC4-F94B-B21D-561AE7702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9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50" grpId="0"/>
      <p:bldP spid="51" grpId="0" animBg="1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87F6A-FB7E-124B-8F24-88662E2B4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239"/>
            <a:ext cx="10515600" cy="1325563"/>
          </a:xfrm>
        </p:spPr>
        <p:txBody>
          <a:bodyPr/>
          <a:lstStyle/>
          <a:p>
            <a:r>
              <a:rPr lang="en-US" dirty="0"/>
              <a:t>Graph embeddings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3DE12-F904-3249-AFF9-63618498D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21579"/>
            <a:ext cx="10515600" cy="13758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Convert topology into geometry</a:t>
            </a:r>
          </a:p>
          <a:p>
            <a:r>
              <a:rPr lang="en-US" dirty="0"/>
              <a:t>Dimension d &lt;&lt; n</a:t>
            </a:r>
          </a:p>
          <a:p>
            <a:pPr lvl="1"/>
            <a:r>
              <a:rPr lang="en-US" dirty="0"/>
              <a:t>n is number of vertices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5A1645-72CB-104B-BA7C-B6E9B834F4D2}"/>
              </a:ext>
            </a:extLst>
          </p:cNvPr>
          <p:cNvSpPr/>
          <p:nvPr/>
        </p:nvSpPr>
        <p:spPr>
          <a:xfrm>
            <a:off x="655608" y="1828800"/>
            <a:ext cx="3001992" cy="191506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G</a:t>
            </a:r>
          </a:p>
        </p:txBody>
      </p:sp>
      <p:pic>
        <p:nvPicPr>
          <p:cNvPr id="5" name="Picture 44">
            <a:extLst>
              <a:ext uri="{FF2B5EF4-FFF2-40B4-BE49-F238E27FC236}">
                <a16:creationId xmlns:a16="http://schemas.microsoft.com/office/drawing/2014/main" id="{DD91D7D8-8FB6-C041-A3D8-0B8060EF2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942" y="2951899"/>
            <a:ext cx="487589" cy="61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5">
            <a:extLst>
              <a:ext uri="{FF2B5EF4-FFF2-40B4-BE49-F238E27FC236}">
                <a16:creationId xmlns:a16="http://schemas.microsoft.com/office/drawing/2014/main" id="{0E54BE9A-A715-B940-8153-DA729A7B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400" y="2034958"/>
            <a:ext cx="526131" cy="61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7">
            <a:extLst>
              <a:ext uri="{FF2B5EF4-FFF2-40B4-BE49-F238E27FC236}">
                <a16:creationId xmlns:a16="http://schemas.microsoft.com/office/drawing/2014/main" id="{C9097C9C-3A23-7047-834B-E28F6B577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04" y="2341577"/>
            <a:ext cx="6889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61A124-DED6-6444-A002-69BC607C4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0439" y="2090091"/>
            <a:ext cx="562534" cy="749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722787-BD95-8B49-94E0-17656B433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7594" y="3004332"/>
            <a:ext cx="727039" cy="467382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83EC51E7-3C06-0B49-9716-1C8E83F33B1C}"/>
              </a:ext>
            </a:extLst>
          </p:cNvPr>
          <p:cNvSpPr/>
          <p:nvPr/>
        </p:nvSpPr>
        <p:spPr>
          <a:xfrm>
            <a:off x="4548906" y="2634480"/>
            <a:ext cx="1699404" cy="303703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B0AEEC-87CA-9545-99FD-35D9857140EC}"/>
              </a:ext>
            </a:extLst>
          </p:cNvPr>
          <p:cNvSpPr txBox="1"/>
          <p:nvPr/>
        </p:nvSpPr>
        <p:spPr>
          <a:xfrm>
            <a:off x="4457915" y="3337539"/>
            <a:ext cx="187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 embedding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9CC48BC-1646-ED4D-BEAC-A311125B7D24}"/>
              </a:ext>
            </a:extLst>
          </p:cNvPr>
          <p:cNvCxnSpPr/>
          <p:nvPr/>
        </p:nvCxnSpPr>
        <p:spPr>
          <a:xfrm flipV="1">
            <a:off x="8522898" y="1397479"/>
            <a:ext cx="0" cy="17734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EAA488E-E230-D94D-B9E4-40D6D59579C4}"/>
              </a:ext>
            </a:extLst>
          </p:cNvPr>
          <p:cNvCxnSpPr/>
          <p:nvPr/>
        </p:nvCxnSpPr>
        <p:spPr>
          <a:xfrm>
            <a:off x="8522898" y="3179777"/>
            <a:ext cx="1708030" cy="6848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A8C409-2368-F14F-827D-2AF4DFA8D993}"/>
              </a:ext>
            </a:extLst>
          </p:cNvPr>
          <p:cNvCxnSpPr/>
          <p:nvPr/>
        </p:nvCxnSpPr>
        <p:spPr>
          <a:xfrm flipH="1">
            <a:off x="7139616" y="3179777"/>
            <a:ext cx="1383282" cy="9668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48687C7-92FD-C046-B75A-A6673286E09E}"/>
              </a:ext>
            </a:extLst>
          </p:cNvPr>
          <p:cNvCxnSpPr/>
          <p:nvPr/>
        </p:nvCxnSpPr>
        <p:spPr>
          <a:xfrm flipV="1">
            <a:off x="8522898" y="1708030"/>
            <a:ext cx="1708030" cy="1471747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DB20CD7-BE69-D045-9A16-90AC34FAD6CA}"/>
              </a:ext>
            </a:extLst>
          </p:cNvPr>
          <p:cNvCxnSpPr>
            <a:cxnSpLocks/>
          </p:cNvCxnSpPr>
          <p:nvPr/>
        </p:nvCxnSpPr>
        <p:spPr>
          <a:xfrm flipV="1">
            <a:off x="8522897" y="3109797"/>
            <a:ext cx="1624642" cy="80020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39B9829-7D39-C24A-B9BF-AD65340B598D}"/>
              </a:ext>
            </a:extLst>
          </p:cNvPr>
          <p:cNvCxnSpPr>
            <a:cxnSpLocks/>
          </p:cNvCxnSpPr>
          <p:nvPr/>
        </p:nvCxnSpPr>
        <p:spPr>
          <a:xfrm flipH="1" flipV="1">
            <a:off x="6728605" y="1893201"/>
            <a:ext cx="1794291" cy="1295434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AECAD63-9513-7542-9BAA-5E20D911A622}"/>
              </a:ext>
            </a:extLst>
          </p:cNvPr>
          <p:cNvCxnSpPr>
            <a:cxnSpLocks/>
          </p:cNvCxnSpPr>
          <p:nvPr/>
        </p:nvCxnSpPr>
        <p:spPr>
          <a:xfrm flipH="1" flipV="1">
            <a:off x="6335417" y="2297545"/>
            <a:ext cx="2187480" cy="899948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503A505-DF56-2242-9E91-DDCA15F5A86C}"/>
              </a:ext>
            </a:extLst>
          </p:cNvPr>
          <p:cNvCxnSpPr>
            <a:cxnSpLocks/>
          </p:cNvCxnSpPr>
          <p:nvPr/>
        </p:nvCxnSpPr>
        <p:spPr>
          <a:xfrm>
            <a:off x="8522897" y="3203523"/>
            <a:ext cx="1078303" cy="740326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6091D52C-016E-1B4C-9393-747CBD28B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722" y="1144008"/>
            <a:ext cx="562534" cy="74919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1E80EA9-A83F-9345-871C-B69293455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310" y="1362702"/>
            <a:ext cx="727039" cy="467382"/>
          </a:xfrm>
          <a:prstGeom prst="rect">
            <a:avLst/>
          </a:prstGeom>
        </p:spPr>
      </p:pic>
      <p:pic>
        <p:nvPicPr>
          <p:cNvPr id="43" name="Picture 47">
            <a:extLst>
              <a:ext uri="{FF2B5EF4-FFF2-40B4-BE49-F238E27FC236}">
                <a16:creationId xmlns:a16="http://schemas.microsoft.com/office/drawing/2014/main" id="{6D5E8AD8-67FB-E94A-A435-0DE6812C1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501" y="2574916"/>
            <a:ext cx="6889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4">
            <a:extLst>
              <a:ext uri="{FF2B5EF4-FFF2-40B4-BE49-F238E27FC236}">
                <a16:creationId xmlns:a16="http://schemas.microsoft.com/office/drawing/2014/main" id="{A2038943-CF01-FB45-9ED6-5728F310E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493" y="4047541"/>
            <a:ext cx="487589" cy="61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2A7F508-B56E-B645-9FE2-07AABF293C5D}"/>
              </a:ext>
            </a:extLst>
          </p:cNvPr>
          <p:cNvSpPr txBox="1"/>
          <p:nvPr/>
        </p:nvSpPr>
        <p:spPr>
          <a:xfrm>
            <a:off x="3072973" y="4434389"/>
            <a:ext cx="1369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Proximity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78A64A-072F-784B-B8C1-E23C92C5E4B3}"/>
              </a:ext>
            </a:extLst>
          </p:cNvPr>
          <p:cNvSpPr txBox="1"/>
          <p:nvPr/>
        </p:nvSpPr>
        <p:spPr>
          <a:xfrm>
            <a:off x="6342102" y="4434388"/>
            <a:ext cx="1369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Proximity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E4C2FFE-36CB-FF4E-962E-318E695E0E58}"/>
              </a:ext>
            </a:extLst>
          </p:cNvPr>
          <p:cNvSpPr txBox="1"/>
          <p:nvPr/>
        </p:nvSpPr>
        <p:spPr>
          <a:xfrm>
            <a:off x="5222113" y="4356381"/>
            <a:ext cx="36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≈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4484232-B753-1F4E-8386-ADF6A5241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7</a:t>
            </a:fld>
            <a:endParaRPr lang="en-US"/>
          </a:p>
        </p:txBody>
      </p:sp>
      <p:pic>
        <p:nvPicPr>
          <p:cNvPr id="29" name="Picture 45">
            <a:extLst>
              <a:ext uri="{FF2B5EF4-FFF2-40B4-BE49-F238E27FC236}">
                <a16:creationId xmlns:a16="http://schemas.microsoft.com/office/drawing/2014/main" id="{58715AC8-51C4-1241-9C2A-DB6DF299B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815" y="1951219"/>
            <a:ext cx="526131" cy="61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001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87F6A-FB7E-124B-8F24-88662E2B4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promise of graph embeddings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3DE12-F904-3249-AFF9-63618498D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87853"/>
            <a:ext cx="10515600" cy="1606246"/>
          </a:xfrm>
        </p:spPr>
        <p:txBody>
          <a:bodyPr>
            <a:normAutofit/>
          </a:bodyPr>
          <a:lstStyle/>
          <a:p>
            <a:r>
              <a:rPr lang="en-US" dirty="0"/>
              <a:t>Convenient ”task independent” representation</a:t>
            </a:r>
          </a:p>
          <a:p>
            <a:pPr lvl="1"/>
            <a:r>
              <a:rPr lang="en-US" dirty="0"/>
              <a:t>Can be directly fed as features in any ML pipeline</a:t>
            </a:r>
          </a:p>
          <a:p>
            <a:r>
              <a:rPr lang="en-US" dirty="0"/>
              <a:t>d &lt;&lt; n, so efficient to add in (d = 128, n = 1M)</a:t>
            </a:r>
          </a:p>
          <a:p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1C37A6A-14FC-6040-BFC8-83C004590F5A}"/>
              </a:ext>
            </a:extLst>
          </p:cNvPr>
          <p:cNvGrpSpPr/>
          <p:nvPr/>
        </p:nvGrpSpPr>
        <p:grpSpPr>
          <a:xfrm>
            <a:off x="517884" y="2770444"/>
            <a:ext cx="3001992" cy="1915064"/>
            <a:chOff x="517884" y="2770444"/>
            <a:chExt cx="3001992" cy="191506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65A1645-72CB-104B-BA7C-B6E9B834F4D2}"/>
                </a:ext>
              </a:extLst>
            </p:cNvPr>
            <p:cNvSpPr/>
            <p:nvPr/>
          </p:nvSpPr>
          <p:spPr>
            <a:xfrm>
              <a:off x="517884" y="2770444"/>
              <a:ext cx="3001992" cy="191506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G</a:t>
              </a:r>
            </a:p>
          </p:txBody>
        </p:sp>
        <p:pic>
          <p:nvPicPr>
            <p:cNvPr id="5" name="Picture 44">
              <a:extLst>
                <a:ext uri="{FF2B5EF4-FFF2-40B4-BE49-F238E27FC236}">
                  <a16:creationId xmlns:a16="http://schemas.microsoft.com/office/drawing/2014/main" id="{DD91D7D8-8FB6-C041-A3D8-0B8060EF26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218" y="3893543"/>
              <a:ext cx="487589" cy="617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5">
              <a:extLst>
                <a:ext uri="{FF2B5EF4-FFF2-40B4-BE49-F238E27FC236}">
                  <a16:creationId xmlns:a16="http://schemas.microsoft.com/office/drawing/2014/main" id="{0E54BE9A-A715-B940-8153-DA729A7B54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76" y="2976602"/>
              <a:ext cx="526131" cy="61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7">
              <a:extLst>
                <a:ext uri="{FF2B5EF4-FFF2-40B4-BE49-F238E27FC236}">
                  <a16:creationId xmlns:a16="http://schemas.microsoft.com/office/drawing/2014/main" id="{C9097C9C-3A23-7047-834B-E28F6B577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80" y="3283221"/>
              <a:ext cx="688975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61A124-DED6-6444-A002-69BC607C4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2715" y="3031735"/>
              <a:ext cx="562534" cy="7491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2722787-BD95-8B49-94E0-17656B433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870" y="3945976"/>
              <a:ext cx="727039" cy="46738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3EA7783-95A7-894A-A0B8-FA4B72906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904435"/>
            <a:ext cx="2120697" cy="15885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C506F1-7C7D-9F40-8241-0E6444C6CE76}"/>
              </a:ext>
            </a:extLst>
          </p:cNvPr>
          <p:cNvSpPr txBox="1"/>
          <p:nvPr/>
        </p:nvSpPr>
        <p:spPr>
          <a:xfrm>
            <a:off x="6096000" y="3688119"/>
            <a:ext cx="2205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Complex ML machine</a:t>
            </a:r>
          </a:p>
        </p:txBody>
      </p:sp>
      <p:pic>
        <p:nvPicPr>
          <p:cNvPr id="22" name="Picture 44">
            <a:extLst>
              <a:ext uri="{FF2B5EF4-FFF2-40B4-BE49-F238E27FC236}">
                <a16:creationId xmlns:a16="http://schemas.microsoft.com/office/drawing/2014/main" id="{15CFC061-FBEE-7341-BF8F-BD98F3F07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614" y="1932420"/>
            <a:ext cx="487589" cy="61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1FD4BDF-8EA0-854B-8FDE-E2B0FE8B6F04}"/>
              </a:ext>
            </a:extLst>
          </p:cNvPr>
          <p:cNvCxnSpPr/>
          <p:nvPr/>
        </p:nvCxnSpPr>
        <p:spPr>
          <a:xfrm>
            <a:off x="5132717" y="2234242"/>
            <a:ext cx="87989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781F14FA-2DD0-DC48-9AE4-77011BDCA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397" y="2787573"/>
            <a:ext cx="562534" cy="749193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C901310-F24C-D540-A127-C2E2D615B9F1}"/>
              </a:ext>
            </a:extLst>
          </p:cNvPr>
          <p:cNvCxnSpPr/>
          <p:nvPr/>
        </p:nvCxnSpPr>
        <p:spPr>
          <a:xfrm>
            <a:off x="5175322" y="3188700"/>
            <a:ext cx="87989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Arrow 26">
            <a:extLst>
              <a:ext uri="{FF2B5EF4-FFF2-40B4-BE49-F238E27FC236}">
                <a16:creationId xmlns:a16="http://schemas.microsoft.com/office/drawing/2014/main" id="{95460428-54AB-1B47-98DA-46368F0889C8}"/>
              </a:ext>
            </a:extLst>
          </p:cNvPr>
          <p:cNvSpPr/>
          <p:nvPr/>
        </p:nvSpPr>
        <p:spPr>
          <a:xfrm>
            <a:off x="8301797" y="2543082"/>
            <a:ext cx="1135501" cy="296202"/>
          </a:xfrm>
          <a:prstGeom prst="rightArrow">
            <a:avLst/>
          </a:prstGeom>
          <a:solidFill>
            <a:srgbClr val="04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A13ABD-2C68-D14F-9EA3-61A2EB056404}"/>
              </a:ext>
            </a:extLst>
          </p:cNvPr>
          <p:cNvSpPr/>
          <p:nvPr/>
        </p:nvSpPr>
        <p:spPr>
          <a:xfrm>
            <a:off x="9522398" y="2488099"/>
            <a:ext cx="879895" cy="374597"/>
          </a:xfrm>
          <a:prstGeom prst="rect">
            <a:avLst/>
          </a:prstGeom>
          <a:solidFill>
            <a:srgbClr val="04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Result!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09858E-85E0-7642-9C93-E44B1DE1E673}"/>
              </a:ext>
            </a:extLst>
          </p:cNvPr>
          <p:cNvCxnSpPr>
            <a:cxnSpLocks/>
          </p:cNvCxnSpPr>
          <p:nvPr/>
        </p:nvCxnSpPr>
        <p:spPr>
          <a:xfrm flipV="1">
            <a:off x="4759164" y="1396070"/>
            <a:ext cx="606564" cy="1012052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199EE7-C77B-DE49-AD5A-66521F8D2C76}"/>
              </a:ext>
            </a:extLst>
          </p:cNvPr>
          <p:cNvCxnSpPr/>
          <p:nvPr/>
        </p:nvCxnSpPr>
        <p:spPr>
          <a:xfrm>
            <a:off x="3977970" y="1690688"/>
            <a:ext cx="724176" cy="1066396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equential Access Storage 12">
            <a:extLst>
              <a:ext uri="{FF2B5EF4-FFF2-40B4-BE49-F238E27FC236}">
                <a16:creationId xmlns:a16="http://schemas.microsoft.com/office/drawing/2014/main" id="{6874F03B-3E7C-4C47-A070-0BA1327A3ED7}"/>
              </a:ext>
            </a:extLst>
          </p:cNvPr>
          <p:cNvSpPr/>
          <p:nvPr/>
        </p:nvSpPr>
        <p:spPr>
          <a:xfrm>
            <a:off x="8866509" y="365125"/>
            <a:ext cx="3012065" cy="1536971"/>
          </a:xfrm>
          <a:prstGeom prst="flowChartMagneticTap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 am not a person,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 am d numbers!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19C7C36-2698-E34F-BC4B-066C17B952FF}"/>
              </a:ext>
            </a:extLst>
          </p:cNvPr>
          <p:cNvCxnSpPr>
            <a:cxnSpLocks/>
          </p:cNvCxnSpPr>
          <p:nvPr/>
        </p:nvCxnSpPr>
        <p:spPr>
          <a:xfrm flipV="1">
            <a:off x="4804141" y="2929201"/>
            <a:ext cx="642047" cy="364398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C6DF0E-E3B9-5F4F-8839-D87A37986BD0}"/>
              </a:ext>
            </a:extLst>
          </p:cNvPr>
          <p:cNvGrpSpPr/>
          <p:nvPr/>
        </p:nvGrpSpPr>
        <p:grpSpPr>
          <a:xfrm>
            <a:off x="868850" y="1423791"/>
            <a:ext cx="1945037" cy="1270005"/>
            <a:chOff x="939375" y="3039791"/>
            <a:chExt cx="3895511" cy="2749182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F603D16-7680-D043-98D6-5F36BCFE0A91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8F5089B-5F66-AE4B-89F5-6CB17C5275A0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A04429D-B188-5B4E-ACA2-265B8C567DEC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5AC2F39-C88F-BE41-AC13-DD0E156EB4F6}"/>
                </a:ext>
              </a:extLst>
            </p:cNvPr>
            <p:cNvCxnSpPr/>
            <p:nvPr/>
          </p:nvCxnSpPr>
          <p:spPr>
            <a:xfrm flipV="1">
              <a:off x="3126856" y="3350342"/>
              <a:ext cx="1708030" cy="1471747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0DA6C9C-B0CC-C44A-8AB7-E101584E34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5" y="4752109"/>
              <a:ext cx="1624642" cy="80020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4D7492F-3CD1-E54A-A2C1-E02DEF2A72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2563" y="3535513"/>
              <a:ext cx="1794291" cy="129543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B048B1A-586A-EC43-9A9B-19CF959480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375" y="3939857"/>
              <a:ext cx="2187480" cy="899948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A70A6B9-1721-FB44-8137-D3C004A9883E}"/>
                </a:ext>
              </a:extLst>
            </p:cNvPr>
            <p:cNvCxnSpPr>
              <a:cxnSpLocks/>
            </p:cNvCxnSpPr>
            <p:nvPr/>
          </p:nvCxnSpPr>
          <p:spPr>
            <a:xfrm>
              <a:off x="3126855" y="4845835"/>
              <a:ext cx="1078303" cy="74032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BE7DAE-4AB8-7C46-BE0B-F2E23BE9F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2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87F6A-FB7E-124B-8F24-88662E2B4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568"/>
            <a:ext cx="10515600" cy="1325563"/>
          </a:xfrm>
        </p:spPr>
        <p:txBody>
          <a:bodyPr/>
          <a:lstStyle/>
          <a:p>
            <a:r>
              <a:rPr lang="en-US" dirty="0"/>
              <a:t>Very popular area of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3DE12-F904-3249-AFF9-63618498D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03411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SVD</a:t>
            </a:r>
          </a:p>
          <a:p>
            <a:r>
              <a:rPr lang="en-US" dirty="0"/>
              <a:t>Laplacian Eigenmaps</a:t>
            </a:r>
          </a:p>
          <a:p>
            <a:r>
              <a:rPr lang="en-US" dirty="0" err="1"/>
              <a:t>GraRep</a:t>
            </a:r>
            <a:endParaRPr lang="en-US" dirty="0"/>
          </a:p>
          <a:p>
            <a:r>
              <a:rPr lang="en-US" dirty="0"/>
              <a:t>LINE</a:t>
            </a:r>
          </a:p>
          <a:p>
            <a:r>
              <a:rPr lang="en-US" dirty="0"/>
              <a:t>HOPE</a:t>
            </a:r>
          </a:p>
          <a:p>
            <a:r>
              <a:rPr lang="en-US" dirty="0" err="1"/>
              <a:t>DeepWalk</a:t>
            </a:r>
            <a:endParaRPr lang="en-US" dirty="0"/>
          </a:p>
          <a:p>
            <a:r>
              <a:rPr lang="en-US" dirty="0"/>
              <a:t>node2vec</a:t>
            </a:r>
          </a:p>
          <a:p>
            <a:r>
              <a:rPr lang="en-US" dirty="0" err="1"/>
              <a:t>NetMF</a:t>
            </a:r>
            <a:endParaRPr lang="en-US" dirty="0"/>
          </a:p>
          <a:p>
            <a:r>
              <a:rPr lang="en-US" dirty="0" err="1"/>
              <a:t>GraphSage</a:t>
            </a:r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[Hamilton-Ying-</a:t>
            </a:r>
            <a:r>
              <a:rPr lang="en-US" dirty="0" err="1">
                <a:solidFill>
                  <a:srgbClr val="0432FF"/>
                </a:solidFill>
              </a:rPr>
              <a:t>Leskovec</a:t>
            </a:r>
            <a:r>
              <a:rPr lang="en-US" dirty="0">
                <a:solidFill>
                  <a:srgbClr val="0432FF"/>
                </a:solidFill>
              </a:rPr>
              <a:t> 18] </a:t>
            </a:r>
            <a:r>
              <a:rPr lang="en-US" dirty="0"/>
              <a:t>Survey of methods</a:t>
            </a:r>
          </a:p>
          <a:p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26D4D4A-24DA-6C44-BED5-E39865D7FDB0}"/>
              </a:ext>
            </a:extLst>
          </p:cNvPr>
          <p:cNvGrpSpPr/>
          <p:nvPr/>
        </p:nvGrpSpPr>
        <p:grpSpPr>
          <a:xfrm>
            <a:off x="3378351" y="2838832"/>
            <a:ext cx="3001992" cy="1915064"/>
            <a:chOff x="517884" y="2770444"/>
            <a:chExt cx="3001992" cy="191506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8331342-0633-5D47-A174-8C4BE8EFB050}"/>
                </a:ext>
              </a:extLst>
            </p:cNvPr>
            <p:cNvSpPr/>
            <p:nvPr/>
          </p:nvSpPr>
          <p:spPr>
            <a:xfrm>
              <a:off x="517884" y="2770444"/>
              <a:ext cx="3001992" cy="191506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G</a:t>
              </a:r>
            </a:p>
          </p:txBody>
        </p:sp>
        <p:pic>
          <p:nvPicPr>
            <p:cNvPr id="40" name="Picture 44">
              <a:extLst>
                <a:ext uri="{FF2B5EF4-FFF2-40B4-BE49-F238E27FC236}">
                  <a16:creationId xmlns:a16="http://schemas.microsoft.com/office/drawing/2014/main" id="{C9AF4B00-C6CF-7742-B6C5-81C32039D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218" y="3893543"/>
              <a:ext cx="487589" cy="617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45">
              <a:extLst>
                <a:ext uri="{FF2B5EF4-FFF2-40B4-BE49-F238E27FC236}">
                  <a16:creationId xmlns:a16="http://schemas.microsoft.com/office/drawing/2014/main" id="{D78DF948-8CDF-074A-84A5-33A995099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76" y="2976602"/>
              <a:ext cx="526131" cy="61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47">
              <a:extLst>
                <a:ext uri="{FF2B5EF4-FFF2-40B4-BE49-F238E27FC236}">
                  <a16:creationId xmlns:a16="http://schemas.microsoft.com/office/drawing/2014/main" id="{9264A516-16A3-9D49-BB9A-1EA0EC3DB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80" y="3283221"/>
              <a:ext cx="688975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9E524B2-DB1D-7543-A8AE-355E6083B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2715" y="3031735"/>
              <a:ext cx="562534" cy="7491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E1CE0A4-D383-7D49-AFD7-4B32B7A3A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870" y="3945976"/>
              <a:ext cx="727039" cy="46738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064F5EF-2390-8445-97B2-C8890E471EA0}"/>
              </a:ext>
            </a:extLst>
          </p:cNvPr>
          <p:cNvGrpSpPr/>
          <p:nvPr/>
        </p:nvGrpSpPr>
        <p:grpSpPr>
          <a:xfrm>
            <a:off x="9616613" y="3100123"/>
            <a:ext cx="1945037" cy="1270005"/>
            <a:chOff x="939375" y="3039791"/>
            <a:chExt cx="3895511" cy="2749182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185395D-A899-3746-A340-CB656C4692D4}"/>
                </a:ext>
              </a:extLst>
            </p:cNvPr>
            <p:cNvCxnSpPr/>
            <p:nvPr/>
          </p:nvCxnSpPr>
          <p:spPr>
            <a:xfrm flipV="1">
              <a:off x="3126856" y="3039791"/>
              <a:ext cx="0" cy="177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BB5E182-5FA7-AB4F-8E0E-CC2C94CCA5F6}"/>
                </a:ext>
              </a:extLst>
            </p:cNvPr>
            <p:cNvCxnSpPr/>
            <p:nvPr/>
          </p:nvCxnSpPr>
          <p:spPr>
            <a:xfrm>
              <a:off x="3126856" y="4822089"/>
              <a:ext cx="1708030" cy="6848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327BF16-9E14-1D41-9693-221CADDE501A}"/>
                </a:ext>
              </a:extLst>
            </p:cNvPr>
            <p:cNvCxnSpPr/>
            <p:nvPr/>
          </p:nvCxnSpPr>
          <p:spPr>
            <a:xfrm flipH="1">
              <a:off x="1743574" y="4822089"/>
              <a:ext cx="1383282" cy="966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3CE9D88-72B8-484E-8C57-CFA35512FC4F}"/>
                </a:ext>
              </a:extLst>
            </p:cNvPr>
            <p:cNvCxnSpPr/>
            <p:nvPr/>
          </p:nvCxnSpPr>
          <p:spPr>
            <a:xfrm flipV="1">
              <a:off x="3126856" y="3350342"/>
              <a:ext cx="1708030" cy="1471747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CDB74EA-C5AE-BB40-8A1D-35DED1E726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6855" y="4752109"/>
              <a:ext cx="1624642" cy="80020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A1A4687-6D7B-5C48-B05A-393CE12A43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2563" y="3535513"/>
              <a:ext cx="1794291" cy="1295434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85102D1-BC3D-BA4B-8294-B7E0C1D566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375" y="3939857"/>
              <a:ext cx="2187480" cy="899948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EEA38AB-E7F3-FC42-ABB2-001B4BDC10C4}"/>
                </a:ext>
              </a:extLst>
            </p:cNvPr>
            <p:cNvCxnSpPr>
              <a:cxnSpLocks/>
            </p:cNvCxnSpPr>
            <p:nvPr/>
          </p:nvCxnSpPr>
          <p:spPr>
            <a:xfrm>
              <a:off x="3126855" y="4845835"/>
              <a:ext cx="1078303" cy="740326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Arrow 21">
            <a:extLst>
              <a:ext uri="{FF2B5EF4-FFF2-40B4-BE49-F238E27FC236}">
                <a16:creationId xmlns:a16="http://schemas.microsoft.com/office/drawing/2014/main" id="{EBE173AD-DD20-0440-BF6D-A95F2135D176}"/>
              </a:ext>
            </a:extLst>
          </p:cNvPr>
          <p:cNvSpPr/>
          <p:nvPr/>
        </p:nvSpPr>
        <p:spPr>
          <a:xfrm>
            <a:off x="7144327" y="3644512"/>
            <a:ext cx="1699404" cy="303703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D320E-525A-B243-A2FF-7077417A1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C166-C982-EB43-AA88-E138E3DC6E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46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11000</TotalTime>
  <Words>2615</Words>
  <Application>Microsoft Macintosh PowerPoint</Application>
  <PresentationFormat>Widescreen</PresentationFormat>
  <Paragraphs>521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Cambria Math</vt:lpstr>
      <vt:lpstr>Office Theme</vt:lpstr>
      <vt:lpstr>Studying the (in)effectiveness of graph embeddings</vt:lpstr>
      <vt:lpstr>Thanks to my teachers</vt:lpstr>
      <vt:lpstr>On the importance of networks</vt:lpstr>
      <vt:lpstr>ML on graphs</vt:lpstr>
      <vt:lpstr>The ML pipeline</vt:lpstr>
      <vt:lpstr>Graph embeddings</vt:lpstr>
      <vt:lpstr>Graph embeddings</vt:lpstr>
      <vt:lpstr>The promise of graph embeddings</vt:lpstr>
      <vt:lpstr>Very popular area of research</vt:lpstr>
      <vt:lpstr>Low rank factorization</vt:lpstr>
      <vt:lpstr>Do graph embeddings actually “work”?</vt:lpstr>
      <vt:lpstr>The hidden assumption</vt:lpstr>
      <vt:lpstr>For example</vt:lpstr>
      <vt:lpstr>The hidden assumption</vt:lpstr>
      <vt:lpstr>An anecdote</vt:lpstr>
      <vt:lpstr>An anecdote</vt:lpstr>
      <vt:lpstr>Another anecdote</vt:lpstr>
      <vt:lpstr>How is the embedding missing so much?</vt:lpstr>
      <vt:lpstr>The Sandia Connection: circa 2012</vt:lpstr>
      <vt:lpstr>We had our hunches</vt:lpstr>
      <vt:lpstr>The results</vt:lpstr>
      <vt:lpstr>A specific model</vt:lpstr>
      <vt:lpstr>The significance of triangles</vt:lpstr>
      <vt:lpstr>See for yourself</vt:lpstr>
      <vt:lpstr>A convenient metric</vt:lpstr>
      <vt:lpstr>The main lower bound</vt:lpstr>
      <vt:lpstr>The main lower bound: please note</vt:lpstr>
      <vt:lpstr>Empirical evaluations</vt:lpstr>
      <vt:lpstr>In practice</vt:lpstr>
      <vt:lpstr>Things to notice</vt:lpstr>
      <vt:lpstr>Degree distributions match</vt:lpstr>
      <vt:lpstr>Really need high rank</vt:lpstr>
      <vt:lpstr>Time for some math</vt:lpstr>
      <vt:lpstr>Triangles ⇒ L is large</vt:lpstr>
      <vt:lpstr>Sparsity + L is large ⇒ Rank is high</vt:lpstr>
      <vt:lpstr>The problem of long vectors</vt:lpstr>
      <vt:lpstr>Packing and cleaning</vt:lpstr>
      <vt:lpstr>Binning by length</vt:lpstr>
      <vt:lpstr>Overall…</vt:lpstr>
      <vt:lpstr>Counterpoints</vt:lpstr>
      <vt:lpstr>Argument #1: doesn’t capture other methods</vt:lpstr>
      <vt:lpstr>Response #1: dot product matters</vt:lpstr>
      <vt:lpstr>Argument #2: I care about downstream ML</vt:lpstr>
      <vt:lpstr>Response #2: that’s not good science</vt:lpstr>
      <vt:lpstr>A better response</vt:lpstr>
      <vt:lpstr>An experiment</vt:lpstr>
      <vt:lpstr>The results</vt:lpstr>
      <vt:lpstr>The results</vt:lpstr>
      <vt:lpstr>The results on real data</vt:lpstr>
      <vt:lpstr>But others say embeddings work…?</vt:lpstr>
      <vt:lpstr>The math</vt:lpstr>
      <vt:lpstr>The effect of noise</vt:lpstr>
      <vt:lpstr>Miles to go…</vt:lpstr>
      <vt:lpstr>Food for thought</vt:lpstr>
      <vt:lpstr>Thank you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Studying the (in)effectiveness of graph embeddings</dc:title>
  <dc:creator>Microsoft Office User</dc:creator>
  <cp:lastModifiedBy>Microsoft Office User</cp:lastModifiedBy>
  <cp:revision>267</cp:revision>
  <dcterms:created xsi:type="dcterms:W3CDTF">2021-02-09T19:39:04Z</dcterms:created>
  <dcterms:modified xsi:type="dcterms:W3CDTF">2021-03-01T21:20:11Z</dcterms:modified>
</cp:coreProperties>
</file>