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4"/>
  </p:sldMasterIdLst>
  <p:notesMasterIdLst>
    <p:notesMasterId r:id="rId17"/>
  </p:notesMasterIdLst>
  <p:sldIdLst>
    <p:sldId id="256" r:id="rId5"/>
    <p:sldId id="257" r:id="rId6"/>
    <p:sldId id="274" r:id="rId7"/>
    <p:sldId id="258" r:id="rId8"/>
    <p:sldId id="259" r:id="rId9"/>
    <p:sldId id="276" r:id="rId10"/>
    <p:sldId id="263" r:id="rId11"/>
    <p:sldId id="272" r:id="rId12"/>
    <p:sldId id="262" r:id="rId13"/>
    <p:sldId id="269" r:id="rId14"/>
    <p:sldId id="277" r:id="rId15"/>
    <p:sldId id="275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67"/>
    <a:srgbClr val="5525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43" autoAdjust="0"/>
  </p:normalViewPr>
  <p:slideViewPr>
    <p:cSldViewPr>
      <p:cViewPr varScale="1">
        <p:scale>
          <a:sx n="58" d="100"/>
          <a:sy n="58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8B01F2-0531-405F-ADA1-4922BFDF0A7A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2A9FA89-4690-4E4B-BA2A-30DBBB31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i="1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i="1" dirty="0" smtClean="0">
              <a:ea typeface="ＭＳ Ｐゴシック"/>
              <a:cs typeface="ＭＳ Ｐゴシック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103576-E2B7-4563-921A-64CF3D23B025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EEF64E-BB63-44FE-A91C-CC485F10F134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094AE-8009-4962-933F-6148EA33B716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/>
                <a:cs typeface="ＭＳ Ｐゴシック"/>
              </a:rPr>
              <a:t>Many thanks to the guidance and support from our project advisors…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FCFEB-6959-4872-9233-1406E674332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420" indent="-240420" eaLnBrk="1" hangingPunct="1">
              <a:lnSpc>
                <a:spcPct val="70000"/>
              </a:lnSpc>
              <a:spcBef>
                <a:spcPct val="0"/>
              </a:spcBef>
            </a:pPr>
            <a:endParaRPr lang="en-US" sz="1000" dirty="0" smtClean="0">
              <a:ea typeface="ＭＳ Ｐゴシック"/>
              <a:cs typeface="ＭＳ Ｐゴシック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942345-B162-4CFA-9FD4-1BE6DCE8693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420" indent="-240420">
              <a:lnSpc>
                <a:spcPct val="90000"/>
              </a:lnSpc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A5A06-D249-4FBC-AA3C-C31485AE9D7F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420" indent="-240420"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>
              <a:ea typeface="ＭＳ Ｐゴシック"/>
              <a:cs typeface="ＭＳ Ｐゴシック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418188-A5F9-4859-8A9C-5706BB7ABD38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420" indent="-240420" eaLnBrk="1" hangingPunct="1">
              <a:lnSpc>
                <a:spcPct val="80000"/>
              </a:lnSpc>
              <a:spcBef>
                <a:spcPct val="0"/>
              </a:spcBef>
            </a:pPr>
            <a:endParaRPr lang="en-US" sz="700" dirty="0" smtClean="0">
              <a:ea typeface="ＭＳ Ｐゴシック"/>
              <a:cs typeface="ＭＳ Ｐゴシック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B82826-56E9-40C7-A7A2-F107A1DC9943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6F9FF5-8254-4A70-BD72-E839D98E5951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CD42AD-C88F-4383-8E2B-8CF8E0350560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1F18B5-64DE-45A5-88C1-C1932E4AFEB4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B9C7"/>
                </a:solidFill>
              </a:defRPr>
            </a:lvl1pPr>
          </a:lstStyle>
          <a:p>
            <a:pPr>
              <a:defRPr/>
            </a:pPr>
            <a:fld id="{4C29083C-D48A-49DE-9C93-65C1FC27857E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9C7"/>
                </a:solidFill>
              </a:defRPr>
            </a:lvl1pPr>
          </a:lstStyle>
          <a:p>
            <a:pPr>
              <a:defRPr/>
            </a:pPr>
            <a:fld id="{E13FE3BE-8A6F-419D-9B2D-1792616A8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241F-BC0F-4A04-9387-9A3C544BEB94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2638-5C7A-447E-952A-4E5FFC95F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BBDF-7F14-40A8-9AEC-5CED2BF7F6AC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4BB0-408C-4AD4-B44A-BA7BF5D01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2170-FAFE-41F3-AFE7-4D4714276416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BCDD-CB30-4C1D-AD46-B9079AFD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B9C7"/>
                </a:solidFill>
              </a:defRPr>
            </a:lvl1pPr>
          </a:lstStyle>
          <a:p>
            <a:pPr>
              <a:defRPr/>
            </a:pPr>
            <a:fld id="{D75F5C14-C08A-41F2-98CC-48EA243FA64F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9C7"/>
                </a:solidFill>
              </a:defRPr>
            </a:lvl1pPr>
          </a:lstStyle>
          <a:p>
            <a:pPr>
              <a:defRPr/>
            </a:pPr>
            <a:fld id="{7CF368F7-F4AF-48E0-BF9F-4AE32AF6A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3370-C0EC-40A5-9400-A456607CAD01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BE90-960E-4260-AFB3-FC67AA5B3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37B7-52DE-4137-A762-EC0A94BB75FC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EACB-BC7D-42FE-990B-D6230D16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9F23-813C-4E11-8E66-88481009366A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9D85-BDD3-433D-9019-6A35E842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683E-050F-4FDB-BF67-D7A85C055DB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E5AD-8392-4D99-A643-45D880541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59B-F5C8-4ADB-BFCD-83554EE0826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5694-BAD8-4416-A5BD-ED91AF7EB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0394-E7A2-4901-AFFC-72C835DFD7E0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DEA4-50A9-454A-812C-E5C60F64C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46268"/>
                </a:solidFill>
                <a:latin typeface="Constantia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5C5C302-5527-407D-A7F8-6318F3793FC0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6268"/>
                </a:solidFill>
                <a:latin typeface="Constantia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F9647EF-37D6-48AF-86F9-967A1C97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697" r:id="rId2"/>
    <p:sldLayoutId id="2147484706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7" r:id="rId9"/>
    <p:sldLayoutId id="2147484703" r:id="rId10"/>
    <p:sldLayoutId id="2147484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1" charset="0"/>
          <a:ea typeface="ＭＳ Ｐゴシック" pitchFamily="1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c@etr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nda@soe.ucs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Applications\Microsoft%20Office%202008\Microsoft%20PowerPoint.app\Contents\MacOS\\Users\shannonc\Movies\BunnyRun.mo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shannonc\Movies\BattleVictory.mov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851648" cy="18288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Children Learning Computer Science Concepts via Alice Game-Programming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  <a:cs typeface="ＭＳ Ｐゴシック"/>
              </a:rPr>
              <a:t>Linda Werner, UC Santa Cruz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  <a:cs typeface="ＭＳ Ｐゴシック"/>
              </a:rPr>
              <a:t>Shannon Campe, ETR Associates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  <a:cs typeface="ＭＳ Ｐゴシック"/>
              </a:rPr>
              <a:t>Jill Denner, ETR Associates</a:t>
            </a:r>
          </a:p>
          <a:p>
            <a:pPr marR="0" eaLnBrk="1" hangingPunct="1">
              <a:lnSpc>
                <a:spcPct val="80000"/>
              </a:lnSpc>
            </a:pPr>
            <a:endParaRPr lang="en-US" sz="2200" smtClean="0">
              <a:ea typeface="ＭＳ Ｐゴシック"/>
              <a:cs typeface="ＭＳ Ｐゴシック"/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  <a:cs typeface="ＭＳ Ｐゴシック"/>
              </a:rPr>
              <a:t>Funded by the NSF grant DRL-0909733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Why some constructs more than others?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4267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i="1" smtClean="0">
              <a:ea typeface="ＭＳ Ｐゴシック"/>
              <a:cs typeface="ＭＳ Ｐゴシック"/>
            </a:endParaRPr>
          </a:p>
          <a:p>
            <a:pPr lvl="1" eaLnBrk="1" hangingPunct="1">
              <a:spcAft>
                <a:spcPts val="1200"/>
              </a:spcAft>
              <a:buClr>
                <a:srgbClr val="3E8EA9"/>
              </a:buClr>
            </a:pPr>
            <a:r>
              <a:rPr lang="en-US" sz="2800" smtClean="0">
                <a:ea typeface="ＭＳ Ｐゴシック"/>
              </a:rPr>
              <a:t>Easier to learn and execute in Alice?</a:t>
            </a:r>
          </a:p>
          <a:p>
            <a:pPr lvl="1" eaLnBrk="1" hangingPunct="1">
              <a:spcAft>
                <a:spcPts val="1200"/>
              </a:spcAft>
              <a:buClr>
                <a:srgbClr val="3E8EA9"/>
              </a:buClr>
            </a:pPr>
            <a:r>
              <a:rPr lang="en-US" sz="2800" smtClean="0">
                <a:ea typeface="ＭＳ Ｐゴシック"/>
              </a:rPr>
              <a:t>The curriculum focused more on certain types of games and constructs</a:t>
            </a:r>
          </a:p>
          <a:p>
            <a:pPr lvl="1" eaLnBrk="1" hangingPunct="1">
              <a:spcAft>
                <a:spcPts val="1200"/>
              </a:spcAft>
              <a:buClr>
                <a:srgbClr val="3E8EA9"/>
              </a:buClr>
            </a:pPr>
            <a:r>
              <a:rPr lang="en-US" sz="2800" smtClean="0">
                <a:ea typeface="ＭＳ Ｐゴシック"/>
              </a:rPr>
              <a:t>It makes a “good game?”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More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Patterns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Mechanics or “types” of games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Content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Curriculum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 l="11253" t="11240" r="13181" b="20430"/>
          <a:stretch>
            <a:fillRect/>
          </a:stretch>
        </p:blipFill>
        <p:spPr bwMode="auto">
          <a:xfrm>
            <a:off x="4267200" y="32004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 2" pitchFamily="1" charset="2"/>
              <a:buChar char=""/>
              <a:defRPr/>
            </a:pPr>
            <a:r>
              <a:rPr lang="en-US" dirty="0" smtClean="0"/>
              <a:t>Shannon Campe: </a:t>
            </a:r>
            <a:r>
              <a:rPr lang="en-US" dirty="0" smtClean="0">
                <a:hlinkClick r:id="rId3"/>
              </a:rPr>
              <a:t>shannonc@etr.org</a:t>
            </a:r>
            <a:endParaRPr lang="en-US" dirty="0" smtClean="0"/>
          </a:p>
          <a:p>
            <a:pPr>
              <a:spcAft>
                <a:spcPts val="1200"/>
              </a:spcAft>
              <a:buFont typeface="Wingdings 2" pitchFamily="1" charset="2"/>
              <a:buChar char=""/>
              <a:defRPr/>
            </a:pPr>
            <a:r>
              <a:rPr lang="en-US" dirty="0" smtClean="0"/>
              <a:t>Linda Werner: </a:t>
            </a:r>
            <a:r>
              <a:rPr lang="en-US" u="sng" dirty="0" smtClean="0">
                <a:hlinkClick r:id="rId4"/>
              </a:rPr>
              <a:t>linda@soe.ucsc.edu</a:t>
            </a:r>
            <a:endParaRPr lang="en-US" u="sng" dirty="0" smtClean="0"/>
          </a:p>
          <a:p>
            <a:pPr marL="288925" indent="-288925">
              <a:spcAft>
                <a:spcPts val="0"/>
              </a:spcAft>
              <a:buFont typeface="Wingdings 2" pitchFamily="1" charset="2"/>
              <a:buChar char=""/>
              <a:defRPr/>
            </a:pPr>
            <a:r>
              <a:rPr lang="en-US" dirty="0" smtClean="0"/>
              <a:t>Student games at: </a:t>
            </a:r>
          </a:p>
          <a:p>
            <a:pPr marL="627063" indent="-355600">
              <a:spcAft>
                <a:spcPts val="0"/>
              </a:spcAft>
              <a:buFont typeface="Wingdings 2" pitchFamily="1" charset="2"/>
              <a:buNone/>
              <a:defRPr/>
            </a:pPr>
            <a:r>
              <a:rPr lang="en-US" dirty="0" smtClean="0">
                <a:solidFill>
                  <a:srgbClr val="481F67"/>
                </a:solidFill>
              </a:rPr>
              <a:t>psweb.etr.org/</a:t>
            </a:r>
            <a:r>
              <a:rPr lang="en-US" dirty="0" err="1" smtClean="0">
                <a:solidFill>
                  <a:srgbClr val="481F67"/>
                </a:solidFill>
              </a:rPr>
              <a:t>igame</a:t>
            </a:r>
            <a:r>
              <a:rPr lang="en-US" dirty="0" smtClean="0">
                <a:solidFill>
                  <a:srgbClr val="481F67"/>
                </a:solidFill>
              </a:rPr>
              <a:t>/demo/index.cfm</a:t>
            </a:r>
          </a:p>
          <a:p>
            <a:pPr>
              <a:spcAft>
                <a:spcPts val="1200"/>
              </a:spcAft>
              <a:buFont typeface="Wingdings 2" pitchFamily="1" charset="2"/>
              <a:buNone/>
              <a:defRPr/>
            </a:pPr>
            <a:endParaRPr lang="en-US" dirty="0" smtClean="0"/>
          </a:p>
          <a:p>
            <a:pPr>
              <a:spcAft>
                <a:spcPts val="1200"/>
              </a:spcAft>
              <a:buFont typeface="Wingdings 2" pitchFamily="1" charset="2"/>
              <a:buNone/>
              <a:defRPr/>
            </a:pPr>
            <a:r>
              <a:rPr lang="en-US" u="sng" dirty="0" smtClean="0"/>
              <a:t>Project Advisors: </a:t>
            </a:r>
            <a:r>
              <a:rPr lang="en-US" dirty="0" smtClean="0"/>
              <a:t>Steve Cooper, </a:t>
            </a:r>
            <a:r>
              <a:rPr lang="en-US" dirty="0" err="1" smtClean="0"/>
              <a:t>Yasmin</a:t>
            </a:r>
            <a:r>
              <a:rPr lang="en-US" dirty="0" smtClean="0"/>
              <a:t> </a:t>
            </a:r>
            <a:r>
              <a:rPr lang="en-US" dirty="0" err="1" smtClean="0"/>
              <a:t>Kafai</a:t>
            </a:r>
            <a:r>
              <a:rPr lang="en-US" dirty="0" smtClean="0"/>
              <a:t>, Barbara Ericson, David Webb, Brigid Barron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Project 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" charset="2"/>
              <a:buChar char=""/>
              <a:defRPr/>
            </a:pPr>
            <a:r>
              <a:rPr lang="en-US" dirty="0" smtClean="0"/>
              <a:t>325 middle school students</a:t>
            </a:r>
          </a:p>
          <a:p>
            <a:pPr eaLnBrk="1" hangingPunct="1">
              <a:buFont typeface="Wingdings 2" pitchFamily="1" charset="2"/>
              <a:buChar char=""/>
              <a:defRPr/>
            </a:pPr>
            <a:r>
              <a:rPr lang="en-US" dirty="0" smtClean="0"/>
              <a:t>Elective technology classes</a:t>
            </a:r>
          </a:p>
          <a:p>
            <a:pPr eaLnBrk="1" hangingPunct="1">
              <a:buFont typeface="Wingdings 2" pitchFamily="1" charset="2"/>
              <a:buChar char=""/>
              <a:defRPr/>
            </a:pPr>
            <a:r>
              <a:rPr lang="en-US" dirty="0" smtClean="0"/>
              <a:t>Solo or programming pairs</a:t>
            </a:r>
          </a:p>
          <a:p>
            <a:pPr eaLnBrk="1" hangingPunct="1">
              <a:buFont typeface="Wingdings 2" pitchFamily="1" charset="2"/>
              <a:buChar char=""/>
              <a:defRPr/>
            </a:pPr>
            <a:r>
              <a:rPr lang="en-US" dirty="0" smtClean="0"/>
              <a:t>Storytelling Alice/Alice 2.2</a:t>
            </a:r>
          </a:p>
          <a:p>
            <a:pPr eaLnBrk="1" hangingPunct="1">
              <a:buFont typeface="Wingdings 2" pitchFamily="1" charset="2"/>
              <a:buChar char=""/>
              <a:defRPr/>
            </a:pPr>
            <a:r>
              <a:rPr lang="en-US" dirty="0" smtClean="0"/>
              <a:t>~20 hours</a:t>
            </a:r>
          </a:p>
          <a:p>
            <a:pPr marL="0" eaLnBrk="1" hangingPunct="1">
              <a:spcBef>
                <a:spcPts val="600"/>
              </a:spcBef>
              <a:buFont typeface="Wingdings 2" pitchFamily="1" charset="2"/>
              <a:buChar char=""/>
              <a:defRPr/>
            </a:pPr>
            <a:r>
              <a:rPr lang="en-US" dirty="0" smtClean="0"/>
              <a:t>7-10 hours</a:t>
            </a:r>
          </a:p>
          <a:p>
            <a:pPr marL="0" eaLnBrk="1" hangingPunct="1">
              <a:spcBef>
                <a:spcPts val="0"/>
              </a:spcBef>
              <a:buFont typeface="Wingdings 2" pitchFamily="1" charset="2"/>
              <a:buNone/>
              <a:defRPr/>
            </a:pPr>
            <a:r>
              <a:rPr lang="en-US" dirty="0" smtClean="0"/>
              <a:t>   programming  games</a:t>
            </a:r>
            <a:endParaRPr lang="en-US" sz="1600" i="1" dirty="0" smtClean="0"/>
          </a:p>
          <a:p>
            <a:pPr eaLnBrk="1" hangingPunct="1">
              <a:buFont typeface="Wingdings 2" pitchFamily="1" charset="2"/>
              <a:buChar char=""/>
              <a:defRPr/>
            </a:pPr>
            <a:endParaRPr lang="en-US" dirty="0" smtClean="0"/>
          </a:p>
          <a:p>
            <a:pPr eaLnBrk="1" hangingPunct="1">
              <a:buFont typeface="Wingdings 2" pitchFamily="1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 l="1122" t="5611" r="761" b="3206"/>
          <a:stretch>
            <a:fillRect/>
          </a:stretch>
        </p:blipFill>
        <p:spPr bwMode="auto">
          <a:xfrm>
            <a:off x="5181600" y="2743200"/>
            <a:ext cx="3665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Game Analysis Process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231 games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“Reachable” code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Executed with “no failure”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Most were successful!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Non-automated analysis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Analyzed twice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							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 r="43" b="2438"/>
          <a:stretch>
            <a:fillRect/>
          </a:stretch>
        </p:blipFill>
        <p:spPr bwMode="auto">
          <a:xfrm>
            <a:off x="1447800" y="1676400"/>
            <a:ext cx="6049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85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Reachable with no failure</a:t>
            </a:r>
          </a:p>
        </p:txBody>
      </p:sp>
      <p:sp>
        <p:nvSpPr>
          <p:cNvPr id="5" name="Oval 4"/>
          <p:cNvSpPr/>
          <p:nvPr/>
        </p:nvSpPr>
        <p:spPr>
          <a:xfrm>
            <a:off x="1295400" y="3886200"/>
            <a:ext cx="762000" cy="2286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048000"/>
            <a:ext cx="990600" cy="2286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Construct Categories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44958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Methods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Variables (list &amp; non-list)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SzPct val="80000"/>
              <a:buFont typeface="Symbol" pitchFamily="18" charset="2"/>
              <a:buChar char="¨"/>
            </a:pPr>
            <a:r>
              <a:rPr lang="en-US" sz="2400" smtClean="0">
                <a:ea typeface="ＭＳ Ｐゴシック"/>
                <a:cs typeface="ＭＳ Ｐゴシック"/>
              </a:rPr>
              <a:t>If/Else</a:t>
            </a:r>
          </a:p>
          <a:p>
            <a:pPr eaLnBrk="1" hangingPunct="1">
              <a:lnSpc>
                <a:spcPct val="90000"/>
              </a:lnSpc>
              <a:buSzPct val="80000"/>
              <a:buFont typeface="Symbol" pitchFamily="18" charset="2"/>
              <a:buChar char="¨"/>
            </a:pPr>
            <a:r>
              <a:rPr lang="en-US" sz="2400" smtClean="0">
                <a:ea typeface="ＭＳ Ｐゴシック"/>
                <a:cs typeface="ＭＳ Ｐゴシック"/>
              </a:rPr>
              <a:t>Loops</a:t>
            </a:r>
          </a:p>
          <a:p>
            <a:pPr eaLnBrk="1" hangingPunct="1">
              <a:lnSpc>
                <a:spcPct val="90000"/>
              </a:lnSpc>
              <a:buSzPct val="80000"/>
              <a:buFont typeface="Symbol" pitchFamily="18" charset="2"/>
              <a:buChar char="¨"/>
            </a:pPr>
            <a:r>
              <a:rPr lang="en-US" sz="2400" smtClean="0">
                <a:ea typeface="ＭＳ Ｐゴシック"/>
                <a:cs typeface="ＭＳ Ｐゴシック"/>
              </a:rPr>
              <a:t>Do in order; Do together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>
                <a:ea typeface="ＭＳ Ｐゴシック"/>
                <a:cs typeface="ＭＳ Ｐゴシック"/>
              </a:rPr>
              <a:t>Event Handlers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Methods &amp; Functions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>
                <a:ea typeface="ＭＳ Ｐゴシック"/>
                <a:cs typeface="ＭＳ Ｐゴシック"/>
              </a:rPr>
              <a:t>All used built-in methods</a:t>
            </a:r>
          </a:p>
          <a:p>
            <a:pPr>
              <a:lnSpc>
                <a:spcPct val="150000"/>
              </a:lnSpc>
            </a:pPr>
            <a:r>
              <a:rPr lang="en-US" smtClean="0">
                <a:ea typeface="ＭＳ Ｐゴシック"/>
                <a:cs typeface="ＭＳ Ｐゴシック"/>
              </a:rPr>
              <a:t>71% created their own methods</a:t>
            </a:r>
          </a:p>
          <a:p>
            <a:pPr>
              <a:lnSpc>
                <a:spcPct val="150000"/>
              </a:lnSpc>
            </a:pPr>
            <a:r>
              <a:rPr lang="en-US" smtClean="0">
                <a:ea typeface="ＭＳ Ｐゴシック"/>
                <a:cs typeface="ＭＳ Ｐゴシック"/>
              </a:rPr>
              <a:t>46% used functions (mostly for collision detection)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46474" t="9018" r="2364" b="80762"/>
          <a:stretch>
            <a:fillRect/>
          </a:stretch>
        </p:blipFill>
        <p:spPr bwMode="auto">
          <a:xfrm>
            <a:off x="1143000" y="4267200"/>
            <a:ext cx="647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 eaLnBrk="1" hangingPunct="1">
              <a:lnSpc>
                <a:spcPts val="4000"/>
              </a:lnSpc>
            </a:pPr>
            <a:r>
              <a:rPr lang="en-US" smtClean="0">
                <a:ea typeface="ＭＳ Ｐゴシック"/>
                <a:cs typeface="ＭＳ Ｐゴシック"/>
              </a:rPr>
              <a:t>Collision Detection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z="4000" smtClean="0">
                <a:ea typeface="ＭＳ Ｐゴシック"/>
                <a:cs typeface="ＭＳ Ｐゴシック"/>
              </a:rPr>
              <a:t>“Bunny Run”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 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4580" name="BunnyRun.mov" descr="Macintosh HD:Users:shannonc:Movies:BunnyRun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680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If/Else, Do together, Do in order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20833" t="35471" r="809" b="7127"/>
          <a:stretch>
            <a:fillRect/>
          </a:stretch>
        </p:blipFill>
        <p:spPr bwMode="auto">
          <a:xfrm>
            <a:off x="685800" y="19050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5486400"/>
            <a:ext cx="990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3429000"/>
            <a:ext cx="914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" y="2819400"/>
            <a:ext cx="457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/>
                <a:cs typeface="ＭＳ Ｐゴシック"/>
              </a:rPr>
              <a:t>Events-driven game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z="4000" smtClean="0">
                <a:ea typeface="ＭＳ Ｐゴシック"/>
                <a:cs typeface="ＭＳ Ｐゴシック"/>
              </a:rPr>
              <a:t>“Battle for Victory”</a:t>
            </a:r>
          </a:p>
        </p:txBody>
      </p:sp>
      <p:pic>
        <p:nvPicPr>
          <p:cNvPr id="4" name="BattleVictory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54100" y="2163763"/>
            <a:ext cx="7023100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08EC06E3EE60498D03A4B1CD8B7A44" ma:contentTypeVersion="0" ma:contentTypeDescription="Create a new document." ma:contentTypeScope="" ma:versionID="1ebe8a28aabc37df540c17958db74fb4">
  <xsd:schema xmlns:xsd="http://www.w3.org/2001/XMLSchema" xmlns:p="http://schemas.microsoft.com/office/2006/metadata/properties" targetNamespace="http://schemas.microsoft.com/office/2006/metadata/properties" ma:root="true" ma:fieldsID="ceb18baa1273a9792b4c488fdb9c61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E1F096D-C6D4-443E-82D5-267E96CD6F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A4347-B7C1-4AB0-AE84-AF3FB54AB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3966E85-B534-408B-B8EC-0DAFF3C345A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240</Words>
  <Application>Microsoft Office PowerPoint</Application>
  <PresentationFormat>On-screen Show (4:3)</PresentationFormat>
  <Paragraphs>77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ＭＳ Ｐゴシック</vt:lpstr>
      <vt:lpstr>Calibri</vt:lpstr>
      <vt:lpstr>Constantia</vt:lpstr>
      <vt:lpstr>Wingdings 2</vt:lpstr>
      <vt:lpstr>Symbol</vt:lpstr>
      <vt:lpstr>Wingdings</vt:lpstr>
      <vt:lpstr>Times</vt:lpstr>
      <vt:lpstr>Flow</vt:lpstr>
      <vt:lpstr>Children Learning Computer Science Concepts via Alice Game-Programming</vt:lpstr>
      <vt:lpstr>Project Overview</vt:lpstr>
      <vt:lpstr>Game Analysis Process</vt:lpstr>
      <vt:lpstr>Reachable with no failure</vt:lpstr>
      <vt:lpstr>Construct Categories</vt:lpstr>
      <vt:lpstr>Methods &amp; Functions</vt:lpstr>
      <vt:lpstr>Collision Detection “Bunny Run”</vt:lpstr>
      <vt:lpstr>If/Else, Do together, Do in order</vt:lpstr>
      <vt:lpstr>Events-driven game “Battle for Victory”</vt:lpstr>
      <vt:lpstr>Why some constructs more than others?</vt:lpstr>
      <vt:lpstr>More Analysis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Learning Computer Science Concepts via Alice Game-Programming</dc:title>
  <cp:lastModifiedBy>ITS</cp:lastModifiedBy>
  <cp:revision>72</cp:revision>
  <dcterms:created xsi:type="dcterms:W3CDTF">2012-02-26T00:32:27Z</dcterms:created>
  <dcterms:modified xsi:type="dcterms:W3CDTF">2012-04-02T20:15:02Z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0x0101000F08EC06E3EE60498D03A4B1CD8B7A44</vt:lpwstr>
  </property>
</Properties>
</file>