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720" r:id="rId3"/>
    <p:sldMasterId id="2147483732" r:id="rId4"/>
  </p:sldMasterIdLst>
  <p:notesMasterIdLst>
    <p:notesMasterId r:id="rId53"/>
  </p:notesMasterIdLst>
  <p:sldIdLst>
    <p:sldId id="348" r:id="rId5"/>
    <p:sldId id="350" r:id="rId6"/>
    <p:sldId id="356" r:id="rId7"/>
    <p:sldId id="357" r:id="rId8"/>
    <p:sldId id="358" r:id="rId9"/>
    <p:sldId id="359" r:id="rId10"/>
    <p:sldId id="376" r:id="rId11"/>
    <p:sldId id="375" r:id="rId12"/>
    <p:sldId id="291" r:id="rId13"/>
    <p:sldId id="301" r:id="rId14"/>
    <p:sldId id="351" r:id="rId15"/>
    <p:sldId id="352" r:id="rId16"/>
    <p:sldId id="362" r:id="rId17"/>
    <p:sldId id="389" r:id="rId18"/>
    <p:sldId id="361" r:id="rId19"/>
    <p:sldId id="363" r:id="rId20"/>
    <p:sldId id="372" r:id="rId21"/>
    <p:sldId id="294" r:id="rId22"/>
    <p:sldId id="295" r:id="rId23"/>
    <p:sldId id="388" r:id="rId24"/>
    <p:sldId id="373" r:id="rId25"/>
    <p:sldId id="364" r:id="rId26"/>
    <p:sldId id="365" r:id="rId27"/>
    <p:sldId id="366" r:id="rId28"/>
    <p:sldId id="367" r:id="rId29"/>
    <p:sldId id="368" r:id="rId30"/>
    <p:sldId id="369" r:id="rId31"/>
    <p:sldId id="370" r:id="rId32"/>
    <p:sldId id="371" r:id="rId33"/>
    <p:sldId id="377" r:id="rId34"/>
    <p:sldId id="378" r:id="rId35"/>
    <p:sldId id="379" r:id="rId36"/>
    <p:sldId id="318" r:id="rId37"/>
    <p:sldId id="320" r:id="rId38"/>
    <p:sldId id="386" r:id="rId39"/>
    <p:sldId id="321" r:id="rId40"/>
    <p:sldId id="387" r:id="rId41"/>
    <p:sldId id="319" r:id="rId42"/>
    <p:sldId id="337" r:id="rId43"/>
    <p:sldId id="380" r:id="rId44"/>
    <p:sldId id="381" r:id="rId45"/>
    <p:sldId id="382" r:id="rId46"/>
    <p:sldId id="383" r:id="rId47"/>
    <p:sldId id="384" r:id="rId48"/>
    <p:sldId id="385" r:id="rId49"/>
    <p:sldId id="342" r:id="rId50"/>
    <p:sldId id="353" r:id="rId51"/>
    <p:sldId id="354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ACC3"/>
    <a:srgbClr val="FC00F3"/>
    <a:srgbClr val="A29FA1"/>
    <a:srgbClr val="0C6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1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BDDC4-0BC4-AE4F-85D2-547B51803CCB}" type="datetimeFigureOut">
              <a:rPr lang="en-US" smtClean="0"/>
              <a:t>5/12/14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70357-F981-554C-965D-404F65BB8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97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0E058B-0391-1E4B-8F09-FBC968AC22CF}" type="slidenum">
              <a:rPr lang="en-US" sz="1200">
                <a:solidFill>
                  <a:prstClr val="black"/>
                </a:solidFill>
              </a:rPr>
              <a:pPr eaLnBrk="1" hangingPunct="1"/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36EFE-4BD7-7E4A-AA08-9A232A70904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814BB-FD79-40B5-8CFA-8C14EC74D66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36EFE-4BD7-7E4A-AA08-9A232A70904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36EFE-4BD7-7E4A-AA08-9A232A70904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KDM5A</a:t>
            </a:r>
            <a:r>
              <a:rPr lang="en-US" baseline="0" dirty="0" smtClean="0"/>
              <a:t> – histone </a:t>
            </a:r>
            <a:r>
              <a:rPr lang="en-US" baseline="0" dirty="0" err="1" smtClean="0"/>
              <a:t>demethylase</a:t>
            </a:r>
            <a:endParaRPr lang="en-US" baseline="0" dirty="0" smtClean="0"/>
          </a:p>
          <a:p>
            <a:r>
              <a:rPr lang="en-US" baseline="0" dirty="0" smtClean="0"/>
              <a:t>EP300 – histone </a:t>
            </a:r>
            <a:r>
              <a:rPr lang="en-US" baseline="0" dirty="0" err="1" smtClean="0"/>
              <a:t>acetyltransferase</a:t>
            </a:r>
            <a:r>
              <a:rPr lang="en-US" baseline="0" dirty="0" smtClean="0"/>
              <a:t> (co-activator of HIF1A)</a:t>
            </a:r>
          </a:p>
          <a:p>
            <a:r>
              <a:rPr lang="en-US" baseline="0" dirty="0" smtClean="0"/>
              <a:t>MLL2 – histone </a:t>
            </a:r>
            <a:r>
              <a:rPr lang="en-US" baseline="0" dirty="0" err="1" smtClean="0"/>
              <a:t>methyltransferase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70357-F981-554C-965D-404F65BB82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62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Number Placeholder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2EEDF535-3784-6D4F-AD12-01907D91ED96}" type="slidenum">
              <a:rPr lang="en-US"/>
              <a:pPr eaLnBrk="1" hangingPunct="1"/>
              <a:t>5</a:t>
            </a:fld>
            <a:endParaRPr lang="en-US"/>
          </a:p>
        </p:txBody>
      </p:sp>
      <p:sp>
        <p:nvSpPr>
          <p:cNvPr id="30003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00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11480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15830" rIns="0" bIns="0"/>
          <a:lstStyle/>
          <a:p>
            <a:pPr eaLnBrk="1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/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Spring layout for dimensionality reduction.</a:t>
            </a:r>
          </a:p>
          <a:p>
            <a:pPr eaLnBrk="1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/>
            </a:pPr>
            <a:endParaRPr lang="en-US" sz="1800">
              <a:solidFill>
                <a:srgbClr val="000000"/>
              </a:solidFill>
              <a:latin typeface="Arial" charset="0"/>
            </a:endParaRPr>
          </a:p>
          <a:p>
            <a:pPr eaLnBrk="1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/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Then snap to nearest empty hex.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7615F-6292-4E6A-BBE4-6CA2B461508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7615F-6292-4E6A-BBE4-6CA2B461508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36EFE-4BD7-7E4A-AA08-9A232A70904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36EFE-4BD7-7E4A-AA08-9A232A70904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BFCC8-C450-4DBB-B155-D48F1C45E7E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36EFE-4BD7-7E4A-AA08-9A232A70904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36EFE-4BD7-7E4A-AA08-9A232A70904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3AE2-D886-F94F-9216-2D5E1459ABE2}" type="datetimeFigureOut">
              <a:rPr lang="en-US" smtClean="0"/>
              <a:t>5/12/14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D21A-2F2E-0B47-8C7B-DD5F0D84F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8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3AE2-D886-F94F-9216-2D5E1459ABE2}" type="datetimeFigureOut">
              <a:rPr lang="en-US" smtClean="0"/>
              <a:t>5/12/14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D21A-2F2E-0B47-8C7B-DD5F0D84F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1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3AE2-D886-F94F-9216-2D5E1459ABE2}" type="datetimeFigureOut">
              <a:rPr lang="en-US" smtClean="0"/>
              <a:t>5/12/14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D21A-2F2E-0B47-8C7B-DD5F0D84F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32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437-A306-496A-BB6F-0CE2BE90BD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4B203-FC7B-4885-B4E8-3AB82C0337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1688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437-A306-496A-BB6F-0CE2BE90BD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4B203-FC7B-4885-B4E8-3AB82C0337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4919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437-A306-496A-BB6F-0CE2BE90BD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4B203-FC7B-4885-B4E8-3AB82C0337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5613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437-A306-496A-BB6F-0CE2BE90BD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4B203-FC7B-4885-B4E8-3AB82C0337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3576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437-A306-496A-BB6F-0CE2BE90BD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4B203-FC7B-4885-B4E8-3AB82C0337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3615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437-A306-496A-BB6F-0CE2BE90BD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4B203-FC7B-4885-B4E8-3AB82C0337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6782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437-A306-496A-BB6F-0CE2BE90BD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4B203-FC7B-4885-B4E8-3AB82C0337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8199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5" y="27306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43511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437-A306-496A-BB6F-0CE2BE90BD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4B203-FC7B-4885-B4E8-3AB82C0337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544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3AE2-D886-F94F-9216-2D5E1459ABE2}" type="datetimeFigureOut">
              <a:rPr lang="en-US" smtClean="0"/>
              <a:t>5/12/14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D21A-2F2E-0B47-8C7B-DD5F0D84F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26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437-A306-496A-BB6F-0CE2BE90BD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4B203-FC7B-4885-B4E8-3AB82C0337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2975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437-A306-496A-BB6F-0CE2BE90BD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4B203-FC7B-4885-B4E8-3AB82C0337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4989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437-A306-496A-BB6F-0CE2BE90BD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4B203-FC7B-4885-B4E8-3AB82C0337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9494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TCGAcoverpage_030111_v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24400" y="1600200"/>
            <a:ext cx="3886200" cy="1470025"/>
          </a:xfrm>
        </p:spPr>
        <p:txBody>
          <a:bodyPr/>
          <a:lstStyle>
            <a:lvl1pPr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24400" y="3886200"/>
            <a:ext cx="3962400" cy="1752600"/>
          </a:xfrm>
        </p:spPr>
        <p:txBody>
          <a:bodyPr/>
          <a:lstStyle>
            <a:lvl1pPr marL="0" indent="0">
              <a:buFontTx/>
              <a:buNone/>
              <a:defRPr sz="1300" b="1" i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05241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31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7141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801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02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12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42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3AE2-D886-F94F-9216-2D5E1459ABE2}" type="datetimeFigureOut">
              <a:rPr lang="en-US" smtClean="0"/>
              <a:t>5/12/14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D21A-2F2E-0B47-8C7B-DD5F0D84F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60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156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5652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58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507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01007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28207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125843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40187" cy="5259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4040188" cy="5259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8982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42772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83339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3AE2-D886-F94F-9216-2D5E1459ABE2}" type="datetimeFigureOut">
              <a:rPr lang="en-US" smtClean="0"/>
              <a:t>5/12/14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D21A-2F2E-0B47-8C7B-DD5F0D84F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545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387185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781426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 M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1848933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9418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92075"/>
            <a:ext cx="2057400" cy="67659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92075"/>
            <a:ext cx="6022975" cy="67659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0177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3AE2-D886-F94F-9216-2D5E1459ABE2}" type="datetimeFigureOut">
              <a:rPr lang="en-US" smtClean="0"/>
              <a:t>5/12/14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D21A-2F2E-0B47-8C7B-DD5F0D84F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51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3AE2-D886-F94F-9216-2D5E1459ABE2}" type="datetimeFigureOut">
              <a:rPr lang="en-US" smtClean="0"/>
              <a:t>5/12/14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D21A-2F2E-0B47-8C7B-DD5F0D84F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54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3AE2-D886-F94F-9216-2D5E1459ABE2}" type="datetimeFigureOut">
              <a:rPr lang="en-US" smtClean="0"/>
              <a:t>5/12/14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D21A-2F2E-0B47-8C7B-DD5F0D84F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56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5" y="27306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43511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3AE2-D886-F94F-9216-2D5E1459ABE2}" type="datetimeFigureOut">
              <a:rPr lang="en-US" smtClean="0"/>
              <a:t>5/12/14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D21A-2F2E-0B47-8C7B-DD5F0D84F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45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3AE2-D886-F94F-9216-2D5E1459ABE2}" type="datetimeFigureOut">
              <a:rPr lang="en-US" smtClean="0"/>
              <a:t>5/12/14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D21A-2F2E-0B47-8C7B-DD5F0D84F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70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F3AE2-D886-F94F-9216-2D5E1459ABE2}" type="datetimeFigureOut">
              <a:rPr lang="en-US" smtClean="0"/>
              <a:t>5/12/14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5D21A-2F2E-0B47-8C7B-DD5F0D84F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2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C4C7437-A306-496A-BB6F-0CE2BE90BD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5/12/14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594B203-FC7B-4885-B4E8-3AB82C0337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599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TCGA_inside-A_v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725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yriad Pro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C4B04"/>
        </a:buClr>
        <a:buChar char="•"/>
        <a:defRPr sz="2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C4B04"/>
        </a:buClr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C4B04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C4B04"/>
        </a:buClr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C4B04"/>
        </a:buClr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C4B04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C4B04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C4B04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C4B04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BBE0E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92075"/>
            <a:ext cx="8232775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5400" tIns="25400" rIns="25400" bIns="25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MT Bold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32775" cy="525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5400" tIns="25400" rIns="25400" bIns="25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MT" charset="0"/>
              </a:rPr>
              <a:t>Click to edit Master text styles</a:t>
            </a:r>
          </a:p>
          <a:p>
            <a:pPr lvl="1"/>
            <a:r>
              <a:rPr lang="en-US">
                <a:sym typeface="Gill Sans MT" charset="0"/>
              </a:rPr>
              <a:t>Second level</a:t>
            </a:r>
          </a:p>
          <a:p>
            <a:pPr lvl="2"/>
            <a:r>
              <a:rPr lang="en-US">
                <a:sym typeface="Gill Sans MT" charset="0"/>
              </a:rPr>
              <a:t>Third level</a:t>
            </a:r>
          </a:p>
          <a:p>
            <a:pPr lvl="3"/>
            <a:r>
              <a:rPr lang="en-US">
                <a:sym typeface="Gill Sans MT" charset="0"/>
              </a:rPr>
              <a:t>Fourth level</a:t>
            </a:r>
          </a:p>
          <a:p>
            <a:pPr lvl="4"/>
            <a:r>
              <a:rPr lang="en-US">
                <a:sym typeface="Gill Sans MT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5286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100">
          <a:solidFill>
            <a:srgbClr val="386089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Gill Sans MT Bol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100">
          <a:solidFill>
            <a:srgbClr val="386089"/>
          </a:solidFill>
          <a:effectLst>
            <a:outerShdw blurRad="38100" dist="38100" dir="2700000" algn="tl">
              <a:srgbClr val="DDDDDD"/>
            </a:outerShdw>
          </a:effectLst>
          <a:latin typeface="Gill Sans MT Bold" charset="0"/>
          <a:ea typeface="ヒラギノ角ゴ ProN W6" charset="0"/>
          <a:cs typeface="ヒラギノ角ゴ ProN W6" charset="0"/>
          <a:sym typeface="Gill Sans MT Bol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100">
          <a:solidFill>
            <a:srgbClr val="386089"/>
          </a:solidFill>
          <a:effectLst>
            <a:outerShdw blurRad="38100" dist="38100" dir="2700000" algn="tl">
              <a:srgbClr val="DDDDDD"/>
            </a:outerShdw>
          </a:effectLst>
          <a:latin typeface="Gill Sans MT Bold" charset="0"/>
          <a:ea typeface="ヒラギノ角ゴ ProN W6" charset="0"/>
          <a:cs typeface="ヒラギノ角ゴ ProN W6" charset="0"/>
          <a:sym typeface="Gill Sans MT Bol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100">
          <a:solidFill>
            <a:srgbClr val="386089"/>
          </a:solidFill>
          <a:effectLst>
            <a:outerShdw blurRad="38100" dist="38100" dir="2700000" algn="tl">
              <a:srgbClr val="DDDDDD"/>
            </a:outerShdw>
          </a:effectLst>
          <a:latin typeface="Gill Sans MT Bold" charset="0"/>
          <a:ea typeface="ヒラギノ角ゴ ProN W6" charset="0"/>
          <a:cs typeface="ヒラギノ角ゴ ProN W6" charset="0"/>
          <a:sym typeface="Gill Sans MT Bol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100">
          <a:solidFill>
            <a:srgbClr val="386089"/>
          </a:solidFill>
          <a:effectLst>
            <a:outerShdw blurRad="38100" dist="38100" dir="2700000" algn="tl">
              <a:srgbClr val="DDDDDD"/>
            </a:outerShdw>
          </a:effectLst>
          <a:latin typeface="Gill Sans MT Bold" charset="0"/>
          <a:ea typeface="ヒラギノ角ゴ ProN W6" charset="0"/>
          <a:cs typeface="ヒラギノ角ゴ ProN W6" charset="0"/>
          <a:sym typeface="Gill Sans MT Bold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100">
          <a:solidFill>
            <a:srgbClr val="386089"/>
          </a:solidFill>
          <a:effectLst>
            <a:outerShdw blurRad="38100" dist="38100" dir="2700000" algn="tl">
              <a:srgbClr val="DDDDDD"/>
            </a:outerShdw>
          </a:effectLst>
          <a:latin typeface="Gill Sans MT Bold" charset="0"/>
          <a:ea typeface="ヒラギノ角ゴ ProN W6" charset="0"/>
          <a:cs typeface="ヒラギノ角ゴ ProN W6" charset="0"/>
          <a:sym typeface="Gill Sans MT Bol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100">
          <a:solidFill>
            <a:srgbClr val="386089"/>
          </a:solidFill>
          <a:effectLst>
            <a:outerShdw blurRad="38100" dist="38100" dir="2700000" algn="tl">
              <a:srgbClr val="DDDDDD"/>
            </a:outerShdw>
          </a:effectLst>
          <a:latin typeface="Gill Sans MT Bold" charset="0"/>
          <a:ea typeface="ヒラギノ角ゴ ProN W6" charset="0"/>
          <a:cs typeface="ヒラギノ角ゴ ProN W6" charset="0"/>
          <a:sym typeface="Gill Sans MT Bol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100">
          <a:solidFill>
            <a:srgbClr val="386089"/>
          </a:solidFill>
          <a:effectLst>
            <a:outerShdw blurRad="38100" dist="38100" dir="2700000" algn="tl">
              <a:srgbClr val="DDDDDD"/>
            </a:outerShdw>
          </a:effectLst>
          <a:latin typeface="Gill Sans MT Bold" charset="0"/>
          <a:ea typeface="ヒラギノ角ゴ ProN W6" charset="0"/>
          <a:cs typeface="ヒラギノ角ゴ ProN W6" charset="0"/>
          <a:sym typeface="Gill Sans MT Bol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100">
          <a:solidFill>
            <a:srgbClr val="386089"/>
          </a:solidFill>
          <a:effectLst>
            <a:outerShdw blurRad="38100" dist="38100" dir="2700000" algn="tl">
              <a:srgbClr val="DDDDDD"/>
            </a:outerShdw>
          </a:effectLst>
          <a:latin typeface="Gill Sans MT Bold" charset="0"/>
          <a:ea typeface="ヒラギノ角ゴ ProN W6" charset="0"/>
          <a:cs typeface="ヒラギノ角ゴ ProN W6" charset="0"/>
          <a:sym typeface="Gill Sans MT Bold" charset="0"/>
        </a:defRPr>
      </a:lvl9pPr>
    </p:titleStyle>
    <p:bodyStyle>
      <a:lvl1pPr marL="241300" indent="-241300" algn="l" rtl="0" eaLnBrk="0" fontAlgn="base" hangingPunct="0">
        <a:spcBef>
          <a:spcPts val="600"/>
        </a:spcBef>
        <a:spcAft>
          <a:spcPct val="0"/>
        </a:spcAft>
        <a:buClr>
          <a:srgbClr val="35660D"/>
        </a:buClr>
        <a:buSzPct val="100000"/>
        <a:buFont typeface="Wingdings" charset="0"/>
        <a:buChar char="Ø"/>
        <a:defRPr sz="2700">
          <a:solidFill>
            <a:srgbClr val="35660D"/>
          </a:solidFill>
          <a:latin typeface="+mn-lt"/>
          <a:ea typeface="+mn-ea"/>
          <a:cs typeface="+mn-cs"/>
          <a:sym typeface="Gill Sans MT" charset="0"/>
        </a:defRPr>
      </a:lvl1pPr>
      <a:lvl2pPr marL="487363" indent="-198438" algn="l" rtl="0" eaLnBrk="0" fontAlgn="base" hangingPunct="0">
        <a:spcBef>
          <a:spcPts val="500"/>
        </a:spcBef>
        <a:spcAft>
          <a:spcPct val="0"/>
        </a:spcAft>
        <a:buClr>
          <a:srgbClr val="35660D"/>
        </a:buClr>
        <a:buSzPct val="75000"/>
        <a:buFont typeface="Wingdings" charset="0"/>
        <a:buChar char="Ø"/>
        <a:defRPr sz="2400">
          <a:solidFill>
            <a:srgbClr val="35660D"/>
          </a:solidFill>
          <a:latin typeface="+mn-lt"/>
          <a:ea typeface="+mn-ea"/>
          <a:cs typeface="+mn-cs"/>
          <a:sym typeface="Gill Sans MT" charset="0"/>
        </a:defRPr>
      </a:lvl2pPr>
      <a:lvl3pPr marL="768350" indent="-158750" algn="l" rtl="0" eaLnBrk="0" fontAlgn="base" hangingPunct="0">
        <a:spcBef>
          <a:spcPts val="500"/>
        </a:spcBef>
        <a:spcAft>
          <a:spcPct val="0"/>
        </a:spcAft>
        <a:buClr>
          <a:srgbClr val="35660D"/>
        </a:buClr>
        <a:buSzPct val="75000"/>
        <a:buFont typeface="Wingdings" charset="0"/>
        <a:buChar char="Ø"/>
        <a:defRPr sz="2400">
          <a:solidFill>
            <a:srgbClr val="35660D"/>
          </a:solidFill>
          <a:latin typeface="+mn-lt"/>
          <a:ea typeface="+mn-ea"/>
          <a:cs typeface="+mn-cs"/>
          <a:sym typeface="Gill Sans MT" charset="0"/>
        </a:defRPr>
      </a:lvl3pPr>
      <a:lvl4pPr marL="1089025" indent="-158750" algn="l" rtl="0" eaLnBrk="0" fontAlgn="base" hangingPunct="0">
        <a:spcBef>
          <a:spcPts val="500"/>
        </a:spcBef>
        <a:spcAft>
          <a:spcPct val="0"/>
        </a:spcAft>
        <a:buClr>
          <a:srgbClr val="35660D"/>
        </a:buClr>
        <a:buSzPct val="75000"/>
        <a:buFont typeface="Wingdings" charset="0"/>
        <a:buChar char="Ø"/>
        <a:defRPr sz="2400">
          <a:solidFill>
            <a:srgbClr val="35660D"/>
          </a:solidFill>
          <a:latin typeface="+mn-lt"/>
          <a:ea typeface="+mn-ea"/>
          <a:cs typeface="+mn-cs"/>
          <a:sym typeface="Gill Sans MT" charset="0"/>
        </a:defRPr>
      </a:lvl4pPr>
      <a:lvl5pPr marL="1411288" indent="-158750" algn="l" rtl="0" eaLnBrk="0" fontAlgn="base" hangingPunct="0">
        <a:spcBef>
          <a:spcPts val="400"/>
        </a:spcBef>
        <a:spcAft>
          <a:spcPct val="0"/>
        </a:spcAft>
        <a:buClr>
          <a:srgbClr val="35660D"/>
        </a:buClr>
        <a:buSzPct val="75000"/>
        <a:buFont typeface="Wingdings" charset="0"/>
        <a:buChar char="Ø"/>
        <a:defRPr sz="2000">
          <a:solidFill>
            <a:srgbClr val="35660D"/>
          </a:solidFill>
          <a:latin typeface="+mn-lt"/>
          <a:ea typeface="+mn-ea"/>
          <a:cs typeface="+mn-cs"/>
          <a:sym typeface="Gill Sans MT" charset="0"/>
        </a:defRPr>
      </a:lvl5pPr>
      <a:lvl6pPr marL="1868488" indent="-158750" algn="l" rtl="0" fontAlgn="base">
        <a:spcBef>
          <a:spcPts val="400"/>
        </a:spcBef>
        <a:spcAft>
          <a:spcPct val="0"/>
        </a:spcAft>
        <a:buClr>
          <a:srgbClr val="35660D"/>
        </a:buClr>
        <a:buSzPct val="75000"/>
        <a:buFont typeface="Wingdings" charset="0"/>
        <a:buChar char="Ø"/>
        <a:defRPr sz="2000">
          <a:solidFill>
            <a:srgbClr val="35660D"/>
          </a:solidFill>
          <a:latin typeface="+mn-lt"/>
          <a:ea typeface="+mn-ea"/>
          <a:cs typeface="+mn-cs"/>
          <a:sym typeface="Gill Sans MT" charset="0"/>
        </a:defRPr>
      </a:lvl6pPr>
      <a:lvl7pPr marL="2325688" indent="-158750" algn="l" rtl="0" fontAlgn="base">
        <a:spcBef>
          <a:spcPts val="400"/>
        </a:spcBef>
        <a:spcAft>
          <a:spcPct val="0"/>
        </a:spcAft>
        <a:buClr>
          <a:srgbClr val="35660D"/>
        </a:buClr>
        <a:buSzPct val="75000"/>
        <a:buFont typeface="Wingdings" charset="0"/>
        <a:buChar char="Ø"/>
        <a:defRPr sz="2000">
          <a:solidFill>
            <a:srgbClr val="35660D"/>
          </a:solidFill>
          <a:latin typeface="+mn-lt"/>
          <a:ea typeface="+mn-ea"/>
          <a:cs typeface="+mn-cs"/>
          <a:sym typeface="Gill Sans MT" charset="0"/>
        </a:defRPr>
      </a:lvl7pPr>
      <a:lvl8pPr marL="2782888" indent="-158750" algn="l" rtl="0" fontAlgn="base">
        <a:spcBef>
          <a:spcPts val="400"/>
        </a:spcBef>
        <a:spcAft>
          <a:spcPct val="0"/>
        </a:spcAft>
        <a:buClr>
          <a:srgbClr val="35660D"/>
        </a:buClr>
        <a:buSzPct val="75000"/>
        <a:buFont typeface="Wingdings" charset="0"/>
        <a:buChar char="Ø"/>
        <a:defRPr sz="2000">
          <a:solidFill>
            <a:srgbClr val="35660D"/>
          </a:solidFill>
          <a:latin typeface="+mn-lt"/>
          <a:ea typeface="+mn-ea"/>
          <a:cs typeface="+mn-cs"/>
          <a:sym typeface="Gill Sans MT" charset="0"/>
        </a:defRPr>
      </a:lvl8pPr>
      <a:lvl9pPr marL="3240088" indent="-158750" algn="l" rtl="0" fontAlgn="base">
        <a:spcBef>
          <a:spcPts val="400"/>
        </a:spcBef>
        <a:spcAft>
          <a:spcPct val="0"/>
        </a:spcAft>
        <a:buClr>
          <a:srgbClr val="35660D"/>
        </a:buClr>
        <a:buSzPct val="75000"/>
        <a:buFont typeface="Wingdings" charset="0"/>
        <a:buChar char="Ø"/>
        <a:defRPr sz="2000">
          <a:solidFill>
            <a:srgbClr val="35660D"/>
          </a:solidFill>
          <a:latin typeface="+mn-lt"/>
          <a:ea typeface="+mn-ea"/>
          <a:cs typeface="+mn-cs"/>
          <a:sym typeface="Gill Sans M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4.emf"/><Relationship Id="rId5" Type="http://schemas.openxmlformats.org/officeDocument/2006/relationships/image" Target="../media/image22.emf"/><Relationship Id="rId6" Type="http://schemas.openxmlformats.org/officeDocument/2006/relationships/image" Target="../media/image32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jp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0.t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2.png"/><Relationship Id="rId1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3.png"/><Relationship Id="rId12" Type="http://schemas.openxmlformats.org/officeDocument/2006/relationships/image" Target="../media/image94.png"/><Relationship Id="rId13" Type="http://schemas.openxmlformats.org/officeDocument/2006/relationships/image" Target="../media/image95.png"/><Relationship Id="rId14" Type="http://schemas.openxmlformats.org/officeDocument/2006/relationships/image" Target="../media/image96.png"/><Relationship Id="rId15" Type="http://schemas.openxmlformats.org/officeDocument/2006/relationships/image" Target="../media/image97.png"/><Relationship Id="rId16" Type="http://schemas.openxmlformats.org/officeDocument/2006/relationships/image" Target="../media/image98.png"/><Relationship Id="rId17" Type="http://schemas.openxmlformats.org/officeDocument/2006/relationships/image" Target="../media/image99.png"/><Relationship Id="rId18" Type="http://schemas.openxmlformats.org/officeDocument/2006/relationships/image" Target="../media/image100.png"/><Relationship Id="rId19" Type="http://schemas.openxmlformats.org/officeDocument/2006/relationships/image" Target="../media/image101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84.jpeg"/><Relationship Id="rId3" Type="http://schemas.openxmlformats.org/officeDocument/2006/relationships/image" Target="../media/image85.jpe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1.jpeg"/><Relationship Id="rId10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03.jpeg"/><Relationship Id="rId5" Type="http://schemas.openxmlformats.org/officeDocument/2006/relationships/image" Target="../media/image104.jpe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8" Type="http://schemas.openxmlformats.org/officeDocument/2006/relationships/image" Target="../media/image24.emf"/><Relationship Id="rId9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44900" y="1244600"/>
            <a:ext cx="5346700" cy="2197100"/>
          </a:xfrm>
        </p:spPr>
        <p:txBody>
          <a:bodyPr/>
          <a:lstStyle/>
          <a:p>
            <a:pPr eaLnBrk="1" hangingPunct="1"/>
            <a:r>
              <a:rPr lang="en-US" sz="2800" b="1" dirty="0">
                <a:latin typeface="Myriad Pro" charset="0"/>
              </a:rPr>
              <a:t>Multi-platform analysis of 12 cancer types reveals molecular classification within and across tissues-of-origin</a:t>
            </a:r>
            <a:endParaRPr lang="en-US" sz="2800" b="1" dirty="0">
              <a:latin typeface="Myriad Pro" charset="0"/>
            </a:endParaRP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44900" y="3640884"/>
            <a:ext cx="5499100" cy="2694018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Arial" charset="0"/>
                <a:ea typeface="华文细黑" charset="0"/>
                <a:cs typeface="华文细黑" charset="0"/>
                <a:sym typeface="Arial" charset="0"/>
              </a:rPr>
              <a:t>TCGA Symposium</a:t>
            </a:r>
          </a:p>
          <a:p>
            <a:pPr eaLnBrk="1" hangingPunct="1"/>
            <a:r>
              <a:rPr lang="en-US" sz="2800" dirty="0" smtClean="0">
                <a:latin typeface="Arial" charset="0"/>
                <a:ea typeface="华文细黑" charset="0"/>
                <a:cs typeface="华文细黑" charset="0"/>
                <a:sym typeface="Arial" charset="0"/>
              </a:rPr>
              <a:t>May 12, 2014</a:t>
            </a:r>
            <a:endParaRPr lang="en-US" sz="2800" dirty="0">
              <a:latin typeface="Arial" charset="0"/>
              <a:ea typeface="华文细黑" charset="0"/>
              <a:cs typeface="华文细黑" charset="0"/>
              <a:sym typeface="Arial" charset="0"/>
            </a:endParaRPr>
          </a:p>
          <a:p>
            <a:pPr eaLnBrk="1" hangingPunct="1"/>
            <a:r>
              <a:rPr lang="en-US" sz="2400" dirty="0" smtClean="0">
                <a:latin typeface="Myriad Pro" charset="0"/>
              </a:rPr>
              <a:t>Pan-Can Integrated Subtypes AWG</a:t>
            </a:r>
            <a:endParaRPr lang="en-US" sz="2400" dirty="0">
              <a:latin typeface="Myriad Pro" charset="0"/>
            </a:endParaRPr>
          </a:p>
          <a:p>
            <a:pPr eaLnBrk="1" hangingPunct="1"/>
            <a:r>
              <a:rPr lang="en-US" sz="1600" u="sng" dirty="0" smtClean="0">
                <a:latin typeface="Myriad Pro" charset="0"/>
              </a:rPr>
              <a:t>Leads: </a:t>
            </a:r>
            <a:endParaRPr lang="en-US" sz="1600" u="sng" dirty="0" smtClean="0">
              <a:latin typeface="Myriad Pro" charset="0"/>
            </a:endParaRPr>
          </a:p>
          <a:p>
            <a:pPr eaLnBrk="1" hangingPunct="1"/>
            <a:r>
              <a:rPr lang="en-US" sz="1600" u="sng" dirty="0" smtClean="0">
                <a:latin typeface="Myriad Pro" charset="0"/>
              </a:rPr>
              <a:t>Josh </a:t>
            </a:r>
            <a:r>
              <a:rPr lang="en-US" sz="1600" u="sng" dirty="0">
                <a:latin typeface="Myriad Pro" charset="0"/>
              </a:rPr>
              <a:t>Stuart</a:t>
            </a:r>
            <a:r>
              <a:rPr lang="en-US" sz="1600" dirty="0">
                <a:latin typeface="Myriad Pro" charset="0"/>
              </a:rPr>
              <a:t>, UCSC</a:t>
            </a:r>
          </a:p>
          <a:p>
            <a:pPr eaLnBrk="1" hangingPunct="1"/>
            <a:r>
              <a:rPr lang="en-US" sz="1600" dirty="0" smtClean="0">
                <a:latin typeface="Myriad Pro" charset="0"/>
              </a:rPr>
              <a:t>Chris Benz, Buck</a:t>
            </a:r>
            <a:endParaRPr lang="en-US" sz="1600" dirty="0">
              <a:latin typeface="Myriad Pro" charset="0"/>
            </a:endParaRPr>
          </a:p>
          <a:p>
            <a:pPr eaLnBrk="1" hangingPunct="1"/>
            <a:r>
              <a:rPr lang="en-US" sz="1600" dirty="0" smtClean="0">
                <a:latin typeface="Myriad Pro" charset="0"/>
              </a:rPr>
              <a:t>Chuck </a:t>
            </a:r>
            <a:r>
              <a:rPr lang="en-US" sz="1600" dirty="0" err="1" smtClean="0">
                <a:latin typeface="Myriad Pro" charset="0"/>
              </a:rPr>
              <a:t>Perou</a:t>
            </a:r>
            <a:r>
              <a:rPr lang="en-US" sz="1600" dirty="0" smtClean="0">
                <a:latin typeface="Myriad Pro" charset="0"/>
              </a:rPr>
              <a:t>, UNC</a:t>
            </a:r>
            <a:endParaRPr lang="en-US" sz="1600" dirty="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724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58"/>
            <a:ext cx="8229600" cy="5190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Single Platform Subtypes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181" y="763245"/>
            <a:ext cx="8229600" cy="2671168"/>
          </a:xfrm>
        </p:spPr>
        <p:txBody>
          <a:bodyPr/>
          <a:lstStyle/>
          <a:p>
            <a:r>
              <a:rPr lang="en-US" dirty="0" smtClean="0"/>
              <a:t>6 platforms, each produced 8-19 different clusters.</a:t>
            </a:r>
          </a:p>
          <a:p>
            <a:pPr lvl="1"/>
            <a:r>
              <a:rPr lang="en-US" dirty="0" smtClean="0"/>
              <a:t>DNA Methylation had the most.</a:t>
            </a:r>
          </a:p>
          <a:p>
            <a:r>
              <a:rPr lang="en-US" dirty="0" smtClean="0"/>
              <a:t>All subtypes show a strong correlation with tissue of origin.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2273323" y="4502258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 Clusters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58070" y="6344641"/>
            <a:ext cx="148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Platform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115" y="3060521"/>
            <a:ext cx="5366036" cy="321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72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3498"/>
            <a:ext cx="9144000" cy="475738"/>
          </a:xfrm>
        </p:spPr>
        <p:txBody>
          <a:bodyPr>
            <a:noAutofit/>
          </a:bodyPr>
          <a:lstStyle/>
          <a:p>
            <a:r>
              <a:rPr lang="en-US" sz="3600" dirty="0" smtClean="0"/>
              <a:t>Single Platform Subtypes Recap on </a:t>
            </a:r>
            <a:r>
              <a:rPr lang="en-US" sz="3600" dirty="0" err="1" smtClean="0"/>
              <a:t>TumorMap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93" y="1181489"/>
            <a:ext cx="6069756" cy="53887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2164" y="1183721"/>
            <a:ext cx="20934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Calibri"/>
              </a:rPr>
              <a:t>mRNA Map</a:t>
            </a:r>
            <a:endParaRPr lang="en-US" sz="3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38391" y="2207822"/>
            <a:ext cx="2343660" cy="2246769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Calibri"/>
              </a:rPr>
              <a:t>Colors reflect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Calibri"/>
              </a:rPr>
              <a:t>the subtypes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Calibri"/>
              </a:rPr>
              <a:t>obtained using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Calibri"/>
              </a:rPr>
              <a:t>mRNA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Calibri"/>
              </a:rPr>
              <a:t>platform.</a:t>
            </a:r>
            <a:endParaRPr lang="en-US" sz="2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1425" y="6335714"/>
            <a:ext cx="248016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prstClr val="black"/>
                </a:solidFill>
                <a:latin typeface="Calibri"/>
              </a:rPr>
              <a:t>Newton,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Baertsch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, UCSC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156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058"/>
            <a:ext cx="9144000" cy="475738"/>
          </a:xfrm>
        </p:spPr>
        <p:txBody>
          <a:bodyPr>
            <a:noAutofit/>
          </a:bodyPr>
          <a:lstStyle/>
          <a:p>
            <a:r>
              <a:rPr lang="en-US" sz="3200" dirty="0" smtClean="0"/>
              <a:t>Single Platform Subtypes Recap on </a:t>
            </a:r>
            <a:r>
              <a:rPr lang="en-US" sz="3200" dirty="0" err="1" smtClean="0"/>
              <a:t>TumorMap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47" y="6363755"/>
            <a:ext cx="8561911" cy="490629"/>
          </a:xfrm>
          <a:solidFill>
            <a:srgbClr val="000000"/>
          </a:solidFill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Good agreement w/ most. miRNA still needs work…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93" y="907319"/>
            <a:ext cx="3092307" cy="27453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733" y="923981"/>
            <a:ext cx="77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mRNA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7719" y="923982"/>
            <a:ext cx="8719358" cy="5461976"/>
            <a:chOff x="337719" y="923982"/>
            <a:chExt cx="8719358" cy="546197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74437" y="3824042"/>
              <a:ext cx="3082640" cy="249643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7719" y="3824033"/>
              <a:ext cx="2502132" cy="25619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06943" y="3751882"/>
              <a:ext cx="1811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Calibri"/>
                </a:rPr>
                <a:t>DNA Methylation</a:t>
              </a:r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26447" y="923982"/>
              <a:ext cx="3153276" cy="272689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526463" y="926664"/>
              <a:ext cx="696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Calibri"/>
                </a:rPr>
                <a:t>SCNA</a:t>
              </a:r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53817" y="3824034"/>
              <a:ext cx="2948481" cy="254212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997095" y="3846562"/>
              <a:ext cx="682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Calibri"/>
                </a:rPr>
                <a:t>RPPA</a:t>
              </a:r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37405" y="3876543"/>
              <a:ext cx="829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Calibri"/>
                </a:rPr>
                <a:t>miRNA</a:t>
              </a:r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941452" y="1558472"/>
            <a:ext cx="2035233" cy="193899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Colors reflect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the subtypes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obtained using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each different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platform.</a:t>
            </a: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40287" y="6407864"/>
            <a:ext cx="248016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prstClr val="black"/>
                </a:solidFill>
                <a:latin typeface="Calibri"/>
              </a:rPr>
              <a:t>Newton,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Baertsch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, UCSC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9935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7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Single Platform Subtypes Correlated with Tissue of Origin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71103"/>
            <a:ext cx="8229600" cy="714801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Exome</a:t>
            </a:r>
            <a:r>
              <a:rPr lang="en-US" dirty="0" smtClean="0"/>
              <a:t> mutation clusters show least amount of tissue correlation, but still appreciable (~70%, </a:t>
            </a:r>
            <a:r>
              <a:rPr lang="en-US" dirty="0" err="1" smtClean="0"/>
              <a:t>Kandoth</a:t>
            </a:r>
            <a:r>
              <a:rPr lang="en-US" dirty="0" smtClean="0"/>
              <a:t> et al. </a:t>
            </a:r>
            <a:r>
              <a:rPr lang="en-US" i="1" dirty="0" smtClean="0"/>
              <a:t>Nature</a:t>
            </a:r>
            <a:r>
              <a:rPr lang="en-US" dirty="0" smtClean="0"/>
              <a:t> 2013).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37540" t="14441" r="61143"/>
          <a:stretch/>
        </p:blipFill>
        <p:spPr>
          <a:xfrm rot="16200000">
            <a:off x="4817454" y="-939987"/>
            <a:ext cx="480590" cy="72581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037" y="2453147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SCNA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t="27170" r="6885" b="68023"/>
          <a:stretch/>
        </p:blipFill>
        <p:spPr>
          <a:xfrm>
            <a:off x="1413388" y="1904801"/>
            <a:ext cx="7273413" cy="500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402" y="196398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mRNA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/>
          <a:srcRect l="3756" t="53316" r="13958" b="43528"/>
          <a:stretch/>
        </p:blipFill>
        <p:spPr>
          <a:xfrm>
            <a:off x="1428696" y="2958208"/>
            <a:ext cx="7273413" cy="6782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9564" y="3024017"/>
            <a:ext cx="70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RPPA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/>
          <a:srcRect l="7098" t="11843" r="14266" b="84678"/>
          <a:stretch/>
        </p:blipFill>
        <p:spPr>
          <a:xfrm>
            <a:off x="1414264" y="3521006"/>
            <a:ext cx="7273413" cy="5483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3987" y="3607577"/>
            <a:ext cx="85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DMeth</a:t>
            </a:r>
            <a:endParaRPr lang="en-US" b="1" dirty="0"/>
          </a:p>
        </p:txBody>
      </p:sp>
      <p:pic>
        <p:nvPicPr>
          <p:cNvPr id="16" name="Picture 15" descr="Description: PANCAN"/>
          <p:cNvPicPr/>
          <p:nvPr/>
        </p:nvPicPr>
        <p:blipFill rotWithShape="1">
          <a:blip r:embed="rId6" cstate="print"/>
          <a:srcRect l="37864" t="66556" r="10487" b="14453"/>
          <a:stretch/>
        </p:blipFill>
        <p:spPr bwMode="auto">
          <a:xfrm>
            <a:off x="1428710" y="4144834"/>
            <a:ext cx="7258105" cy="66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13930" y="420587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miRNA</a:t>
            </a:r>
            <a:endParaRPr lang="en-US" b="1" dirty="0"/>
          </a:p>
        </p:txBody>
      </p:sp>
      <p:pic>
        <p:nvPicPr>
          <p:cNvPr id="18" name="Picture 17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6" t="36196" r="19010" b="61375"/>
          <a:stretch/>
        </p:blipFill>
        <p:spPr bwMode="auto">
          <a:xfrm>
            <a:off x="1428710" y="4920729"/>
            <a:ext cx="7258105" cy="519491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42850" y="497210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Muts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1058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016" y="897804"/>
            <a:ext cx="2978909" cy="28071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14" y="918390"/>
            <a:ext cx="3011463" cy="27367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134" y="3821106"/>
            <a:ext cx="2894807" cy="2406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19" y="3824034"/>
            <a:ext cx="2502132" cy="24278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1" y="101478"/>
            <a:ext cx="9144000" cy="475738"/>
          </a:xfrm>
        </p:spPr>
        <p:txBody>
          <a:bodyPr>
            <a:noAutofit/>
          </a:bodyPr>
          <a:lstStyle/>
          <a:p>
            <a:r>
              <a:rPr lang="en-US" dirty="0" smtClean="0"/>
              <a:t>Single platform maps are tissue driven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304" y="6320465"/>
            <a:ext cx="8229600" cy="490629"/>
          </a:xfrm>
        </p:spPr>
        <p:txBody>
          <a:bodyPr>
            <a:normAutofit/>
          </a:bodyPr>
          <a:lstStyle/>
          <a:p>
            <a:r>
              <a:rPr lang="en-US" dirty="0" smtClean="0"/>
              <a:t>Each layout driven by a different data platform.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6943" y="3751882"/>
            <a:ext cx="181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DNA Methylation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733" y="923981"/>
            <a:ext cx="77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mRNA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12033" y="926664"/>
            <a:ext cx="69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SCNA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7831" y="3824032"/>
            <a:ext cx="2905188" cy="24921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96507" y="3821104"/>
            <a:ext cx="682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RPPA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4059" y="3936548"/>
            <a:ext cx="82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miRNA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8427" y="897815"/>
            <a:ext cx="1793631" cy="27573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40287" y="6407864"/>
            <a:ext cx="248016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prstClr val="black"/>
                </a:solidFill>
                <a:latin typeface="Calibri"/>
              </a:rPr>
              <a:t>Newton,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Baertsch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, UCSC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089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144" y="145228"/>
            <a:ext cx="8229600" cy="69219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Cluster of Cluster Assignments - COCA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6" y="1401030"/>
            <a:ext cx="8229600" cy="2454697"/>
          </a:xfrm>
        </p:spPr>
        <p:txBody>
          <a:bodyPr>
            <a:noAutofit/>
          </a:bodyPr>
          <a:lstStyle/>
          <a:p>
            <a:r>
              <a:rPr lang="en-US" sz="2400" dirty="0" smtClean="0"/>
              <a:t>Question: How do get one cluster solution from many?</a:t>
            </a:r>
            <a:endParaRPr lang="en-US" sz="2400" dirty="0"/>
          </a:p>
          <a:p>
            <a:r>
              <a:rPr lang="en-US" sz="2400" dirty="0" smtClean="0"/>
              <a:t>Answer: Democracy!</a:t>
            </a:r>
            <a:endParaRPr lang="en-US" sz="2400" dirty="0"/>
          </a:p>
          <a:p>
            <a:pPr lvl="1"/>
            <a:r>
              <a:rPr lang="en-US" sz="2400" dirty="0" smtClean="0"/>
              <a:t>But like the electoral college system:</a:t>
            </a:r>
            <a:endParaRPr lang="en-US" sz="2400" dirty="0"/>
          </a:p>
          <a:p>
            <a:pPr marL="457200" lvl="1" indent="0">
              <a:buNone/>
            </a:pPr>
            <a:r>
              <a:rPr lang="en-US" sz="2400" dirty="0" smtClean="0"/>
              <a:t>    Every Platform Gets a Vote for Each of its Clusters</a:t>
            </a:r>
          </a:p>
          <a:p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53" y="3393797"/>
            <a:ext cx="4964350" cy="28861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89482" y="5910602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  <a:latin typeface="Myriad Pro"/>
              </a:rPr>
              <a:t>Katherine </a:t>
            </a:r>
            <a:r>
              <a:rPr lang="en-US" dirty="0" err="1" smtClean="0">
                <a:solidFill>
                  <a:srgbClr val="000000"/>
                </a:solidFill>
                <a:latin typeface="Myriad Pro"/>
              </a:rPr>
              <a:t>Hoadley</a:t>
            </a:r>
            <a:r>
              <a:rPr lang="en-US" dirty="0" smtClean="0">
                <a:solidFill>
                  <a:srgbClr val="000000"/>
                </a:solidFill>
                <a:latin typeface="Myriad Pro"/>
              </a:rPr>
              <a:t>, UNC</a:t>
            </a:r>
            <a:endParaRPr lang="en-US" dirty="0">
              <a:solidFill>
                <a:srgbClr val="000000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095359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18885"/>
          <a:stretch>
            <a:fillRect/>
          </a:stretch>
        </p:blipFill>
        <p:spPr bwMode="auto">
          <a:xfrm>
            <a:off x="228600" y="990600"/>
            <a:ext cx="8636000" cy="52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-7855" y="72050"/>
            <a:ext cx="83549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3200" b="1" dirty="0" smtClean="0">
                <a:solidFill>
                  <a:srgbClr val="FFFFFF"/>
                </a:solidFill>
                <a:latin typeface="Calibri"/>
              </a:rPr>
              <a:t>Cluster Of Cluster Assignments (COCA subtypes)</a:t>
            </a:r>
            <a:endParaRPr lang="en-US" sz="32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5793" y="6317579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Katherine </a:t>
            </a:r>
            <a:r>
              <a:rPr lang="en-US" dirty="0" err="1" smtClean="0"/>
              <a:t>Hoadley</a:t>
            </a:r>
            <a:r>
              <a:rPr lang="en-US" dirty="0" smtClean="0"/>
              <a:t>, UNC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347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 b="4313"/>
          <a:stretch>
            <a:fillRect/>
          </a:stretch>
        </p:blipFill>
        <p:spPr>
          <a:xfrm>
            <a:off x="563484" y="1390657"/>
            <a:ext cx="5086351" cy="4592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46591" y="6386805"/>
            <a:ext cx="245451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Katherine </a:t>
            </a:r>
            <a:r>
              <a:rPr lang="en-US" dirty="0" err="1" smtClean="0"/>
              <a:t>Hoadley</a:t>
            </a:r>
            <a:r>
              <a:rPr lang="en-US" dirty="0" smtClean="0"/>
              <a:t>, UNC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52210" y="3874273"/>
            <a:ext cx="4415961" cy="2246769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At K=13, we have 11 main </a:t>
            </a:r>
          </a:p>
          <a:p>
            <a:pPr defTabSz="914400"/>
            <a:r>
              <a:rPr lang="en-US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Cluster of Cluster Assignment (COCA) subtypes</a:t>
            </a:r>
            <a:endParaRPr lang="en-US" sz="28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42" y="216450"/>
            <a:ext cx="8229600" cy="1143000"/>
          </a:xfrm>
        </p:spPr>
        <p:txBody>
          <a:bodyPr/>
          <a:lstStyle/>
          <a:p>
            <a:r>
              <a:rPr lang="en-US" sz="3600" dirty="0" smtClean="0"/>
              <a:t>Consensus Clustering defines number of groups</a:t>
            </a:r>
            <a:br>
              <a:rPr lang="en-US" sz="3600" dirty="0" smtClean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92799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5" b="22946"/>
          <a:stretch>
            <a:fillRect/>
          </a:stretch>
        </p:blipFill>
        <p:spPr>
          <a:xfrm>
            <a:off x="267476" y="92135"/>
            <a:ext cx="8477861" cy="64217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06" t="65096" b="22946"/>
          <a:stretch>
            <a:fillRect/>
          </a:stretch>
        </p:blipFill>
        <p:spPr>
          <a:xfrm>
            <a:off x="617519" y="4691412"/>
            <a:ext cx="1555668" cy="18934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105276" y="5076825"/>
            <a:ext cx="1085851" cy="723900"/>
          </a:xfrm>
          <a:prstGeom prst="rect">
            <a:avLst/>
          </a:prstGeom>
          <a:noFill/>
          <a:ln w="57150">
            <a:solidFill>
              <a:srgbClr val="CC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1022" y="6473385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Katherine </a:t>
            </a:r>
            <a:r>
              <a:rPr lang="en-US" dirty="0" err="1" smtClean="0"/>
              <a:t>Hoadley</a:t>
            </a:r>
            <a:r>
              <a:rPr lang="en-US" dirty="0" smtClean="0"/>
              <a:t>, UNC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44741" y="3064150"/>
            <a:ext cx="7263519" cy="776774"/>
          </a:xfrm>
          <a:prstGeom prst="rect">
            <a:avLst/>
          </a:prstGeom>
          <a:solidFill>
            <a:schemeClr val="accent6">
              <a:lumMod val="75000"/>
              <a:alpha val="63000"/>
            </a:schemeClr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11 main subtypes found (plus 2 minor)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1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1" y="61240"/>
            <a:ext cx="8984763" cy="67355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5181600"/>
            <a:ext cx="7543800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90600" y="2590800"/>
            <a:ext cx="6629400" cy="2362200"/>
            <a:chOff x="1676400" y="-294968"/>
            <a:chExt cx="2114550" cy="430162"/>
          </a:xfrm>
          <a:solidFill>
            <a:schemeClr val="bg1"/>
          </a:solidFill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1" t="76422" r="78797" b="17447"/>
            <a:stretch>
              <a:fillRect/>
            </a:stretch>
          </p:blipFill>
          <p:spPr>
            <a:xfrm>
              <a:off x="1676400" y="-294968"/>
              <a:ext cx="1143000" cy="430162"/>
            </a:xfrm>
            <a:prstGeom prst="rect">
              <a:avLst/>
            </a:prstGeom>
            <a:grpFill/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62" t="76166" r="5013" b="17703"/>
            <a:stretch>
              <a:fillRect/>
            </a:stretch>
          </p:blipFill>
          <p:spPr>
            <a:xfrm>
              <a:off x="2800350" y="-294968"/>
              <a:ext cx="990600" cy="412955"/>
            </a:xfrm>
            <a:prstGeom prst="rect">
              <a:avLst/>
            </a:prstGeom>
            <a:grpFill/>
          </p:spPr>
        </p:pic>
      </p:grpSp>
      <p:sp>
        <p:nvSpPr>
          <p:cNvPr id="7" name="TextBox 6"/>
          <p:cNvSpPr txBox="1"/>
          <p:nvPr/>
        </p:nvSpPr>
        <p:spPr>
          <a:xfrm>
            <a:off x="2438400" y="1524012"/>
            <a:ext cx="360973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96% Agreement with Subtypes </a:t>
            </a:r>
          </a:p>
          <a:p>
            <a:pPr defTabSz="914400"/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that have no mutations classes</a:t>
            </a: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261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9" y="831871"/>
            <a:ext cx="5226735" cy="38122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9" y="4532228"/>
            <a:ext cx="5498307" cy="199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5055" y="6445378"/>
            <a:ext cx="285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Defined by Pan-Cancer AWG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2618"/>
            <a:ext cx="8229600" cy="5045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Pan-Cancer-12 Dataset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56470"/>
              </p:ext>
            </p:extLst>
          </p:nvPr>
        </p:nvGraphicFramePr>
        <p:xfrm>
          <a:off x="6006345" y="1198227"/>
          <a:ext cx="2978914" cy="5629724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787971"/>
                <a:gridCol w="1190943"/>
              </a:tblGrid>
              <a:tr h="49422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Tumor Type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# Samples</a:t>
                      </a:r>
                      <a:endParaRPr lang="en-US" sz="1800" dirty="0"/>
                    </a:p>
                  </a:txBody>
                  <a:tcPr/>
                </a:tc>
              </a:tr>
              <a:tr h="20043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AML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173</a:t>
                      </a:r>
                      <a:endParaRPr lang="en-US" sz="1800" dirty="0"/>
                    </a:p>
                  </a:txBody>
                  <a:tcPr/>
                </a:tc>
              </a:tr>
              <a:tr h="20043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Bladder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122</a:t>
                      </a:r>
                      <a:endParaRPr lang="en-US" sz="1800" dirty="0"/>
                    </a:p>
                  </a:txBody>
                  <a:tcPr/>
                </a:tc>
              </a:tr>
              <a:tr h="20043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Breast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845</a:t>
                      </a:r>
                      <a:endParaRPr lang="en-US" sz="1800" dirty="0"/>
                    </a:p>
                  </a:txBody>
                  <a:tcPr/>
                </a:tc>
              </a:tr>
              <a:tr h="20043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Colon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190</a:t>
                      </a:r>
                      <a:endParaRPr lang="en-US" sz="1800" dirty="0"/>
                    </a:p>
                  </a:txBody>
                  <a:tcPr/>
                </a:tc>
              </a:tr>
              <a:tr h="34595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Endometrial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370</a:t>
                      </a:r>
                      <a:endParaRPr lang="en-US" sz="1800" dirty="0"/>
                    </a:p>
                  </a:txBody>
                  <a:tcPr/>
                </a:tc>
              </a:tr>
              <a:tr h="20043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GBM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168</a:t>
                      </a:r>
                      <a:endParaRPr lang="en-US" sz="1800" dirty="0"/>
                    </a:p>
                  </a:txBody>
                  <a:tcPr/>
                </a:tc>
              </a:tr>
              <a:tr h="3459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Head &amp; Neck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303</a:t>
                      </a:r>
                      <a:endParaRPr lang="en-US" sz="1800" dirty="0"/>
                    </a:p>
                  </a:txBody>
                  <a:tcPr/>
                </a:tc>
              </a:tr>
              <a:tr h="34595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Kidney Clear Cell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480</a:t>
                      </a:r>
                      <a:endParaRPr lang="en-US" sz="1800" dirty="0"/>
                    </a:p>
                  </a:txBody>
                  <a:tcPr/>
                </a:tc>
              </a:tr>
              <a:tr h="41764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Lung </a:t>
                      </a:r>
                      <a:r>
                        <a:rPr lang="en-US" sz="1800" dirty="0" err="1" smtClean="0"/>
                        <a:t>Adeno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355</a:t>
                      </a:r>
                      <a:endParaRPr lang="en-US" sz="1800" dirty="0"/>
                    </a:p>
                  </a:txBody>
                  <a:tcPr/>
                </a:tc>
              </a:tr>
              <a:tr h="49422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Lung Squamous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259</a:t>
                      </a:r>
                      <a:endParaRPr lang="en-US" sz="1800" dirty="0"/>
                    </a:p>
                  </a:txBody>
                  <a:tcPr/>
                </a:tc>
              </a:tr>
              <a:tr h="34595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Ovarian Serous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265</a:t>
                      </a:r>
                      <a:endParaRPr lang="en-US" sz="1800" dirty="0"/>
                    </a:p>
                  </a:txBody>
                  <a:tcPr/>
                </a:tc>
              </a:tr>
              <a:tr h="20043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Rectum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72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76598" y="707086"/>
            <a:ext cx="2689934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~3500 Samples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01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809" y="931570"/>
            <a:ext cx="4062979" cy="4684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35" y="65285"/>
            <a:ext cx="8229600" cy="772119"/>
          </a:xfrm>
        </p:spPr>
        <p:txBody>
          <a:bodyPr/>
          <a:lstStyle/>
          <a:p>
            <a:r>
              <a:rPr lang="en-US" sz="3600" dirty="0" smtClean="0"/>
              <a:t>11 main COCA Subtypes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39" y="5572559"/>
            <a:ext cx="8229600" cy="1153179"/>
          </a:xfrm>
          <a:solidFill>
            <a:srgbClr val="FFFFFF"/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11 main subtypes found (plus 2 minor)</a:t>
            </a:r>
          </a:p>
          <a:p>
            <a:r>
              <a:rPr lang="en-US" dirty="0" smtClean="0"/>
              <a:t>~90% of samples cluster with their tissue</a:t>
            </a:r>
          </a:p>
          <a:p>
            <a:r>
              <a:rPr lang="en-US" dirty="0" smtClean="0"/>
              <a:t>PARADIGM </a:t>
            </a:r>
            <a:r>
              <a:rPr lang="en-US" dirty="0" err="1" smtClean="0"/>
              <a:t>TumorMap</a:t>
            </a:r>
            <a:r>
              <a:rPr lang="en-US" dirty="0" smtClean="0"/>
              <a:t> corresponds well to COCA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" y="1485332"/>
            <a:ext cx="4733593" cy="37072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811" y="989290"/>
            <a:ext cx="4199700" cy="4684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84410" y="993208"/>
            <a:ext cx="2341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PARADIGM </a:t>
            </a: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TumorMap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0102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" r="8630" b="93867"/>
          <a:stretch>
            <a:fillRect/>
          </a:stretch>
        </p:blipFill>
        <p:spPr>
          <a:xfrm>
            <a:off x="72203" y="3823855"/>
            <a:ext cx="8893668" cy="831272"/>
          </a:xfrm>
          <a:prstGeom prst="rect">
            <a:avLst/>
          </a:prstGeom>
          <a:effectLst/>
        </p:spPr>
      </p:pic>
      <p:sp>
        <p:nvSpPr>
          <p:cNvPr id="6" name="TextBox 5"/>
          <p:cNvSpPr txBox="1"/>
          <p:nvPr/>
        </p:nvSpPr>
        <p:spPr>
          <a:xfrm>
            <a:off x="200753" y="2208288"/>
            <a:ext cx="743175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Lung</a:t>
            </a:r>
          </a:p>
          <a:p>
            <a:pPr algn="ctr" defTabSz="914400"/>
            <a:r>
              <a:rPr lang="en-US" sz="1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Adeno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0857" y="1574884"/>
            <a:ext cx="803225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Head &amp;</a:t>
            </a:r>
          </a:p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Neck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9925" y="2098104"/>
            <a:ext cx="783237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Lung</a:t>
            </a:r>
          </a:p>
          <a:p>
            <a:pPr algn="ctr" defTabSz="914400"/>
            <a:r>
              <a:rPr lang="en-US" sz="1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Squam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3905" y="1278993"/>
            <a:ext cx="864339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Bladder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8407" y="2453247"/>
            <a:ext cx="748923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Breast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92001" y="2453247"/>
            <a:ext cx="783237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Kidney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2051" y="2459185"/>
            <a:ext cx="1222172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Endometrial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2718" y="1817398"/>
            <a:ext cx="843112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Rectum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21783" y="2447493"/>
            <a:ext cx="693732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Ovary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08671" y="2468090"/>
            <a:ext cx="607859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GBM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75762" y="2494506"/>
            <a:ext cx="570301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AML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65021" y="2850075"/>
            <a:ext cx="0" cy="8906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383605" y="2838201"/>
            <a:ext cx="0" cy="8906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33325" y="2838201"/>
            <a:ext cx="0" cy="8906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3" idx="2"/>
          </p:cNvCxnSpPr>
          <p:nvPr/>
        </p:nvCxnSpPr>
        <p:spPr>
          <a:xfrm>
            <a:off x="5854274" y="2125175"/>
            <a:ext cx="416142" cy="1577959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063839" y="2766951"/>
            <a:ext cx="0" cy="8906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600208" y="2766951"/>
            <a:ext cx="0" cy="8906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020976" y="2766951"/>
            <a:ext cx="0" cy="8906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990370" y="2372934"/>
            <a:ext cx="69320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Colon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0026" y="4736145"/>
            <a:ext cx="93296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LUAD-</a:t>
            </a:r>
          </a:p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enriched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99038" y="4736145"/>
            <a:ext cx="1102423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Squamous</a:t>
            </a:r>
          </a:p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-like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38652" y="4736157"/>
            <a:ext cx="1077701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Breast</a:t>
            </a:r>
          </a:p>
          <a:p>
            <a:pPr algn="ctr" defTabSz="914400"/>
            <a: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Luminal</a:t>
            </a:r>
          </a:p>
          <a:p>
            <a:pPr algn="ctr" defTabSz="914400"/>
            <a: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(includes</a:t>
            </a:r>
          </a:p>
          <a:p>
            <a:pPr algn="ctr" defTabSz="914400"/>
            <a: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all HER2+)</a:t>
            </a:r>
            <a:endParaRPr lang="en-US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63256" y="4736157"/>
            <a:ext cx="783237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Kidney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48432" y="4736157"/>
            <a:ext cx="633419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Endo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92574" y="5090090"/>
            <a:ext cx="843112" cy="73866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Rectum</a:t>
            </a:r>
          </a:p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&amp;</a:t>
            </a:r>
          </a:p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Colon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64017" y="4736157"/>
            <a:ext cx="864339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Bladder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775063" y="5090101"/>
            <a:ext cx="693732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Ovary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5957" y="4736157"/>
            <a:ext cx="607859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GBM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786260" y="5043934"/>
            <a:ext cx="570301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AML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18666" y="4736145"/>
            <a:ext cx="748923" cy="73866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Breast</a:t>
            </a:r>
          </a:p>
          <a:p>
            <a:pPr algn="ctr" defTabSz="914400"/>
            <a:r>
              <a:rPr lang="en-US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Basal-</a:t>
            </a:r>
          </a:p>
          <a:p>
            <a:pPr algn="ctr" defTabSz="914400"/>
            <a:r>
              <a:rPr lang="en-US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like</a:t>
            </a:r>
            <a:endParaRPr lang="en-US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864000" y="2668982"/>
            <a:ext cx="1" cy="103414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2054449" y="1586770"/>
            <a:ext cx="1203935" cy="211636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460665" y="2125164"/>
            <a:ext cx="0" cy="157796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3258383" y="2812487"/>
            <a:ext cx="254487" cy="99752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512856" y="2812487"/>
            <a:ext cx="441629" cy="99752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6428139" y="2668982"/>
            <a:ext cx="0" cy="103414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1061557" y="1439401"/>
            <a:ext cx="1" cy="228946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6646239" y="1420997"/>
            <a:ext cx="0" cy="238900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3781817" y="1432870"/>
            <a:ext cx="2876299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1078188" y="1439389"/>
            <a:ext cx="1821005" cy="10386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5236" y="32947"/>
            <a:ext cx="7620008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12 Tissue of Origin Sites Translate into 11 COCA Subtypes</a:t>
            </a:r>
            <a:endParaRPr lang="en-US" sz="32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133781" y="6270378"/>
            <a:ext cx="1955583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131/139 Basal-like are in </a:t>
            </a:r>
          </a:p>
          <a:p>
            <a:pPr algn="ctr" defTabSz="914400"/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this COCA group</a:t>
            </a:r>
            <a:endParaRPr lang="en-US" sz="1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Down Arrow 47"/>
          <p:cNvSpPr/>
          <p:nvPr/>
        </p:nvSpPr>
        <p:spPr>
          <a:xfrm>
            <a:off x="3884111" y="5474821"/>
            <a:ext cx="278316" cy="795557"/>
          </a:xfrm>
          <a:prstGeom prst="downArrow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CC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724965" y="6343515"/>
            <a:ext cx="22174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Chuck </a:t>
            </a:r>
            <a:r>
              <a:rPr lang="en-US" dirty="0" err="1" smtClean="0"/>
              <a:t>Perou</a:t>
            </a:r>
            <a:r>
              <a:rPr lang="en-US" dirty="0" smtClean="0"/>
              <a:t>, UNC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127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0" grpId="0"/>
      <p:bldP spid="45" grpId="0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505531"/>
              </p:ext>
            </p:extLst>
          </p:nvPr>
        </p:nvGraphicFramePr>
        <p:xfrm>
          <a:off x="304800" y="914412"/>
          <a:ext cx="8633365" cy="7830326"/>
        </p:xfrm>
        <a:graphic>
          <a:graphicData uri="http://schemas.openxmlformats.org/drawingml/2006/table">
            <a:tbl>
              <a:tblPr/>
              <a:tblGrid>
                <a:gridCol w="664105"/>
                <a:gridCol w="582809"/>
                <a:gridCol w="745401"/>
                <a:gridCol w="664105"/>
                <a:gridCol w="664105"/>
                <a:gridCol w="664105"/>
                <a:gridCol w="664105"/>
                <a:gridCol w="664105"/>
                <a:gridCol w="664105"/>
                <a:gridCol w="664105"/>
                <a:gridCol w="664105"/>
                <a:gridCol w="664105"/>
                <a:gridCol w="664105"/>
              </a:tblGrid>
              <a:tr h="8691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Gene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1- </a:t>
                      </a:r>
                      <a:r>
                        <a:rPr lang="en-US" sz="1100" b="0" i="0" u="none" strike="noStrike" dirty="0" err="1" smtClean="0">
                          <a:effectLst/>
                          <a:latin typeface="Arial"/>
                        </a:rPr>
                        <a:t>Adeno</a:t>
                      </a:r>
                      <a:r>
                        <a:rPr lang="en-US" sz="1100" b="0" i="0" u="none" strike="noStrike" dirty="0" smtClean="0">
                          <a:effectLst/>
                          <a:latin typeface="Arial"/>
                        </a:rPr>
                        <a:t>-enriched</a:t>
                      </a:r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2- </a:t>
                      </a:r>
                      <a:r>
                        <a:rPr lang="en-US" sz="1100" b="0" i="0" u="none" strike="noStrike" dirty="0" smtClean="0">
                          <a:effectLst/>
                          <a:latin typeface="Arial"/>
                        </a:rPr>
                        <a:t>Squamous</a:t>
                      </a:r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3- </a:t>
                      </a:r>
                      <a:r>
                        <a:rPr lang="en-US" sz="1100" b="0" i="0" u="none" strike="noStrike" dirty="0" smtClean="0">
                          <a:effectLst/>
                          <a:latin typeface="Arial"/>
                        </a:rPr>
                        <a:t>BRCA</a:t>
                      </a:r>
                    </a:p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Arial"/>
                        </a:rPr>
                        <a:t>Luminal</a:t>
                      </a:r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4- </a:t>
                      </a:r>
                      <a:r>
                        <a:rPr lang="en-US" sz="1100" b="0" i="0" u="none" strike="noStrike" dirty="0" smtClean="0">
                          <a:effectLst/>
                          <a:latin typeface="Arial"/>
                        </a:rPr>
                        <a:t>BRCA</a:t>
                      </a:r>
                    </a:p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Arial"/>
                        </a:rPr>
                        <a:t>Basal</a:t>
                      </a:r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5-KIRC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6-UCEC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Arial"/>
                        </a:rPr>
                        <a:t>7-COAD</a:t>
                      </a:r>
                    </a:p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Arial"/>
                        </a:rPr>
                        <a:t>READ</a:t>
                      </a:r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8- </a:t>
                      </a:r>
                      <a:r>
                        <a:rPr lang="en-US" sz="1100" b="0" i="0" u="none" strike="noStrike" dirty="0" smtClean="0">
                          <a:effectLst/>
                          <a:latin typeface="Arial"/>
                        </a:rPr>
                        <a:t>Bladder</a:t>
                      </a:r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9-OV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10-GBM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13- AML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Total</a:t>
                      </a:r>
                      <a:endParaRPr lang="en-US" sz="1100" b="1" i="0" u="none" strike="noStrike" dirty="0">
                        <a:solidFill>
                          <a:srgbClr val="C00000"/>
                        </a:solidFill>
                        <a:effectLst/>
                        <a:latin typeface="Arial"/>
                      </a:endParaRPr>
                    </a:p>
                  </a:txBody>
                  <a:tcPr marL="11944" marR="11944" marT="119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TP53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52%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A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72%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CD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24%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80%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C8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28%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A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58%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6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51%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B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94%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30%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9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9%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41%</a:t>
                      </a:r>
                    </a:p>
                  </a:txBody>
                  <a:tcPr marL="11944" marR="11944" marT="119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E1C5"/>
                    </a:solidFill>
                  </a:tcPr>
                </a:tc>
              </a:tr>
              <a:tr h="3548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PIK3CA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7%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19%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0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40%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2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4%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3%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51%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B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18%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0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17%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9%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20%</a:t>
                      </a:r>
                    </a:p>
                  </a:txBody>
                  <a:tcPr marL="11944" marR="11944" marT="119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E4"/>
                    </a:solidFill>
                  </a:tcPr>
                </a:tc>
              </a:tr>
              <a:tr h="3548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PTEN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3%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4%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4%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3%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4%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A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63%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3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3%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32%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10%</a:t>
                      </a:r>
                    </a:p>
                  </a:txBody>
                  <a:tcPr marL="11944" marR="11944" marT="119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6F2"/>
                    </a:solidFill>
                  </a:tcPr>
                </a:tc>
              </a:tr>
              <a:tr h="204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C00FF"/>
                          </a:solidFill>
                          <a:effectLst/>
                          <a:latin typeface="Arial"/>
                        </a:rPr>
                        <a:t>APC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6%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4%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5%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C00FF"/>
                          </a:solidFill>
                          <a:effectLst/>
                          <a:latin typeface="Arial"/>
                        </a:rPr>
                        <a:t>82%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C7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5%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8%</a:t>
                      </a:r>
                    </a:p>
                  </a:txBody>
                  <a:tcPr marL="11944" marR="11944" marT="119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7F4"/>
                    </a:solidFill>
                  </a:tcPr>
                </a:tc>
              </a:tr>
              <a:tr h="204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MLL3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18%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7%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5%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4%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5%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3%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25%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4%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8%</a:t>
                      </a:r>
                    </a:p>
                  </a:txBody>
                  <a:tcPr marL="11944" marR="11944" marT="119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8F5"/>
                    </a:solidFill>
                  </a:tcPr>
                </a:tc>
              </a:tr>
              <a:tr h="204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C00FF"/>
                          </a:solidFill>
                          <a:effectLst/>
                          <a:latin typeface="Arial"/>
                        </a:rPr>
                        <a:t>VHL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C00FF"/>
                          </a:solidFill>
                          <a:effectLst/>
                          <a:latin typeface="Arial"/>
                        </a:rPr>
                        <a:t>52%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B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7%</a:t>
                      </a:r>
                    </a:p>
                  </a:txBody>
                  <a:tcPr marL="11944" marR="11944" marT="119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8F5"/>
                    </a:solidFill>
                  </a:tcPr>
                </a:tc>
              </a:tr>
              <a:tr h="3548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C00FF"/>
                          </a:solidFill>
                          <a:effectLst/>
                          <a:latin typeface="Arial"/>
                        </a:rPr>
                        <a:t>KRAS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CC00FF"/>
                          </a:solidFill>
                          <a:effectLst/>
                          <a:latin typeface="Arial"/>
                        </a:rPr>
                        <a:t>24%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C00FF"/>
                          </a:solidFill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C00FF"/>
                          </a:solidFill>
                          <a:effectLst/>
                          <a:latin typeface="Arial"/>
                        </a:rPr>
                        <a:t>46%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F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4%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7%</a:t>
                      </a:r>
                    </a:p>
                  </a:txBody>
                  <a:tcPr marL="11944" marR="11944" marT="119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F5"/>
                    </a:solidFill>
                  </a:tcPr>
                </a:tc>
              </a:tr>
              <a:tr h="204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MLL2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3%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9%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7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19%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0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3%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7%</a:t>
                      </a:r>
                    </a:p>
                  </a:txBody>
                  <a:tcPr marL="11944" marR="11944" marT="119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F6"/>
                    </a:solidFill>
                  </a:tcPr>
                </a:tc>
              </a:tr>
              <a:tr h="3548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ARID1A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8%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8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5%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3%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30%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9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6%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30%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9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7%</a:t>
                      </a:r>
                    </a:p>
                  </a:txBody>
                  <a:tcPr marL="11944" marR="11944" marT="119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8F6"/>
                    </a:solidFill>
                  </a:tcPr>
                </a:tc>
              </a:tr>
              <a:tr h="3548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PBRM1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3%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32%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7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5%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6%</a:t>
                      </a:r>
                    </a:p>
                  </a:txBody>
                  <a:tcPr marL="11944" marR="11944" marT="119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7"/>
                    </a:solidFill>
                  </a:tcPr>
                </a:tc>
              </a:tr>
              <a:tr h="204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NAV3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5%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5%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5%</a:t>
                      </a:r>
                    </a:p>
                  </a:txBody>
                  <a:tcPr marL="11944" marR="11944" marT="119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F8"/>
                    </a:solidFill>
                  </a:tcPr>
                </a:tc>
              </a:tr>
              <a:tr h="3548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PIK3R1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3%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31%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8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15%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5%</a:t>
                      </a:r>
                    </a:p>
                  </a:txBody>
                  <a:tcPr marL="11944" marR="11944" marT="119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F8"/>
                    </a:solidFill>
                  </a:tcPr>
                </a:tc>
              </a:tr>
              <a:tr h="204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NF1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5%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3%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4%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3%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8%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7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5%</a:t>
                      </a:r>
                    </a:p>
                  </a:txBody>
                  <a:tcPr marL="11944" marR="11944" marT="119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9"/>
                    </a:solidFill>
                  </a:tcPr>
                </a:tc>
              </a:tr>
              <a:tr h="3548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SETD2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7%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3%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3%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3%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8%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7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5%</a:t>
                      </a:r>
                    </a:p>
                  </a:txBody>
                  <a:tcPr marL="11944" marR="11944" marT="119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AF9"/>
                    </a:solidFill>
                  </a:tcPr>
                </a:tc>
              </a:tr>
              <a:tr h="204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ATM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7%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4%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3%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6%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6%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8%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7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4%</a:t>
                      </a:r>
                    </a:p>
                  </a:txBody>
                  <a:tcPr marL="11944" marR="11944" marT="119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AF9"/>
                    </a:solidFill>
                  </a:tcPr>
                </a:tc>
              </a:tr>
              <a:tr h="3548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C00FF"/>
                          </a:solidFill>
                          <a:effectLst/>
                          <a:latin typeface="Arial"/>
                        </a:rPr>
                        <a:t>EGFR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C00FF"/>
                          </a:solidFill>
                          <a:effectLst/>
                          <a:latin typeface="Arial"/>
                        </a:rPr>
                        <a:t>11%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C00FF"/>
                          </a:solidFill>
                          <a:effectLst/>
                          <a:latin typeface="Arial"/>
                        </a:rPr>
                        <a:t>4%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C00FF"/>
                          </a:solidFill>
                          <a:effectLst/>
                          <a:latin typeface="Arial"/>
                        </a:rPr>
                        <a:t>25%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C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4%</a:t>
                      </a:r>
                    </a:p>
                  </a:txBody>
                  <a:tcPr marL="11944" marR="11944" marT="119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AFA"/>
                    </a:solidFill>
                  </a:tcPr>
                </a:tc>
              </a:tr>
              <a:tr h="3548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FBXW7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6%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5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5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6%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8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4%</a:t>
                      </a:r>
                    </a:p>
                  </a:txBody>
                  <a:tcPr marL="11944" marR="11944" marT="119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AFA"/>
                    </a:solidFill>
                  </a:tcPr>
                </a:tc>
              </a:tr>
              <a:tr h="3548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LRRK2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8%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8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6%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4%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3%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5%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4%</a:t>
                      </a:r>
                    </a:p>
                  </a:txBody>
                  <a:tcPr marL="11944" marR="11944" marT="119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AFA"/>
                    </a:solidFill>
                  </a:tcPr>
                </a:tc>
              </a:tr>
              <a:tr h="3548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MTOR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7%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3%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6%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5%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4%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4%</a:t>
                      </a:r>
                    </a:p>
                  </a:txBody>
                  <a:tcPr marL="11944" marR="11944" marT="119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AFA"/>
                    </a:solidFill>
                  </a:tcPr>
                </a:tc>
              </a:tr>
              <a:tr h="3548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CDKN2A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6%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18%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0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5%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4%</a:t>
                      </a:r>
                    </a:p>
                  </a:txBody>
                  <a:tcPr marL="11944" marR="11944" marT="119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AFA"/>
                    </a:solidFill>
                  </a:tcPr>
                </a:tc>
              </a:tr>
              <a:tr h="3548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C00FF"/>
                          </a:solidFill>
                          <a:effectLst/>
                          <a:latin typeface="Arial"/>
                        </a:rPr>
                        <a:t>GATA3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3%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CC00FF"/>
                          </a:solidFill>
                          <a:effectLst/>
                          <a:latin typeface="Arial"/>
                        </a:rPr>
                        <a:t>13%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4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4%</a:t>
                      </a:r>
                    </a:p>
                  </a:txBody>
                  <a:tcPr marL="11944" marR="11944" marT="119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FB"/>
                    </a:solidFill>
                  </a:tcPr>
                </a:tc>
              </a:tr>
              <a:tr h="3548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CTNNB1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4%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29%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A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5%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3%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4%</a:t>
                      </a:r>
                    </a:p>
                  </a:txBody>
                  <a:tcPr marL="11944" marR="11944" marT="119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FB"/>
                    </a:solidFill>
                  </a:tcPr>
                </a:tc>
              </a:tr>
              <a:tr h="3548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ATRX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7%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8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5%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2%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3%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1%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C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8%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7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6%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8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11944" marR="11944" marT="119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4%</a:t>
                      </a:r>
                    </a:p>
                  </a:txBody>
                  <a:tcPr marL="11944" marR="11944" marT="119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FB"/>
                    </a:solidFill>
                  </a:tcPr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701" y="-115721"/>
            <a:ext cx="8229600" cy="69419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Mutations according to COCA subtypes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16008" y="6473385"/>
            <a:ext cx="210199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Beifang</a:t>
            </a:r>
            <a:r>
              <a:rPr lang="en-US" dirty="0" smtClean="0"/>
              <a:t> </a:t>
            </a:r>
            <a:r>
              <a:rPr lang="en-US" dirty="0" err="1" smtClean="0"/>
              <a:t>Niu</a:t>
            </a:r>
            <a:r>
              <a:rPr lang="en-US" dirty="0" smtClean="0"/>
              <a:t>, Wash U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521226" y="1443030"/>
            <a:ext cx="5593912" cy="1446550"/>
            <a:chOff x="3521226" y="1443030"/>
            <a:chExt cx="5593912" cy="1446550"/>
          </a:xfrm>
        </p:grpSpPr>
        <p:sp>
          <p:nvSpPr>
            <p:cNvPr id="2" name="TextBox 1"/>
            <p:cNvSpPr txBox="1"/>
            <p:nvPr/>
          </p:nvSpPr>
          <p:spPr>
            <a:xfrm>
              <a:off x="3521226" y="1443030"/>
              <a:ext cx="4372668" cy="1446550"/>
            </a:xfrm>
            <a:prstGeom prst="rect">
              <a:avLst/>
            </a:prstGeom>
            <a:solidFill>
              <a:srgbClr val="FF6600">
                <a:alpha val="62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</a:rPr>
                <a:t>Only 3 Genes &gt; 10% frequency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095931" y="1471889"/>
              <a:ext cx="1019207" cy="1313160"/>
            </a:xfrm>
            <a:prstGeom prst="ellipse">
              <a:avLst/>
            </a:prstGeom>
            <a:solidFill>
              <a:srgbClr val="FF6600">
                <a:alpha val="20000"/>
              </a:srgbClr>
            </a:solidFill>
            <a:ln w="762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32555" y="2785049"/>
            <a:ext cx="8980532" cy="3077174"/>
            <a:chOff x="132555" y="2785049"/>
            <a:chExt cx="8980532" cy="3077174"/>
          </a:xfrm>
        </p:grpSpPr>
        <p:sp>
          <p:nvSpPr>
            <p:cNvPr id="8" name="TextBox 7"/>
            <p:cNvSpPr txBox="1"/>
            <p:nvPr/>
          </p:nvSpPr>
          <p:spPr>
            <a:xfrm>
              <a:off x="3081943" y="3485800"/>
              <a:ext cx="4811950" cy="954107"/>
            </a:xfrm>
            <a:prstGeom prst="rect">
              <a:avLst/>
            </a:prstGeom>
            <a:solidFill>
              <a:srgbClr val="FF6600">
                <a:alpha val="62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chromatin remodelers, as a class, account for many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37969" y="2785049"/>
              <a:ext cx="1019207" cy="519490"/>
            </a:xfrm>
            <a:prstGeom prst="ellipse">
              <a:avLst/>
            </a:prstGeom>
            <a:solidFill>
              <a:srgbClr val="FF6600">
                <a:alpha val="20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46987" y="3456943"/>
              <a:ext cx="1019207" cy="519490"/>
            </a:xfrm>
            <a:prstGeom prst="ellipse">
              <a:avLst/>
            </a:prstGeom>
            <a:solidFill>
              <a:srgbClr val="FF6600">
                <a:alpha val="20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40646" y="3854653"/>
              <a:ext cx="1019207" cy="519490"/>
            </a:xfrm>
            <a:prstGeom prst="ellipse">
              <a:avLst/>
            </a:prstGeom>
            <a:solidFill>
              <a:srgbClr val="FF6600">
                <a:alpha val="20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63167" y="4194643"/>
              <a:ext cx="1019207" cy="519490"/>
            </a:xfrm>
            <a:prstGeom prst="ellipse">
              <a:avLst/>
            </a:prstGeom>
            <a:solidFill>
              <a:srgbClr val="FF6600">
                <a:alpha val="20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32555" y="5342733"/>
              <a:ext cx="1019207" cy="519490"/>
            </a:xfrm>
            <a:prstGeom prst="ellipse">
              <a:avLst/>
            </a:prstGeom>
            <a:solidFill>
              <a:srgbClr val="FF6600">
                <a:alpha val="20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8068682" y="2785049"/>
              <a:ext cx="1019207" cy="519490"/>
            </a:xfrm>
            <a:prstGeom prst="ellipse">
              <a:avLst/>
            </a:prstGeom>
            <a:solidFill>
              <a:srgbClr val="FF6600">
                <a:alpha val="20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8077700" y="3456943"/>
              <a:ext cx="1019207" cy="519490"/>
            </a:xfrm>
            <a:prstGeom prst="ellipse">
              <a:avLst/>
            </a:prstGeom>
            <a:solidFill>
              <a:srgbClr val="FF6600">
                <a:alpha val="20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071359" y="3854653"/>
              <a:ext cx="1019207" cy="519490"/>
            </a:xfrm>
            <a:prstGeom prst="ellipse">
              <a:avLst/>
            </a:prstGeom>
            <a:solidFill>
              <a:srgbClr val="FF6600">
                <a:alpha val="20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093880" y="4194643"/>
              <a:ext cx="1019207" cy="519490"/>
            </a:xfrm>
            <a:prstGeom prst="ellipse">
              <a:avLst/>
            </a:prstGeom>
            <a:solidFill>
              <a:srgbClr val="FF6600">
                <a:alpha val="20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8063268" y="5342733"/>
              <a:ext cx="1019207" cy="519490"/>
            </a:xfrm>
            <a:prstGeom prst="ellipse">
              <a:avLst/>
            </a:prstGeom>
            <a:solidFill>
              <a:srgbClr val="FF6600">
                <a:alpha val="20000"/>
              </a:srgbClr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448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42" b="21733"/>
          <a:stretch>
            <a:fillRect/>
          </a:stretch>
        </p:blipFill>
        <p:spPr bwMode="auto">
          <a:xfrm>
            <a:off x="-86586" y="1546747"/>
            <a:ext cx="8896351" cy="525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10850" y="144007"/>
            <a:ext cx="5979137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DNA Copy # according to 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COCA subtypes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287007"/>
            <a:ext cx="457200" cy="10085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8242" y="6487815"/>
            <a:ext cx="256974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Andrew </a:t>
            </a:r>
            <a:r>
              <a:rPr lang="en-US" dirty="0" err="1" smtClean="0"/>
              <a:t>Cherniack</a:t>
            </a:r>
            <a:r>
              <a:rPr lang="en-US" dirty="0" smtClean="0"/>
              <a:t>, Broad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9187" y="0"/>
            <a:ext cx="2605618" cy="207715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601186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94" y="101478"/>
            <a:ext cx="8621136" cy="836496"/>
          </a:xfrm>
        </p:spPr>
        <p:txBody>
          <a:bodyPr>
            <a:noAutofit/>
          </a:bodyPr>
          <a:lstStyle/>
          <a:p>
            <a:r>
              <a:rPr lang="en-US" sz="3200" dirty="0" smtClean="0"/>
              <a:t>Interconnected mutated networks reveal subtype and tissue preferential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40" y="6072609"/>
            <a:ext cx="8229600" cy="73885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HotNet2 mutated </a:t>
            </a:r>
            <a:r>
              <a:rPr lang="en-US" sz="2000" dirty="0" err="1" smtClean="0"/>
              <a:t>subnetworks</a:t>
            </a:r>
            <a:r>
              <a:rPr lang="en-US" sz="2000" dirty="0" smtClean="0"/>
              <a:t> spanning all tumor types.</a:t>
            </a:r>
            <a:endParaRPr lang="en-US" sz="2000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44" y="990002"/>
            <a:ext cx="5409205" cy="5241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98139" y="6381332"/>
            <a:ext cx="225235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Max </a:t>
            </a:r>
            <a:r>
              <a:rPr lang="en-US" dirty="0" err="1" smtClean="0"/>
              <a:t>Leiserson</a:t>
            </a:r>
            <a:r>
              <a:rPr lang="en-US" dirty="0" smtClean="0"/>
              <a:t>, Brown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840860" y="2712896"/>
            <a:ext cx="1667882" cy="1607310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57200" y="1197130"/>
            <a:ext cx="7645924" cy="4875472"/>
            <a:chOff x="983153" y="1257402"/>
            <a:chExt cx="7645924" cy="4875472"/>
          </a:xfrm>
        </p:grpSpPr>
        <p:pic>
          <p:nvPicPr>
            <p:cNvPr id="6" name="Picture 5"/>
            <p:cNvPicPr/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92" t="31617" r="28051" b="36722"/>
            <a:stretch/>
          </p:blipFill>
          <p:spPr>
            <a:xfrm>
              <a:off x="983153" y="1529607"/>
              <a:ext cx="7645924" cy="4603267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2915115" y="1399737"/>
              <a:ext cx="4776743" cy="4603267"/>
            </a:xfrm>
            <a:prstGeom prst="ellipse">
              <a:avLst/>
            </a:prstGeom>
            <a:noFill/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42369" y="1257402"/>
              <a:ext cx="4433400" cy="523220"/>
            </a:xfrm>
            <a:prstGeom prst="rect">
              <a:avLst/>
            </a:prstGeom>
            <a:solidFill>
              <a:srgbClr val="A29FA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FF"/>
                  </a:solidFill>
                </a:rPr>
                <a:t>Core </a:t>
              </a:r>
              <a:r>
                <a:rPr lang="en-US" sz="2800" b="1" dirty="0" err="1" smtClean="0">
                  <a:solidFill>
                    <a:srgbClr val="FFFFFF"/>
                  </a:solidFill>
                </a:rPr>
                <a:t>PanCan</a:t>
              </a:r>
              <a:r>
                <a:rPr lang="en-US" sz="2800" b="1" dirty="0" smtClean="0">
                  <a:solidFill>
                    <a:srgbClr val="FFFFFF"/>
                  </a:solidFill>
                </a:rPr>
                <a:t> Mutated Genes</a:t>
              </a:r>
              <a:endParaRPr lang="en-US" sz="28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623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74"/>
          <a:stretch/>
        </p:blipFill>
        <p:spPr>
          <a:xfrm>
            <a:off x="304800" y="1548824"/>
            <a:ext cx="3909125" cy="2925083"/>
          </a:xfrm>
          <a:prstGeom prst="rect">
            <a:avLst/>
          </a:prstGeom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214169" y="28567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Do Integrated Subtypes Provide New Prognostic Information?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3470" y="6372375"/>
            <a:ext cx="245451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Katherine </a:t>
            </a:r>
            <a:r>
              <a:rPr lang="en-US" dirty="0" err="1" smtClean="0"/>
              <a:t>Hoadley</a:t>
            </a:r>
            <a:r>
              <a:rPr lang="en-US" dirty="0" smtClean="0"/>
              <a:t>, UNC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88206" y="4350093"/>
            <a:ext cx="7881152" cy="2522334"/>
            <a:chOff x="1088206" y="4350093"/>
            <a:chExt cx="7881152" cy="25223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67" b="6230"/>
            <a:stretch>
              <a:fillRect/>
            </a:stretch>
          </p:blipFill>
          <p:spPr>
            <a:xfrm>
              <a:off x="1088206" y="4350093"/>
              <a:ext cx="4191000" cy="252233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501742" y="4689848"/>
              <a:ext cx="3467616" cy="1384995"/>
            </a:xfrm>
            <a:prstGeom prst="rect">
              <a:avLst/>
            </a:prstGeom>
            <a:solidFill>
              <a:srgbClr val="FF6600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FFFF"/>
                  </a:solidFill>
                </a:rPr>
                <a:t>Improvement w/</a:t>
              </a:r>
            </a:p>
            <a:p>
              <a:r>
                <a:rPr lang="en-US" sz="2800" dirty="0" smtClean="0">
                  <a:solidFill>
                    <a:srgbClr val="FFFFFF"/>
                  </a:solidFill>
                </a:rPr>
                <a:t>integrated subtypes</a:t>
              </a:r>
            </a:p>
            <a:p>
              <a:r>
                <a:rPr lang="en-US" sz="2800" dirty="0" smtClean="0">
                  <a:solidFill>
                    <a:srgbClr val="FFFFFF"/>
                  </a:solidFill>
                </a:rPr>
                <a:t>over clinical </a:t>
              </a:r>
              <a:r>
                <a:rPr lang="en-US" sz="2800" i="1" dirty="0" smtClean="0">
                  <a:solidFill>
                    <a:srgbClr val="FFFFFF"/>
                  </a:solidFill>
                </a:rPr>
                <a:t>and tissue</a:t>
              </a:r>
              <a:endParaRPr lang="en-US" sz="2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88632" y="1255438"/>
            <a:ext cx="3424134" cy="461665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Tissue </a:t>
            </a:r>
            <a:r>
              <a:rPr lang="en-US" sz="2400" b="1" dirty="0" smtClean="0">
                <a:solidFill>
                  <a:srgbClr val="FFFFFF"/>
                </a:solidFill>
                <a:sym typeface="Wingdings"/>
              </a:rPr>
              <a:t> Overall Survival</a:t>
            </a:r>
            <a:endParaRPr lang="en-US" sz="2400" b="1" dirty="0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308618" y="1260319"/>
            <a:ext cx="4650629" cy="3213586"/>
            <a:chOff x="4308618" y="1260319"/>
            <a:chExt cx="4650629" cy="321358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26" r="33376"/>
            <a:stretch/>
          </p:blipFill>
          <p:spPr>
            <a:xfrm>
              <a:off x="4308618" y="1548822"/>
              <a:ext cx="4650629" cy="292508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691645" y="1260319"/>
              <a:ext cx="3350947" cy="461665"/>
            </a:xfrm>
            <a:prstGeom prst="rect">
              <a:avLst/>
            </a:prstGeom>
            <a:solidFill>
              <a:srgbClr val="FF6600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  <a:sym typeface="Wingdings"/>
                </a:rPr>
                <a:t>COCA  Overall Survival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 rot="16200000">
            <a:off x="245333" y="5375750"/>
            <a:ext cx="20584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Ability to Predict OS</a:t>
            </a:r>
          </a:p>
        </p:txBody>
      </p:sp>
    </p:spTree>
    <p:extLst>
      <p:ext uri="{BB962C8B-B14F-4D97-AF65-F5344CB8AC3E}">
        <p14:creationId xmlns:p14="http://schemas.microsoft.com/office/powerpoint/2010/main" val="4072668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" r="8630" b="93867"/>
          <a:stretch>
            <a:fillRect/>
          </a:stretch>
        </p:blipFill>
        <p:spPr>
          <a:xfrm>
            <a:off x="72203" y="3823855"/>
            <a:ext cx="8893668" cy="831272"/>
          </a:xfrm>
          <a:prstGeom prst="rect">
            <a:avLst/>
          </a:prstGeom>
          <a:effectLst/>
        </p:spPr>
      </p:pic>
      <p:sp>
        <p:nvSpPr>
          <p:cNvPr id="6" name="TextBox 5"/>
          <p:cNvSpPr txBox="1"/>
          <p:nvPr/>
        </p:nvSpPr>
        <p:spPr>
          <a:xfrm>
            <a:off x="200753" y="2208288"/>
            <a:ext cx="743175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Lung</a:t>
            </a:r>
          </a:p>
          <a:p>
            <a:pPr algn="ctr" defTabSz="914400"/>
            <a:r>
              <a:rPr lang="en-US" sz="1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Adeno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0857" y="1574884"/>
            <a:ext cx="803225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Head &amp;</a:t>
            </a:r>
          </a:p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Neck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9925" y="2098104"/>
            <a:ext cx="783237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Lung</a:t>
            </a:r>
          </a:p>
          <a:p>
            <a:pPr algn="ctr" defTabSz="914400"/>
            <a:r>
              <a:rPr lang="en-US" sz="1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Squam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3905" y="1278993"/>
            <a:ext cx="864339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Bladder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8407" y="2453247"/>
            <a:ext cx="748923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Breast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92001" y="2453247"/>
            <a:ext cx="783237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Kidney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2051" y="2459185"/>
            <a:ext cx="1222172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Endometrial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2718" y="1817398"/>
            <a:ext cx="843112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Rectum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21783" y="2447493"/>
            <a:ext cx="693732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Ovary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08671" y="2468090"/>
            <a:ext cx="607859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GBM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75762" y="2494506"/>
            <a:ext cx="570301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AML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65021" y="2850075"/>
            <a:ext cx="0" cy="8906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383605" y="2838201"/>
            <a:ext cx="0" cy="8906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33325" y="2838201"/>
            <a:ext cx="0" cy="8906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3" idx="2"/>
          </p:cNvCxnSpPr>
          <p:nvPr/>
        </p:nvCxnSpPr>
        <p:spPr>
          <a:xfrm>
            <a:off x="5854274" y="2125175"/>
            <a:ext cx="416142" cy="1577959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063839" y="2766951"/>
            <a:ext cx="0" cy="8906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600208" y="2766951"/>
            <a:ext cx="0" cy="8906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020976" y="2766951"/>
            <a:ext cx="0" cy="8906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990370" y="2372934"/>
            <a:ext cx="69320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Colon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38652" y="4736157"/>
            <a:ext cx="1077701" cy="95410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Breast</a:t>
            </a:r>
          </a:p>
          <a:p>
            <a:pPr algn="ctr" defTabSz="914400"/>
            <a: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Luminal</a:t>
            </a:r>
          </a:p>
          <a:p>
            <a:pPr algn="ctr" defTabSz="914400"/>
            <a: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(includes</a:t>
            </a:r>
          </a:p>
          <a:p>
            <a:pPr algn="ctr" defTabSz="914400"/>
            <a: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all HER2+)</a:t>
            </a:r>
            <a:endParaRPr lang="en-US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18666" y="4736145"/>
            <a:ext cx="748923" cy="73866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Breast</a:t>
            </a:r>
          </a:p>
          <a:p>
            <a:pPr algn="ctr" defTabSz="914400"/>
            <a:r>
              <a:rPr lang="en-US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Basal-</a:t>
            </a:r>
          </a:p>
          <a:p>
            <a:pPr algn="ctr" defTabSz="914400"/>
            <a:r>
              <a:rPr lang="en-US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like</a:t>
            </a:r>
            <a:endParaRPr lang="en-US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864000" y="2668982"/>
            <a:ext cx="1" cy="103414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2054449" y="1586770"/>
            <a:ext cx="1203935" cy="211636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460665" y="2125164"/>
            <a:ext cx="0" cy="157796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3258383" y="2812487"/>
            <a:ext cx="254487" cy="99752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512856" y="2812487"/>
            <a:ext cx="441629" cy="99752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6428139" y="2668982"/>
            <a:ext cx="0" cy="103414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1061557" y="1439401"/>
            <a:ext cx="1" cy="228946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6646239" y="1420997"/>
            <a:ext cx="0" cy="238900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3781817" y="1432870"/>
            <a:ext cx="2876299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1078188" y="1439389"/>
            <a:ext cx="1821005" cy="10386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2203" y="-10346"/>
            <a:ext cx="7948773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12 Tissue of Origin Sites Translate into 11 COCA Subtypes</a:t>
            </a:r>
            <a:endParaRPr lang="en-US" sz="3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133781" y="6270378"/>
            <a:ext cx="1955583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131/139 Basal-like are in </a:t>
            </a:r>
          </a:p>
          <a:p>
            <a:pPr algn="ctr" defTabSz="914400"/>
            <a:r>
              <a:rPr lang="en-US" sz="1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this COCA group</a:t>
            </a:r>
            <a:endParaRPr lang="en-US" sz="1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Down Arrow 47"/>
          <p:cNvSpPr/>
          <p:nvPr/>
        </p:nvSpPr>
        <p:spPr>
          <a:xfrm>
            <a:off x="3884111" y="5474821"/>
            <a:ext cx="278316" cy="795557"/>
          </a:xfrm>
          <a:prstGeom prst="downArrow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CC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41301" y="6270378"/>
            <a:ext cx="222347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Chuck </a:t>
            </a:r>
            <a:r>
              <a:rPr lang="en-US" dirty="0" err="1" smtClean="0"/>
              <a:t>Perou</a:t>
            </a:r>
            <a:r>
              <a:rPr lang="en-US" dirty="0" smtClean="0"/>
              <a:t>, UNC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81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" r="8630" b="93867"/>
          <a:stretch>
            <a:fillRect/>
          </a:stretch>
        </p:blipFill>
        <p:spPr>
          <a:xfrm>
            <a:off x="72203" y="3823855"/>
            <a:ext cx="8893668" cy="831272"/>
          </a:xfrm>
          <a:prstGeom prst="rect">
            <a:avLst/>
          </a:prstGeom>
          <a:effectLst/>
        </p:spPr>
      </p:pic>
      <p:sp>
        <p:nvSpPr>
          <p:cNvPr id="6" name="TextBox 5"/>
          <p:cNvSpPr txBox="1"/>
          <p:nvPr/>
        </p:nvSpPr>
        <p:spPr>
          <a:xfrm>
            <a:off x="200753" y="2208288"/>
            <a:ext cx="743175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Lung</a:t>
            </a:r>
          </a:p>
          <a:p>
            <a:pPr algn="ctr" defTabSz="914400"/>
            <a:r>
              <a:rPr lang="en-US" sz="1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Adeno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0857" y="1574884"/>
            <a:ext cx="803225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Head &amp;</a:t>
            </a:r>
          </a:p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Neck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9925" y="2098104"/>
            <a:ext cx="783237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Lung</a:t>
            </a:r>
          </a:p>
          <a:p>
            <a:pPr algn="ctr" defTabSz="914400"/>
            <a:r>
              <a:rPr lang="en-US" sz="1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Squam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0794" y="990393"/>
            <a:ext cx="1330563" cy="461665"/>
          </a:xfrm>
          <a:prstGeom prst="rect">
            <a:avLst/>
          </a:prstGeom>
          <a:solidFill>
            <a:srgbClr val="FFFFFF"/>
          </a:solidFill>
          <a:effectLst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Bladder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65021" y="2850075"/>
            <a:ext cx="0" cy="8906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1864000" y="2668982"/>
            <a:ext cx="1" cy="103414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2054449" y="1586770"/>
            <a:ext cx="1203935" cy="2116367"/>
          </a:xfrm>
          <a:prstGeom prst="straightConnector1">
            <a:avLst/>
          </a:prstGeom>
          <a:ln w="76200" cmpd="sng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460665" y="2125164"/>
            <a:ext cx="0" cy="157796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1061557" y="1439401"/>
            <a:ext cx="1" cy="2289461"/>
          </a:xfrm>
          <a:prstGeom prst="straightConnector1">
            <a:avLst/>
          </a:prstGeom>
          <a:ln w="76200" cmpd="sng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6646239" y="1420997"/>
            <a:ext cx="0" cy="2389005"/>
          </a:xfrm>
          <a:prstGeom prst="straightConnector1">
            <a:avLst/>
          </a:prstGeom>
          <a:ln w="76200" cmpd="sng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3781817" y="1432870"/>
            <a:ext cx="2876299" cy="0"/>
          </a:xfrm>
          <a:prstGeom prst="line">
            <a:avLst/>
          </a:prstGeom>
          <a:ln w="76200" cmpd="sng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1078188" y="1439389"/>
            <a:ext cx="1821005" cy="10386"/>
          </a:xfrm>
          <a:prstGeom prst="line">
            <a:avLst/>
          </a:prstGeom>
          <a:ln w="76200" cmpd="sng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61287" y="-125783"/>
            <a:ext cx="717080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BLCA samples diverge into 3 integrated subtypes</a:t>
            </a:r>
            <a:endParaRPr lang="en-US" sz="3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98137" y="6300225"/>
            <a:ext cx="221742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Chuck </a:t>
            </a:r>
            <a:r>
              <a:rPr lang="en-US" dirty="0" err="1" smtClean="0"/>
              <a:t>Perou</a:t>
            </a:r>
            <a:r>
              <a:rPr lang="en-US" dirty="0" smtClean="0"/>
              <a:t>, UNC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80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11" y="135068"/>
            <a:ext cx="8229600" cy="77211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BLCA divergence in Pan-Can-12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19027"/>
            <a:ext cx="8229600" cy="1095624"/>
          </a:xfrm>
        </p:spPr>
        <p:txBody>
          <a:bodyPr>
            <a:normAutofit/>
          </a:bodyPr>
          <a:lstStyle/>
          <a:p>
            <a:r>
              <a:rPr lang="en-US" dirty="0" smtClean="0"/>
              <a:t>BLCA diverge into bladder-enriched, squamous, and LUAD-enriched islands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15" y="1659491"/>
            <a:ext cx="4698124" cy="33478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56148" y="4438196"/>
            <a:ext cx="1559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BLCA-enriched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015" y="4662746"/>
            <a:ext cx="1601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HNSC-enriched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15263" y="1601759"/>
            <a:ext cx="160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LUAD-enriched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657" y="1971091"/>
            <a:ext cx="3843631" cy="27388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87296" y="2020244"/>
            <a:ext cx="235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Map restricted to BLCA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154508" y="1948087"/>
            <a:ext cx="6825973" cy="2106824"/>
            <a:chOff x="1154508" y="1443036"/>
            <a:chExt cx="6825973" cy="2106824"/>
          </a:xfrm>
        </p:grpSpPr>
        <p:sp>
          <p:nvSpPr>
            <p:cNvPr id="6" name="TextBox 5"/>
            <p:cNvSpPr txBox="1"/>
            <p:nvPr/>
          </p:nvSpPr>
          <p:spPr>
            <a:xfrm>
              <a:off x="1630739" y="2049109"/>
              <a:ext cx="663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BLCA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1154508" y="2597460"/>
              <a:ext cx="822581" cy="952400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129490" y="2597460"/>
              <a:ext cx="1608211" cy="952400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2281890" y="1443036"/>
              <a:ext cx="936286" cy="67822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939338" y="2386175"/>
              <a:ext cx="663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BLCA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5685912" y="2755507"/>
              <a:ext cx="599777" cy="794353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6553621" y="2755507"/>
              <a:ext cx="1426860" cy="794353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6590489" y="1884526"/>
              <a:ext cx="852944" cy="573800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4528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Integrated subtyping of BLCA distinguishes patient 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38" y="5855348"/>
            <a:ext cx="8229600" cy="714813"/>
          </a:xfrm>
        </p:spPr>
        <p:txBody>
          <a:bodyPr/>
          <a:lstStyle/>
          <a:p>
            <a:r>
              <a:rPr lang="en-US" dirty="0" smtClean="0"/>
              <a:t>COCA clusters distinguish different survival classes for BLCA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831" y="1188460"/>
            <a:ext cx="5252976" cy="465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35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itle 1"/>
          <p:cNvSpPr>
            <a:spLocks noGrp="1"/>
          </p:cNvSpPr>
          <p:nvPr>
            <p:ph type="title"/>
          </p:nvPr>
        </p:nvSpPr>
        <p:spPr>
          <a:xfrm>
            <a:off x="107682" y="58964"/>
            <a:ext cx="8153400" cy="990600"/>
          </a:xfrm>
        </p:spPr>
        <p:txBody>
          <a:bodyPr/>
          <a:lstStyle/>
          <a:p>
            <a:r>
              <a:rPr lang="en-US" sz="3600" dirty="0">
                <a:latin typeface="Tw Cen MT" charset="0"/>
              </a:rPr>
              <a:t>Need a Map to </a:t>
            </a:r>
            <a:r>
              <a:rPr lang="en-US" sz="3600" dirty="0" smtClean="0">
                <a:latin typeface="Tw Cen MT" charset="0"/>
              </a:rPr>
              <a:t>navigate so much info</a:t>
            </a:r>
            <a:endParaRPr lang="en-US" sz="3600" dirty="0">
              <a:latin typeface="Tw Cen MT" charset="0"/>
            </a:endParaRPr>
          </a:p>
        </p:txBody>
      </p:sp>
      <p:sp>
        <p:nvSpPr>
          <p:cNvPr id="77826" name="Content Placeholder 2"/>
          <p:cNvSpPr>
            <a:spLocks noGrp="1"/>
          </p:cNvSpPr>
          <p:nvPr>
            <p:ph sz="quarter" idx="1"/>
          </p:nvPr>
        </p:nvSpPr>
        <p:spPr>
          <a:xfrm>
            <a:off x="410741" y="1157268"/>
            <a:ext cx="8153400" cy="174466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400" dirty="0" smtClean="0">
                <a:latin typeface="Tw Cen MT" charset="0"/>
              </a:rPr>
              <a:t>Inspiration: Google Maps</a:t>
            </a:r>
          </a:p>
          <a:p>
            <a:pPr>
              <a:defRPr/>
            </a:pPr>
            <a:r>
              <a:rPr lang="en-US" sz="2400" dirty="0" smtClean="0">
                <a:latin typeface="Tw Cen MT" charset="0"/>
              </a:rPr>
              <a:t>Fixed, learnable coordinate system</a:t>
            </a:r>
            <a:endParaRPr lang="en-US" sz="2400" dirty="0">
              <a:latin typeface="Tw Cen MT" charset="0"/>
            </a:endParaRPr>
          </a:p>
          <a:p>
            <a:pPr>
              <a:defRPr/>
            </a:pPr>
            <a:r>
              <a:rPr lang="en-US" sz="2400" dirty="0">
                <a:latin typeface="Tw Cen MT" charset="0"/>
              </a:rPr>
              <a:t>Natural </a:t>
            </a:r>
            <a:r>
              <a:rPr lang="en-US" sz="2400" dirty="0" smtClean="0">
                <a:latin typeface="Tw Cen MT" charset="0"/>
              </a:rPr>
              <a:t>human intuition</a:t>
            </a:r>
            <a:endParaRPr lang="en-US" sz="2400" dirty="0">
              <a:latin typeface="Tw Cen MT" charset="0"/>
            </a:endParaRPr>
          </a:p>
          <a:p>
            <a:pPr>
              <a:defRPr/>
            </a:pPr>
            <a:r>
              <a:rPr lang="en-US" sz="2400" dirty="0">
                <a:latin typeface="Tw Cen MT" charset="0"/>
              </a:rPr>
              <a:t>Overlay </a:t>
            </a:r>
            <a:r>
              <a:rPr lang="en-US" sz="2400" dirty="0" smtClean="0">
                <a:latin typeface="Tw Cen MT" charset="0"/>
              </a:rPr>
              <a:t>stores, places, reviews, photos, video...</a:t>
            </a:r>
          </a:p>
          <a:p>
            <a:pPr>
              <a:defRPr/>
            </a:pPr>
            <a:r>
              <a:rPr lang="en-US" sz="2400" dirty="0" smtClean="0">
                <a:latin typeface="Tw Cen MT" charset="0"/>
              </a:rPr>
              <a:t>And… Its not a </a:t>
            </a:r>
            <a:r>
              <a:rPr lang="en-US" sz="2400" dirty="0" err="1" smtClean="0">
                <a:latin typeface="Tw Cen MT" charset="0"/>
              </a:rPr>
              <a:t>heatmap</a:t>
            </a:r>
            <a:r>
              <a:rPr lang="en-US" sz="2400" dirty="0" smtClean="0">
                <a:latin typeface="Tw Cen MT" charset="0"/>
              </a:rPr>
              <a:t>!</a:t>
            </a:r>
            <a:endParaRPr lang="en-US" sz="2400" dirty="0">
              <a:latin typeface="Tw Cen MT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352800"/>
            <a:ext cx="5360988" cy="335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59874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582"/>
            <a:ext cx="7576406" cy="753856"/>
          </a:xfrm>
        </p:spPr>
        <p:txBody>
          <a:bodyPr>
            <a:noAutofit/>
          </a:bodyPr>
          <a:lstStyle/>
          <a:p>
            <a:r>
              <a:rPr lang="en-US" sz="3600" dirty="0" smtClean="0"/>
              <a:t>Expression determinants of BLCA divergence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8725"/>
            <a:ext cx="8229600" cy="712460"/>
          </a:xfrm>
        </p:spPr>
        <p:txBody>
          <a:bodyPr/>
          <a:lstStyle/>
          <a:p>
            <a:r>
              <a:rPr lang="en-US" dirty="0" smtClean="0"/>
              <a:t>Squamous-like BLCA show significant genomic differences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93" t="13266" r="77479" b="10744"/>
          <a:stretch/>
        </p:blipFill>
        <p:spPr bwMode="auto">
          <a:xfrm rot="16200000">
            <a:off x="4560202" y="-836183"/>
            <a:ext cx="1207353" cy="664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554" t="13266" r="28683" b="10744"/>
          <a:stretch/>
        </p:blipFill>
        <p:spPr bwMode="auto">
          <a:xfrm rot="16200000">
            <a:off x="4730805" y="200555"/>
            <a:ext cx="866144" cy="664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69597" y="2317139"/>
            <a:ext cx="1557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Squamous-like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6304" y="3263205"/>
            <a:ext cx="1559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BLCA-enriched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973111" y="1966379"/>
            <a:ext cx="1390124" cy="2864753"/>
            <a:chOff x="1973111" y="1966367"/>
            <a:chExt cx="1390124" cy="2864753"/>
          </a:xfrm>
        </p:grpSpPr>
        <p:sp>
          <p:nvSpPr>
            <p:cNvPr id="9" name="Rectangle 8"/>
            <p:cNvSpPr/>
            <p:nvPr/>
          </p:nvSpPr>
          <p:spPr>
            <a:xfrm>
              <a:off x="2467742" y="1966367"/>
              <a:ext cx="418506" cy="2076010"/>
            </a:xfrm>
            <a:prstGeom prst="rect">
              <a:avLst/>
            </a:prstGeom>
            <a:noFill/>
            <a:ln w="57150" cmpd="sng">
              <a:solidFill>
                <a:srgbClr val="00CC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73111" y="4184789"/>
              <a:ext cx="1390124" cy="646331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3p Loss</a:t>
              </a:r>
            </a:p>
            <a:p>
              <a:pPr algn="ctr"/>
              <a:r>
                <a:rPr lang="en-US" dirty="0" smtClean="0">
                  <a:solidFill>
                    <a:schemeClr val="accent3">
                      <a:lumMod val="50000"/>
                    </a:schemeClr>
                  </a:solidFill>
                </a:rPr>
                <a:t>in Squamous</a:t>
              </a: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5" y="4942590"/>
            <a:ext cx="9144000" cy="191541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436857" y="4913742"/>
            <a:ext cx="4372419" cy="1435603"/>
            <a:chOff x="1436857" y="4913730"/>
            <a:chExt cx="4372419" cy="1435603"/>
          </a:xfrm>
        </p:grpSpPr>
        <p:sp>
          <p:nvSpPr>
            <p:cNvPr id="16" name="Rectangle 15"/>
            <p:cNvSpPr/>
            <p:nvPr/>
          </p:nvSpPr>
          <p:spPr>
            <a:xfrm>
              <a:off x="5600023" y="4942589"/>
              <a:ext cx="209253" cy="1406743"/>
            </a:xfrm>
            <a:prstGeom prst="rect">
              <a:avLst/>
            </a:prstGeom>
            <a:noFill/>
            <a:ln w="57150" cmpd="sng">
              <a:solidFill>
                <a:srgbClr val="00CC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057623" y="4942590"/>
              <a:ext cx="209253" cy="1406743"/>
            </a:xfrm>
            <a:prstGeom prst="rect">
              <a:avLst/>
            </a:prstGeom>
            <a:noFill/>
            <a:ln w="57150" cmpd="sng">
              <a:solidFill>
                <a:srgbClr val="00CC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438704" y="4913730"/>
              <a:ext cx="209253" cy="1406743"/>
            </a:xfrm>
            <a:prstGeom prst="rect">
              <a:avLst/>
            </a:prstGeom>
            <a:noFill/>
            <a:ln w="57150" cmpd="sng">
              <a:solidFill>
                <a:srgbClr val="00CC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436857" y="4913730"/>
              <a:ext cx="209253" cy="1406743"/>
            </a:xfrm>
            <a:prstGeom prst="rect">
              <a:avLst/>
            </a:prstGeom>
            <a:noFill/>
            <a:ln w="57150" cmpd="sng">
              <a:solidFill>
                <a:srgbClr val="00CC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08516" y="4438971"/>
            <a:ext cx="8035485" cy="2302894"/>
            <a:chOff x="996875" y="4446698"/>
            <a:chExt cx="8035485" cy="2302894"/>
          </a:xfrm>
        </p:grpSpPr>
        <p:pic>
          <p:nvPicPr>
            <p:cNvPr id="11" name="Picture 10"/>
            <p:cNvPicPr/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1" t="28884" r="48922" b="49651"/>
            <a:stretch/>
          </p:blipFill>
          <p:spPr>
            <a:xfrm>
              <a:off x="3710651" y="4446698"/>
              <a:ext cx="5321709" cy="230289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6875" y="4942590"/>
              <a:ext cx="2713776" cy="1569660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4F6228"/>
                  </a:solidFill>
                </a:rPr>
                <a:t>BLCA-squamous mutated chromatin</a:t>
              </a:r>
            </a:p>
            <a:p>
              <a:r>
                <a:rPr lang="en-US" sz="2400" dirty="0" smtClean="0">
                  <a:solidFill>
                    <a:srgbClr val="4F6228"/>
                  </a:solidFill>
                </a:rPr>
                <a:t>remodelers MLLs</a:t>
              </a:r>
            </a:p>
            <a:p>
              <a:r>
                <a:rPr lang="en-US" sz="2400" dirty="0" smtClean="0">
                  <a:solidFill>
                    <a:srgbClr val="4F6228"/>
                  </a:solidFill>
                </a:rPr>
                <a:t>KDM5A, EP300</a:t>
              </a:r>
              <a:endParaRPr lang="en-US" sz="2400" dirty="0">
                <a:solidFill>
                  <a:srgbClr val="4F622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2253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328"/>
            <a:ext cx="9143999" cy="54788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Expression determinants of BLCA divergence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304" y="5457537"/>
            <a:ext cx="8229600" cy="859116"/>
          </a:xfrm>
        </p:spPr>
        <p:txBody>
          <a:bodyPr/>
          <a:lstStyle/>
          <a:p>
            <a:r>
              <a:rPr lang="en-US" sz="2000" dirty="0" smtClean="0"/>
              <a:t>Higher HER2 and Rab25 in non-squamous BLCA – consistent w/ BLCA AWG</a:t>
            </a:r>
          </a:p>
          <a:p>
            <a:r>
              <a:rPr lang="en-US" sz="2000" dirty="0" smtClean="0"/>
              <a:t>Markers of EMT expressed in squamous BLCA cases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85308"/>
            <a:ext cx="6567121" cy="41757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53831" y="6345538"/>
            <a:ext cx="23134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Rehan</a:t>
            </a:r>
            <a:r>
              <a:rPr lang="en-US" dirty="0" smtClean="0"/>
              <a:t> </a:t>
            </a:r>
            <a:r>
              <a:rPr lang="en-US" dirty="0" err="1" smtClean="0"/>
              <a:t>Akbani</a:t>
            </a:r>
            <a:r>
              <a:rPr lang="en-US" dirty="0" smtClean="0"/>
              <a:t>, MDACC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02304" y="3535427"/>
            <a:ext cx="1524801" cy="707886"/>
          </a:xfrm>
          <a:prstGeom prst="rect">
            <a:avLst/>
          </a:prstGeom>
          <a:solidFill>
            <a:srgbClr val="FC00F3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EMT and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proliferation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129037" y="3448843"/>
            <a:ext cx="0" cy="851387"/>
          </a:xfrm>
          <a:prstGeom prst="line">
            <a:avLst/>
          </a:prstGeom>
          <a:ln w="57150" cmpd="sng">
            <a:solidFill>
              <a:srgbClr val="FC00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56882" y="2591121"/>
            <a:ext cx="2028370" cy="400110"/>
          </a:xfrm>
          <a:prstGeom prst="rect">
            <a:avLst/>
          </a:prstGeom>
          <a:solidFill>
            <a:srgbClr val="7EACC3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See BLCA AWG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855770" y="2626315"/>
            <a:ext cx="0" cy="317467"/>
          </a:xfrm>
          <a:prstGeom prst="line">
            <a:avLst/>
          </a:prstGeom>
          <a:ln w="57150" cmpd="sng">
            <a:solidFill>
              <a:srgbClr val="7EACC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084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25" y="245322"/>
            <a:ext cx="8229600" cy="562319"/>
          </a:xfrm>
        </p:spPr>
        <p:txBody>
          <a:bodyPr>
            <a:noAutofit/>
          </a:bodyPr>
          <a:lstStyle/>
          <a:p>
            <a:r>
              <a:rPr lang="en-US" sz="3200" dirty="0" smtClean="0"/>
              <a:t>Gene Programs – functionally coupled genes </a:t>
            </a:r>
            <a:r>
              <a:rPr lang="en-US" sz="3200" dirty="0" err="1" smtClean="0"/>
              <a:t>coregulated</a:t>
            </a:r>
            <a:r>
              <a:rPr lang="en-US" sz="3200" dirty="0" smtClean="0"/>
              <a:t> across PanCan-12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37187"/>
            <a:ext cx="8229600" cy="1500753"/>
          </a:xfrm>
        </p:spPr>
        <p:txBody>
          <a:bodyPr>
            <a:normAutofit/>
          </a:bodyPr>
          <a:lstStyle/>
          <a:p>
            <a:r>
              <a:rPr lang="en-US" dirty="0"/>
              <a:t>Identified 22 sets of functionally-related genes </a:t>
            </a:r>
            <a:r>
              <a:rPr lang="en-US" dirty="0" err="1"/>
              <a:t>coregulated</a:t>
            </a:r>
            <a:r>
              <a:rPr lang="en-US" dirty="0"/>
              <a:t> in PanCan-12.</a:t>
            </a:r>
          </a:p>
          <a:p>
            <a:r>
              <a:rPr lang="en-US" dirty="0" smtClean="0"/>
              <a:t>Gene Programs can recapitulate the integrated subtypes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71313" y="6316678"/>
            <a:ext cx="191669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Denise Wolf, UCSF</a:t>
            </a:r>
            <a:endParaRPr lang="en-US" dirty="0"/>
          </a:p>
        </p:txBody>
      </p:sp>
      <p:pic>
        <p:nvPicPr>
          <p:cNvPr id="5" name="P 1"/>
          <p:cNvPicPr/>
          <p:nvPr/>
        </p:nvPicPr>
        <p:blipFill>
          <a:blip r:embed="rId2" cstate="print"/>
          <a:srcRect t="459" r="7445"/>
          <a:stretch>
            <a:fillRect/>
          </a:stretch>
        </p:blipFill>
        <p:spPr bwMode="auto">
          <a:xfrm>
            <a:off x="735621" y="1112385"/>
            <a:ext cx="8006243" cy="390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7739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1494" t="14551" r="5713" b="42556"/>
          <a:stretch/>
        </p:blipFill>
        <p:spPr>
          <a:xfrm>
            <a:off x="2520873" y="577214"/>
            <a:ext cx="6320075" cy="5108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325"/>
            <a:ext cx="9144000" cy="533458"/>
          </a:xfrm>
        </p:spPr>
        <p:txBody>
          <a:bodyPr>
            <a:noAutofit/>
          </a:bodyPr>
          <a:lstStyle/>
          <a:p>
            <a:r>
              <a:rPr lang="en-US" sz="3200" dirty="0" smtClean="0"/>
              <a:t>Gene Programs: Surrogates of Integrated Subtypes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15411"/>
            <a:ext cx="8229600" cy="873534"/>
          </a:xfrm>
        </p:spPr>
        <p:txBody>
          <a:bodyPr/>
          <a:lstStyle/>
          <a:p>
            <a:r>
              <a:rPr lang="en-US" dirty="0" smtClean="0"/>
              <a:t>90% classification accuracy (LDA)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7606" y="6435914"/>
            <a:ext cx="191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Denise Wolf, UCSF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50104" y="519493"/>
            <a:ext cx="162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COCA Subtypes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170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1494" t="14551" r="5713" b="42556"/>
          <a:stretch/>
        </p:blipFill>
        <p:spPr>
          <a:xfrm>
            <a:off x="2520873" y="577214"/>
            <a:ext cx="6320075" cy="5108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325"/>
            <a:ext cx="9144000" cy="533458"/>
          </a:xfrm>
        </p:spPr>
        <p:txBody>
          <a:bodyPr>
            <a:noAutofit/>
          </a:bodyPr>
          <a:lstStyle/>
          <a:p>
            <a:r>
              <a:rPr lang="en-US" sz="3200" dirty="0" smtClean="0"/>
              <a:t>Gene Programs: Surrogates of Integrated Subtypes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15411"/>
            <a:ext cx="8229600" cy="873534"/>
          </a:xfrm>
        </p:spPr>
        <p:txBody>
          <a:bodyPr/>
          <a:lstStyle/>
          <a:p>
            <a:r>
              <a:rPr lang="en-US" dirty="0" smtClean="0"/>
              <a:t>90% classification accuracy (LDA)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7606" y="6435914"/>
            <a:ext cx="191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Denise Wolf, UCSF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131609" y="851400"/>
            <a:ext cx="432937" cy="4964023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19871" y="2415466"/>
            <a:ext cx="2852288" cy="1508105"/>
          </a:xfrm>
          <a:prstGeom prst="rect">
            <a:avLst/>
          </a:prstGeom>
          <a:solidFill>
            <a:srgbClr val="FF6600">
              <a:alpha val="48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FFFFFF"/>
                </a:solidFill>
              </a:rPr>
              <a:t>3-BRCA/</a:t>
            </a:r>
            <a:r>
              <a:rPr lang="en-US" sz="3200" u="sng" dirty="0" err="1" smtClean="0">
                <a:solidFill>
                  <a:srgbClr val="FFFFFF"/>
                </a:solidFill>
              </a:rPr>
              <a:t>Lums</a:t>
            </a:r>
            <a:endParaRPr lang="en-US" sz="3200" u="sng" dirty="0" smtClean="0">
              <a:solidFill>
                <a:srgbClr val="FFFFFF"/>
              </a:solidFill>
            </a:endParaRPr>
          </a:p>
          <a:p>
            <a:endParaRPr lang="en-US" sz="3200" dirty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Estrogen Signaling</a:t>
            </a:r>
            <a:endParaRPr lang="en-US" sz="32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333634" y="3723002"/>
            <a:ext cx="2943977" cy="981276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199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" y="-57720"/>
            <a:ext cx="9060167" cy="4184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Viewing Gene Programs on the </a:t>
            </a:r>
            <a:r>
              <a:rPr lang="en-US" dirty="0" err="1" smtClean="0"/>
              <a:t>TumorMap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56882" y="6302248"/>
            <a:ext cx="191669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Denise Wolf, UCSF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69" y="614666"/>
            <a:ext cx="5954862" cy="6117861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20551" y="4112636"/>
            <a:ext cx="4981652" cy="2017261"/>
            <a:chOff x="620551" y="4112636"/>
            <a:chExt cx="4981652" cy="2017261"/>
          </a:xfrm>
        </p:grpSpPr>
        <p:sp>
          <p:nvSpPr>
            <p:cNvPr id="34" name="Oval 33"/>
            <p:cNvSpPr/>
            <p:nvPr/>
          </p:nvSpPr>
          <p:spPr>
            <a:xfrm>
              <a:off x="2539902" y="4112636"/>
              <a:ext cx="1486416" cy="1428599"/>
            </a:xfrm>
            <a:prstGeom prst="ellipse">
              <a:avLst/>
            </a:prstGeom>
            <a:noFill/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20551" y="5668232"/>
              <a:ext cx="49816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</a:rPr>
                <a:t>BRCA </a:t>
              </a:r>
              <a:r>
                <a:rPr lang="en-US" sz="2400" dirty="0" err="1" smtClean="0">
                  <a:solidFill>
                    <a:srgbClr val="FFFFFF"/>
                  </a:solidFill>
                </a:rPr>
                <a:t>Luminals</a:t>
              </a:r>
              <a:r>
                <a:rPr lang="en-US" sz="2400" dirty="0" smtClean="0">
                  <a:solidFill>
                    <a:srgbClr val="FFFFFF"/>
                  </a:solidFill>
                </a:rPr>
                <a:t> Show High ER signaling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26594" y="677504"/>
            <a:ext cx="3748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ER Signaling “Weather Map”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94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1494" t="14551" r="5713" b="42556"/>
          <a:stretch/>
        </p:blipFill>
        <p:spPr>
          <a:xfrm>
            <a:off x="2520873" y="577214"/>
            <a:ext cx="6320075" cy="5108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325"/>
            <a:ext cx="9144000" cy="533458"/>
          </a:xfrm>
        </p:spPr>
        <p:txBody>
          <a:bodyPr>
            <a:noAutofit/>
          </a:bodyPr>
          <a:lstStyle/>
          <a:p>
            <a:r>
              <a:rPr lang="en-US" sz="3200" dirty="0" smtClean="0"/>
              <a:t>Gene Programs: Surrogates of Integrated Subtypes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15411"/>
            <a:ext cx="8229600" cy="873534"/>
          </a:xfrm>
        </p:spPr>
        <p:txBody>
          <a:bodyPr/>
          <a:lstStyle/>
          <a:p>
            <a:r>
              <a:rPr lang="en-US" dirty="0" smtClean="0"/>
              <a:t>90% classification accuracy (LDA)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7606" y="6435914"/>
            <a:ext cx="191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Denise Wolf, UCSF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81004" y="851400"/>
            <a:ext cx="432937" cy="4964023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36360" y="2458756"/>
            <a:ext cx="1829347" cy="2062103"/>
          </a:xfrm>
          <a:prstGeom prst="rect">
            <a:avLst/>
          </a:prstGeom>
          <a:solidFill>
            <a:srgbClr val="FF6600">
              <a:alpha val="48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FFFFFF"/>
                </a:solidFill>
              </a:rPr>
              <a:t>5-KIRC</a:t>
            </a:r>
          </a:p>
          <a:p>
            <a:endParaRPr lang="en-US" sz="3200" dirty="0">
              <a:solidFill>
                <a:srgbClr val="FFFFFF"/>
              </a:solidFill>
            </a:endParaRPr>
          </a:p>
          <a:p>
            <a:r>
              <a:rPr lang="en-US" sz="3200" dirty="0" smtClean="0">
                <a:solidFill>
                  <a:srgbClr val="FFFFFF"/>
                </a:solidFill>
              </a:rPr>
              <a:t>HIF1A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Fatty Acid</a:t>
            </a:r>
            <a:endParaRPr lang="en-US" sz="32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8595" y="1572905"/>
            <a:ext cx="2496604" cy="2193405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991118" y="1797465"/>
            <a:ext cx="2496604" cy="2445055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87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60" y="670816"/>
            <a:ext cx="6190105" cy="5977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" y="-57720"/>
            <a:ext cx="9060167" cy="4184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Viewing Gene Programs on the </a:t>
            </a:r>
            <a:r>
              <a:rPr lang="en-US" dirty="0" err="1" smtClean="0"/>
              <a:t>TumorMap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71313" y="6273388"/>
            <a:ext cx="191669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Denise Wolf, UCSF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32944" y="1774927"/>
            <a:ext cx="5606222" cy="1930731"/>
            <a:chOff x="432944" y="1774927"/>
            <a:chExt cx="5606222" cy="1930731"/>
          </a:xfrm>
        </p:grpSpPr>
        <p:sp>
          <p:nvSpPr>
            <p:cNvPr id="34" name="Oval 33"/>
            <p:cNvSpPr/>
            <p:nvPr/>
          </p:nvSpPr>
          <p:spPr>
            <a:xfrm>
              <a:off x="1154501" y="1774927"/>
              <a:ext cx="1261202" cy="1212145"/>
            </a:xfrm>
            <a:prstGeom prst="ellipse">
              <a:avLst/>
            </a:prstGeom>
            <a:noFill/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32944" y="3243993"/>
              <a:ext cx="56062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</a:rPr>
                <a:t>KIRC w/ high hypoxia due to VHL mutations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26594" y="677504"/>
            <a:ext cx="2998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HIF1A “Weather Map”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102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1494" t="14551" r="5713" b="42556"/>
          <a:stretch/>
        </p:blipFill>
        <p:spPr>
          <a:xfrm>
            <a:off x="2520873" y="577214"/>
            <a:ext cx="6320075" cy="5108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325"/>
            <a:ext cx="9144000" cy="533458"/>
          </a:xfrm>
        </p:spPr>
        <p:txBody>
          <a:bodyPr>
            <a:noAutofit/>
          </a:bodyPr>
          <a:lstStyle/>
          <a:p>
            <a:r>
              <a:rPr lang="en-US" sz="3200" dirty="0" smtClean="0"/>
              <a:t>Gene Programs: Surrogates of Integrated Subtypes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15411"/>
            <a:ext cx="8229600" cy="873534"/>
          </a:xfrm>
        </p:spPr>
        <p:txBody>
          <a:bodyPr/>
          <a:lstStyle/>
          <a:p>
            <a:r>
              <a:rPr lang="en-US" dirty="0" smtClean="0"/>
              <a:t>90% classification accuracy (LDA)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7606" y="6435914"/>
            <a:ext cx="191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Denise Wolf, UCSF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14112" y="880257"/>
            <a:ext cx="432937" cy="4964023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3455" y="1024766"/>
            <a:ext cx="3801041" cy="2308324"/>
          </a:xfrm>
          <a:prstGeom prst="rect">
            <a:avLst/>
          </a:prstGeom>
          <a:solidFill>
            <a:srgbClr val="FF6600">
              <a:alpha val="6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FFFFFF"/>
                </a:solidFill>
              </a:rPr>
              <a:t>2-Squamous-Like</a:t>
            </a:r>
          </a:p>
          <a:p>
            <a:pPr marL="457200" indent="-457200">
              <a:buFontTx/>
              <a:buChar char="-"/>
            </a:pPr>
            <a:r>
              <a:rPr lang="en-US" sz="2400" dirty="0" smtClean="0">
                <a:solidFill>
                  <a:srgbClr val="FFFFFF"/>
                </a:solidFill>
              </a:rPr>
              <a:t>Basal signaling</a:t>
            </a:r>
          </a:p>
          <a:p>
            <a:pPr marL="457200" indent="-457200">
              <a:buFontTx/>
              <a:buChar char="-"/>
            </a:pPr>
            <a:r>
              <a:rPr lang="en-US" sz="2400" dirty="0" smtClean="0">
                <a:solidFill>
                  <a:srgbClr val="FFFFFF"/>
                </a:solidFill>
              </a:rPr>
              <a:t>Squamous differentiation</a:t>
            </a:r>
          </a:p>
          <a:p>
            <a:pPr marL="457200" indent="-457200">
              <a:buFontTx/>
              <a:buChar char="-"/>
            </a:pPr>
            <a:r>
              <a:rPr lang="en-US" sz="2400" dirty="0" smtClean="0">
                <a:solidFill>
                  <a:srgbClr val="FFFFFF"/>
                </a:solidFill>
              </a:rPr>
              <a:t>MAPK signaling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2990671" y="1645056"/>
            <a:ext cx="2049236" cy="360238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990671" y="2005304"/>
            <a:ext cx="2049236" cy="18074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998757" y="2396155"/>
            <a:ext cx="2041147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226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" y="-57720"/>
            <a:ext cx="9060167" cy="4184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Viewing Gene Programs on the </a:t>
            </a:r>
            <a:r>
              <a:rPr lang="en-US" dirty="0" err="1" smtClean="0"/>
              <a:t>TumorMap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468" y="6432118"/>
            <a:ext cx="191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Denise Wolf, UCSF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68581" y="3396430"/>
            <a:ext cx="4210451" cy="3035690"/>
            <a:chOff x="168580" y="3396428"/>
            <a:chExt cx="4210450" cy="30356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580" y="3454147"/>
              <a:ext cx="4210450" cy="297797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45339" y="3396428"/>
              <a:ext cx="2663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MYC Amplification Targets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40" y="521346"/>
            <a:ext cx="4048439" cy="28846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2906" y="485604"/>
            <a:ext cx="128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Tissue View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607185" y="3442433"/>
            <a:ext cx="4193915" cy="3009179"/>
            <a:chOff x="4607185" y="3442421"/>
            <a:chExt cx="4193915" cy="300917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7185" y="3454147"/>
              <a:ext cx="4193915" cy="299745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607185" y="3442421"/>
              <a:ext cx="1562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Basal Signaling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07201" y="478088"/>
            <a:ext cx="4257415" cy="2920569"/>
            <a:chOff x="4607185" y="478086"/>
            <a:chExt cx="4257415" cy="292056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07185" y="495300"/>
              <a:ext cx="4257415" cy="290335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650478" y="478086"/>
              <a:ext cx="800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Merge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061714" y="1558484"/>
            <a:ext cx="3070279" cy="1400357"/>
            <a:chOff x="5061693" y="1558472"/>
            <a:chExt cx="3070277" cy="1400357"/>
          </a:xfrm>
        </p:grpSpPr>
        <p:sp>
          <p:nvSpPr>
            <p:cNvPr id="25" name="Oval 24"/>
            <p:cNvSpPr/>
            <p:nvPr/>
          </p:nvSpPr>
          <p:spPr>
            <a:xfrm>
              <a:off x="6652806" y="1760497"/>
              <a:ext cx="389643" cy="490630"/>
            </a:xfrm>
            <a:prstGeom prst="ellipse">
              <a:avLst/>
            </a:prstGeom>
            <a:noFill/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061693" y="2158212"/>
              <a:ext cx="389643" cy="490630"/>
            </a:xfrm>
            <a:prstGeom prst="ellipse">
              <a:avLst/>
            </a:prstGeom>
            <a:noFill/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7197516" y="1558472"/>
              <a:ext cx="194822" cy="245315"/>
            </a:xfrm>
            <a:prstGeom prst="ellipse">
              <a:avLst/>
            </a:prstGeom>
            <a:noFill/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00297" y="2312498"/>
              <a:ext cx="2431673" cy="646331"/>
            </a:xfrm>
            <a:prstGeom prst="rect">
              <a:avLst/>
            </a:prstGeom>
            <a:solidFill>
              <a:srgbClr val="FFFFFF">
                <a:alpha val="38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Subtypes w/ specific</a:t>
              </a:r>
            </a:p>
            <a:p>
              <a:r>
                <a:rPr lang="en-US" dirty="0" smtClean="0">
                  <a:solidFill>
                    <a:srgbClr val="FFFFFF"/>
                  </a:solidFill>
                </a:rPr>
                <a:t>gene programs patterns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152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16"/>
          <a:stretch>
            <a:fillRect/>
          </a:stretch>
        </p:blipFill>
        <p:spPr bwMode="auto">
          <a:xfrm>
            <a:off x="5902325" y="6396038"/>
            <a:ext cx="31813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6" name="Title 1"/>
          <p:cNvSpPr>
            <a:spLocks noGrp="1"/>
          </p:cNvSpPr>
          <p:nvPr>
            <p:ph type="title"/>
          </p:nvPr>
        </p:nvSpPr>
        <p:spPr>
          <a:xfrm>
            <a:off x="295293" y="98730"/>
            <a:ext cx="8153400" cy="685800"/>
          </a:xfrm>
        </p:spPr>
        <p:txBody>
          <a:bodyPr/>
          <a:lstStyle/>
          <a:p>
            <a:r>
              <a:rPr lang="en-US" sz="3600" dirty="0" smtClean="0">
                <a:latin typeface="Tw Cen MT" charset="0"/>
              </a:rPr>
              <a:t>Each sample has its own Address</a:t>
            </a:r>
            <a:endParaRPr lang="en-US" sz="3600" dirty="0">
              <a:latin typeface="Tw Cen MT" charset="0"/>
            </a:endParaRPr>
          </a:p>
        </p:txBody>
      </p:sp>
      <p:sp>
        <p:nvSpPr>
          <p:cNvPr id="144387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340970"/>
            <a:ext cx="8610600" cy="2246313"/>
          </a:xfrm>
        </p:spPr>
        <p:txBody>
          <a:bodyPr/>
          <a:lstStyle/>
          <a:p>
            <a:r>
              <a:rPr lang="en-US" dirty="0">
                <a:latin typeface="Tw Cen MT" charset="0"/>
              </a:rPr>
              <a:t>Each </a:t>
            </a:r>
            <a:r>
              <a:rPr lang="en-US" dirty="0" smtClean="0">
                <a:latin typeface="Tw Cen MT" charset="0"/>
              </a:rPr>
              <a:t>sample = hexagon (the </a:t>
            </a:r>
            <a:r>
              <a:rPr lang="en-US" i="1" dirty="0" smtClean="0">
                <a:latin typeface="Tw Cen MT" charset="0"/>
              </a:rPr>
              <a:t>address</a:t>
            </a:r>
            <a:r>
              <a:rPr lang="en-US" dirty="0" smtClean="0">
                <a:latin typeface="Tw Cen MT" charset="0"/>
              </a:rPr>
              <a:t>)</a:t>
            </a:r>
            <a:endParaRPr lang="en-US" dirty="0">
              <a:latin typeface="Tw Cen MT" charset="0"/>
            </a:endParaRPr>
          </a:p>
          <a:p>
            <a:r>
              <a:rPr lang="en-US" dirty="0">
                <a:latin typeface="Tw Cen MT" charset="0"/>
              </a:rPr>
              <a:t>Hexagons good packing properties</a:t>
            </a:r>
          </a:p>
          <a:p>
            <a:r>
              <a:rPr lang="en-US" dirty="0">
                <a:latin typeface="Tw Cen MT" charset="0"/>
              </a:rPr>
              <a:t>Colors display attributes: outcomes, mutations, </a:t>
            </a:r>
            <a:r>
              <a:rPr lang="en-US" dirty="0" err="1">
                <a:latin typeface="Tw Cen MT" charset="0"/>
              </a:rPr>
              <a:t>etc</a:t>
            </a:r>
            <a:endParaRPr lang="en-US" dirty="0">
              <a:latin typeface="Tw Cen MT" charset="0"/>
            </a:endParaRPr>
          </a:p>
          <a:p>
            <a:endParaRPr lang="en-US" dirty="0">
              <a:latin typeface="Tw Cen MT" charset="0"/>
            </a:endParaRPr>
          </a:p>
        </p:txBody>
      </p:sp>
      <p:sp>
        <p:nvSpPr>
          <p:cNvPr id="144388" name="TextBox 8"/>
          <p:cNvSpPr txBox="1">
            <a:spLocks noChangeArrowheads="1"/>
          </p:cNvSpPr>
          <p:nvPr/>
        </p:nvSpPr>
        <p:spPr bwMode="auto">
          <a:xfrm>
            <a:off x="5876925" y="3883025"/>
            <a:ext cx="23542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3200">
                <a:latin typeface="Tw Cen MT" charset="0"/>
                <a:ea typeface="ＭＳ Ｐゴシック" charset="0"/>
                <a:cs typeface="ＭＳ Ｐゴシック" charset="0"/>
              </a:rPr>
              <a:t>1 Sample</a:t>
            </a:r>
          </a:p>
          <a:p>
            <a:pPr eaLnBrk="1" hangingPunct="1"/>
            <a:r>
              <a:rPr lang="en-US" sz="3200">
                <a:latin typeface="Tw Cen MT" charset="0"/>
                <a:ea typeface="ＭＳ Ｐゴシック" charset="0"/>
                <a:cs typeface="ＭＳ Ｐゴシック" charset="0"/>
              </a:rPr>
              <a:t>(or signature)</a:t>
            </a:r>
          </a:p>
        </p:txBody>
      </p:sp>
      <p:pic>
        <p:nvPicPr>
          <p:cNvPr id="144390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463925"/>
            <a:ext cx="5338763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835525" y="4310063"/>
            <a:ext cx="1265238" cy="501650"/>
          </a:xfrm>
          <a:prstGeom prst="line">
            <a:avLst/>
          </a:prstGeom>
          <a:ln w="57150" cmpd="sng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389" name="TextBox 9"/>
          <p:cNvSpPr txBox="1">
            <a:spLocks noChangeArrowheads="1"/>
          </p:cNvSpPr>
          <p:nvPr/>
        </p:nvSpPr>
        <p:spPr bwMode="auto">
          <a:xfrm>
            <a:off x="4835406" y="6352748"/>
            <a:ext cx="4266162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1800" dirty="0">
                <a:latin typeface="Tw Cen MT" charset="0"/>
                <a:ea typeface="ＭＳ Ｐゴシック" charset="0"/>
                <a:cs typeface="ＭＳ Ｐゴシック" charset="0"/>
              </a:rPr>
              <a:t>Adam Novak, </a:t>
            </a:r>
            <a:r>
              <a:rPr lang="en-US" sz="1800" dirty="0" err="1" smtClean="0">
                <a:latin typeface="Tw Cen MT" charset="0"/>
                <a:ea typeface="ＭＳ Ｐゴシック" charset="0"/>
                <a:cs typeface="ＭＳ Ｐゴシック" charset="0"/>
              </a:rPr>
              <a:t>Sahil</a:t>
            </a:r>
            <a:r>
              <a:rPr lang="en-US" sz="1800" dirty="0" smtClean="0">
                <a:latin typeface="Tw Cen MT" charset="0"/>
                <a:ea typeface="ＭＳ Ｐゴシック" charset="0"/>
                <a:cs typeface="ＭＳ Ｐゴシック" charset="0"/>
              </a:rPr>
              <a:t> Chopra, Robert </a:t>
            </a:r>
            <a:r>
              <a:rPr lang="en-US" sz="1800" dirty="0" err="1">
                <a:latin typeface="Tw Cen MT" charset="0"/>
                <a:ea typeface="ＭＳ Ｐゴシック" charset="0"/>
                <a:cs typeface="ＭＳ Ｐゴシック" charset="0"/>
              </a:rPr>
              <a:t>Baertsch</a:t>
            </a:r>
            <a:endParaRPr lang="en-US" sz="1800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11621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962"/>
            <a:ext cx="7778443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Gene Program markers of BLCA divergence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55024"/>
            <a:ext cx="8229600" cy="599358"/>
          </a:xfrm>
        </p:spPr>
        <p:txBody>
          <a:bodyPr/>
          <a:lstStyle/>
          <a:p>
            <a:r>
              <a:rPr lang="en-US" dirty="0" smtClean="0"/>
              <a:t>Squamous BLCA cases show higher GP17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107" y="1443572"/>
            <a:ext cx="5625387" cy="4039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39" y="1476672"/>
            <a:ext cx="3030131" cy="29927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715" y="1404522"/>
            <a:ext cx="2526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Global Overview of GP17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1915" y="1443572"/>
            <a:ext cx="2883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Restricted to BLCA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230056" y="3910611"/>
            <a:ext cx="909168" cy="851388"/>
          </a:xfrm>
          <a:prstGeom prst="ellipse">
            <a:avLst/>
          </a:prstGeom>
          <a:noFill/>
          <a:ln w="38100" cmpd="sng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152466" y="4790859"/>
            <a:ext cx="1707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“Bladder Island”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20700000">
            <a:off x="3529315" y="3275679"/>
            <a:ext cx="909168" cy="1780783"/>
          </a:xfrm>
          <a:prstGeom prst="ellipse">
            <a:avLst/>
          </a:prstGeom>
          <a:noFill/>
          <a:ln w="38100" cmpd="sng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41366" y="5114182"/>
            <a:ext cx="1956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“Squamous island”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724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63" y="-71682"/>
            <a:ext cx="86868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Oncogenic Tp63 forms are more active in Squamous </a:t>
            </a:r>
            <a:r>
              <a:rPr lang="en-US" dirty="0" err="1" smtClean="0"/>
              <a:t>vs</a:t>
            </a:r>
            <a:r>
              <a:rPr lang="en-US" dirty="0" smtClean="0"/>
              <a:t> BRCA/Basal (or OV) TP53 mutants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45093"/>
            <a:ext cx="8229600" cy="1162140"/>
          </a:xfrm>
        </p:spPr>
        <p:txBody>
          <a:bodyPr/>
          <a:lstStyle/>
          <a:p>
            <a:r>
              <a:rPr lang="en-US" dirty="0" smtClean="0"/>
              <a:t>Most targets in network higher activity in </a:t>
            </a:r>
            <a:r>
              <a:rPr lang="en-US" dirty="0" err="1" smtClean="0"/>
              <a:t>Squmaous</a:t>
            </a:r>
            <a:r>
              <a:rPr lang="en-US" dirty="0" smtClean="0"/>
              <a:t> (more “squares in diagram”)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25" y="1183007"/>
            <a:ext cx="7534843" cy="450201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01701" y="2539734"/>
            <a:ext cx="5955675" cy="1646761"/>
            <a:chOff x="3001700" y="2539733"/>
            <a:chExt cx="5955674" cy="1646761"/>
          </a:xfrm>
        </p:grpSpPr>
        <p:sp>
          <p:nvSpPr>
            <p:cNvPr id="6" name="TextBox 5"/>
            <p:cNvSpPr txBox="1"/>
            <p:nvPr/>
          </p:nvSpPr>
          <p:spPr>
            <a:xfrm>
              <a:off x="5919765" y="3232387"/>
              <a:ext cx="3037609" cy="954107"/>
            </a:xfrm>
            <a:prstGeom prst="rect">
              <a:avLst/>
            </a:prstGeom>
            <a:solidFill>
              <a:srgbClr val="FF6600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delta-Np63 hub:</a:t>
              </a:r>
            </a:p>
            <a:p>
              <a:r>
                <a:rPr lang="en-US" sz="2800" b="1" dirty="0" smtClean="0">
                  <a:solidFill>
                    <a:schemeClr val="bg1"/>
                  </a:solidFill>
                </a:rPr>
                <a:t>Oncogenic Form 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3001700" y="2539733"/>
              <a:ext cx="2727506" cy="1212145"/>
            </a:xfrm>
            <a:prstGeom prst="straightConnector1">
              <a:avLst/>
            </a:prstGeom>
            <a:ln w="57150" cmpd="sng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5711399" y="1186770"/>
            <a:ext cx="2124783" cy="1728163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919765" y="1316643"/>
            <a:ext cx="721563" cy="602599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68256" y="1186496"/>
            <a:ext cx="22278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= higher activity</a:t>
            </a:r>
          </a:p>
          <a:p>
            <a:r>
              <a:rPr lang="en-US" sz="2400" b="1" dirty="0" smtClean="0"/>
              <a:t>in squamous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768256" y="2080956"/>
            <a:ext cx="22278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= higher activity</a:t>
            </a:r>
          </a:p>
          <a:p>
            <a:r>
              <a:rPr lang="en-US" sz="2400" b="1" dirty="0" smtClean="0"/>
              <a:t>in </a:t>
            </a:r>
            <a:r>
              <a:rPr lang="en-US" sz="2400" b="1" dirty="0" err="1" smtClean="0"/>
              <a:t>basals</a:t>
            </a:r>
            <a:endParaRPr lang="en-US" sz="2400" b="1" dirty="0"/>
          </a:p>
        </p:txBody>
      </p:sp>
      <p:sp>
        <p:nvSpPr>
          <p:cNvPr id="15" name="Isosceles Triangle 14"/>
          <p:cNvSpPr/>
          <p:nvPr/>
        </p:nvSpPr>
        <p:spPr>
          <a:xfrm>
            <a:off x="5905333" y="2138665"/>
            <a:ext cx="721563" cy="631952"/>
          </a:xfrm>
          <a:prstGeom prst="triangle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129042" y="6337830"/>
            <a:ext cx="196888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Christina </a:t>
            </a:r>
            <a:r>
              <a:rPr lang="en-US" dirty="0" err="1" smtClean="0"/>
              <a:t>Yau</a:t>
            </a:r>
            <a:r>
              <a:rPr lang="en-US" dirty="0" smtClean="0"/>
              <a:t>, Buck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864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01" y="43758"/>
            <a:ext cx="86868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Oncogenic Tp63 forms are more active in Squamous </a:t>
            </a:r>
            <a:r>
              <a:rPr lang="en-US" dirty="0" err="1" smtClean="0"/>
              <a:t>vs</a:t>
            </a:r>
            <a:r>
              <a:rPr lang="en-US" dirty="0" smtClean="0"/>
              <a:t> BRCA/Basal (or OV) TP53 mutants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336" y="1186758"/>
            <a:ext cx="6799417" cy="53812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16131" y="1186758"/>
            <a:ext cx="5809652" cy="5330770"/>
            <a:chOff x="3016131" y="1186746"/>
            <a:chExt cx="5809652" cy="5330770"/>
          </a:xfrm>
        </p:grpSpPr>
        <p:sp>
          <p:nvSpPr>
            <p:cNvPr id="7" name="Oval 6"/>
            <p:cNvSpPr/>
            <p:nvPr/>
          </p:nvSpPr>
          <p:spPr>
            <a:xfrm>
              <a:off x="3016131" y="1186746"/>
              <a:ext cx="1890494" cy="5330770"/>
            </a:xfrm>
            <a:prstGeom prst="ellipse">
              <a:avLst/>
            </a:prstGeom>
            <a:solidFill>
              <a:srgbClr val="FF6600">
                <a:alpha val="21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29100" y="2294420"/>
              <a:ext cx="3396683" cy="1815882"/>
            </a:xfrm>
            <a:prstGeom prst="rect">
              <a:avLst/>
            </a:prstGeom>
            <a:solidFill>
              <a:srgbClr val="FF6600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higher mRNA</a:t>
              </a:r>
            </a:p>
            <a:p>
              <a:r>
                <a:rPr lang="en-US" sz="2800" b="1" dirty="0" smtClean="0">
                  <a:solidFill>
                    <a:schemeClr val="bg1"/>
                  </a:solidFill>
                </a:rPr>
                <a:t>expression of </a:t>
              </a:r>
            </a:p>
            <a:p>
              <a:r>
                <a:rPr lang="en-US" sz="2800" b="1" dirty="0" smtClean="0">
                  <a:solidFill>
                    <a:schemeClr val="bg1"/>
                  </a:solidFill>
                </a:rPr>
                <a:t>oncogenic isoform</a:t>
              </a:r>
            </a:p>
            <a:p>
              <a:r>
                <a:rPr lang="en-US" sz="2800" b="1" dirty="0" smtClean="0">
                  <a:solidFill>
                    <a:schemeClr val="bg1"/>
                  </a:solidFill>
                </a:rPr>
                <a:t>in squamous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70714" y="6445378"/>
            <a:ext cx="539121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Wei Zhao, Katie </a:t>
            </a:r>
            <a:r>
              <a:rPr lang="en-US" dirty="0" err="1" smtClean="0"/>
              <a:t>Hoadley</a:t>
            </a:r>
            <a:r>
              <a:rPr lang="en-US" dirty="0" smtClean="0"/>
              <a:t>, </a:t>
            </a:r>
            <a:r>
              <a:rPr lang="en-US" dirty="0" err="1" smtClean="0"/>
              <a:t>Zhong</a:t>
            </a:r>
            <a:r>
              <a:rPr lang="en-US" dirty="0" smtClean="0"/>
              <a:t> Chen, Carter Van </a:t>
            </a:r>
            <a:r>
              <a:rPr lang="en-US" dirty="0" err="1" smtClean="0"/>
              <a:t>Waes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907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166" y="72618"/>
            <a:ext cx="8229600" cy="634471"/>
          </a:xfrm>
        </p:spPr>
        <p:txBody>
          <a:bodyPr>
            <a:noAutofit/>
          </a:bodyPr>
          <a:lstStyle/>
          <a:p>
            <a:r>
              <a:rPr lang="en-US" sz="3600" dirty="0" smtClean="0"/>
              <a:t>Published as a Resource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319" y="4920732"/>
            <a:ext cx="8229600" cy="1782656"/>
          </a:xfrm>
        </p:spPr>
        <p:txBody>
          <a:bodyPr>
            <a:normAutofit/>
          </a:bodyPr>
          <a:lstStyle/>
          <a:p>
            <a:r>
              <a:rPr lang="en-US" dirty="0" smtClean="0"/>
              <a:t>Datasets and subtypes provide pivot for further analyses</a:t>
            </a:r>
          </a:p>
          <a:p>
            <a:r>
              <a:rPr lang="en-US" dirty="0" smtClean="0"/>
              <a:t>All datasets hosted on a Synapse project page</a:t>
            </a:r>
          </a:p>
          <a:p>
            <a:pPr lvl="1"/>
            <a:r>
              <a:rPr lang="en-US" dirty="0" smtClean="0"/>
              <a:t>Links to all relevant PanCan-12 datasets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66" y="1298727"/>
            <a:ext cx="4650803" cy="362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4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179"/>
            <a:ext cx="8229600" cy="663331"/>
          </a:xfrm>
        </p:spPr>
        <p:txBody>
          <a:bodyPr>
            <a:normAutofit/>
          </a:bodyPr>
          <a:lstStyle/>
          <a:p>
            <a:r>
              <a:rPr lang="en-US" dirty="0" smtClean="0"/>
              <a:t>To appear in </a:t>
            </a:r>
            <a:r>
              <a:rPr lang="en-US" i="1" dirty="0" smtClean="0"/>
              <a:t>Cell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16423"/>
            <a:ext cx="8229600" cy="714813"/>
          </a:xfrm>
          <a:solidFill>
            <a:srgbClr val="FFFFFF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Vote for your favorite cover image</a:t>
            </a:r>
          </a:p>
          <a:p>
            <a:r>
              <a:rPr lang="en-US" dirty="0" smtClean="0"/>
              <a:t>Pancakes, Part II – Original Pancake House – 7703 </a:t>
            </a:r>
            <a:r>
              <a:rPr lang="en-US" dirty="0" err="1" smtClean="0"/>
              <a:t>Woodmont</a:t>
            </a:r>
            <a:r>
              <a:rPr lang="en-US" dirty="0" smtClean="0"/>
              <a:t> Ave.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12365" y="5464457"/>
            <a:ext cx="219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Hoadley</a:t>
            </a:r>
            <a:r>
              <a:rPr lang="en-US" dirty="0" smtClean="0"/>
              <a:t> and </a:t>
            </a:r>
            <a:r>
              <a:rPr lang="en-US" dirty="0" smtClean="0"/>
              <a:t>Zhang</a:t>
            </a:r>
            <a:endParaRPr lang="en-US" dirty="0"/>
          </a:p>
        </p:txBody>
      </p:sp>
      <p:pic>
        <p:nvPicPr>
          <p:cNvPr id="14" name="Picture 13" descr="Cell Cover 3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024" y="716690"/>
            <a:ext cx="4366976" cy="38817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64178" y="5180473"/>
            <a:ext cx="1298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Zhong</a:t>
            </a:r>
            <a:r>
              <a:rPr lang="en-US" dirty="0" smtClean="0"/>
              <a:t> Chen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11725" y="1048581"/>
            <a:ext cx="2780553" cy="3597969"/>
            <a:chOff x="0" y="117513"/>
            <a:chExt cx="6858000" cy="887408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7513"/>
              <a:ext cx="6858000" cy="8874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33867" y="2209800"/>
              <a:ext cx="6781800" cy="6781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667000"/>
              <a:ext cx="6858000" cy="479444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515282" y="822526"/>
            <a:ext cx="7287768" cy="4582979"/>
            <a:chOff x="1515282" y="822526"/>
            <a:chExt cx="7287768" cy="458297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1114" y="822526"/>
              <a:ext cx="3541936" cy="4299089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1515282" y="1259947"/>
              <a:ext cx="3203737" cy="4145558"/>
              <a:chOff x="1515282" y="1259947"/>
              <a:chExt cx="3203737" cy="4145558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5282" y="1259947"/>
                <a:ext cx="3203737" cy="41455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904924" y="2323278"/>
                <a:ext cx="2481506" cy="261610"/>
              </a:xfrm>
              <a:prstGeom prst="rect">
                <a:avLst/>
              </a:prstGeom>
              <a:solidFill>
                <a:srgbClr val="0C69BC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solidFill>
                      <a:schemeClr val="bg1"/>
                    </a:solidFill>
                  </a:rPr>
                  <a:t>Stacking cancers and genomic platforms</a:t>
                </a:r>
                <a:endParaRPr lang="en-US" sz="11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9225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90"/>
            <a:ext cx="8229600" cy="692192"/>
          </a:xfrm>
        </p:spPr>
        <p:txBody>
          <a:bodyPr>
            <a:noAutofit/>
          </a:bodyPr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59" y="1024548"/>
            <a:ext cx="8562330" cy="5858702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 smtClean="0"/>
              <a:t>Analysis of 12 tumor types w/ 6 platforms display tissue-of-origin as dominant</a:t>
            </a:r>
          </a:p>
          <a:p>
            <a:r>
              <a:rPr lang="en-US" dirty="0" smtClean="0"/>
              <a:t>Integrated analysis reveals </a:t>
            </a:r>
            <a:r>
              <a:rPr lang="en-US" dirty="0"/>
              <a:t>11 major groups, with some tumor types merging together (HNSCC, Lung Squamous, some Bladder) and others separating (breast luminal vs. Basal-like</a:t>
            </a:r>
            <a:r>
              <a:rPr lang="en-US" dirty="0" smtClean="0"/>
              <a:t>)</a:t>
            </a:r>
          </a:p>
          <a:p>
            <a:r>
              <a:rPr lang="en-US" dirty="0" smtClean="0"/>
              <a:t>1:10 re-classified cases based on the map.</a:t>
            </a:r>
          </a:p>
          <a:p>
            <a:pPr lvl="1"/>
            <a:r>
              <a:rPr lang="en-US" dirty="0" smtClean="0"/>
              <a:t>Rate similar to EGFR mutations in NSCLC cancers</a:t>
            </a:r>
          </a:p>
          <a:p>
            <a:pPr lvl="1"/>
            <a:r>
              <a:rPr lang="en-US" dirty="0" smtClean="0"/>
              <a:t>Convergences and Divergences of tissues</a:t>
            </a:r>
          </a:p>
          <a:p>
            <a:r>
              <a:rPr lang="en-US" dirty="0"/>
              <a:t>Intriguing subtype-specific differences in TP53 pathway activity between OV, BRCA-</a:t>
            </a:r>
            <a:r>
              <a:rPr lang="en-US" dirty="0" err="1"/>
              <a:t>Basals</a:t>
            </a:r>
            <a:r>
              <a:rPr lang="en-US" dirty="0"/>
              <a:t>, and the Squamous </a:t>
            </a:r>
            <a:r>
              <a:rPr lang="en-US" dirty="0" smtClean="0"/>
              <a:t>tumors</a:t>
            </a:r>
          </a:p>
          <a:p>
            <a:r>
              <a:rPr lang="en-US" dirty="0" smtClean="0"/>
              <a:t>Classification adds prognostic information independent of tissue and stage.</a:t>
            </a:r>
          </a:p>
          <a:p>
            <a:pPr lvl="1"/>
            <a:r>
              <a:rPr lang="en-US" dirty="0" smtClean="0"/>
              <a:t>E.g. COCA clusters define clear prognostic groups for BLCA</a:t>
            </a:r>
          </a:p>
          <a:p>
            <a:r>
              <a:rPr lang="en-US" dirty="0" smtClean="0"/>
              <a:t>Clearly more investigation will be beneficial; especially those that subtract away tissue-of-origin signals (see </a:t>
            </a:r>
            <a:r>
              <a:rPr lang="en-US" dirty="0" err="1" smtClean="0"/>
              <a:t>Verhaak</a:t>
            </a:r>
            <a:r>
              <a:rPr lang="en-US" dirty="0" smtClean="0"/>
              <a:t> paper)</a:t>
            </a:r>
          </a:p>
        </p:txBody>
      </p:sp>
    </p:spTree>
    <p:extLst>
      <p:ext uri="{BB962C8B-B14F-4D97-AF65-F5344CB8AC3E}">
        <p14:creationId xmlns:p14="http://schemas.microsoft.com/office/powerpoint/2010/main" val="3674977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7358063" cy="103981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latin typeface="Arial" pitchFamily="34" charset="0"/>
                <a:cs typeface="Arial" pitchFamily="34" charset="0"/>
                <a:sym typeface="Gill Sans" charset="0"/>
              </a:rPr>
              <a:t>TCGA Pan-Can AWG</a:t>
            </a:r>
          </a:p>
        </p:txBody>
      </p:sp>
      <p:sp>
        <p:nvSpPr>
          <p:cNvPr id="19458" name="Rectangle 2"/>
          <p:cNvSpPr>
            <a:spLocks/>
          </p:cNvSpPr>
          <p:nvPr/>
        </p:nvSpPr>
        <p:spPr bwMode="auto">
          <a:xfrm>
            <a:off x="6477000" y="76200"/>
            <a:ext cx="2451100" cy="18288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/>
            <a:r>
              <a:rPr lang="en-US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MDACC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John Weinstein</a:t>
            </a:r>
            <a:endParaRPr lang="en-US" b="1" dirty="0">
              <a:solidFill>
                <a:srgbClr val="FF0000"/>
              </a:solidFill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 b="1" dirty="0" err="1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Rehan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Akbani</a:t>
            </a:r>
            <a:endParaRPr lang="en-US" b="1" dirty="0">
              <a:solidFill>
                <a:srgbClr val="FF000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l"/>
            <a:r>
              <a:rPr lang="en-US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Lauren Byers</a:t>
            </a:r>
          </a:p>
          <a:p>
            <a:pPr algn="l"/>
            <a:r>
              <a:rPr lang="en-US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Han </a:t>
            </a:r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Liang</a:t>
            </a:r>
          </a:p>
          <a:p>
            <a:pPr algn="l"/>
            <a:r>
              <a:rPr lang="en-US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Roel</a:t>
            </a:r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Verhaak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Gordon Mills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</p:txBody>
      </p:sp>
      <p:sp>
        <p:nvSpPr>
          <p:cNvPr id="19459" name="Rectangle 3"/>
          <p:cNvSpPr>
            <a:spLocks/>
          </p:cNvSpPr>
          <p:nvPr/>
        </p:nvSpPr>
        <p:spPr bwMode="auto">
          <a:xfrm>
            <a:off x="977900" y="5788025"/>
            <a:ext cx="2298700" cy="917575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/>
            <a:r>
              <a:rPr lang="en-US" b="1">
                <a:latin typeface="Arial" pitchFamily="34" charset="0"/>
                <a:ea typeface="MS PGothic" pitchFamily="34" charset="-128"/>
                <a:cs typeface="Arial" pitchFamily="34" charset="0"/>
              </a:rPr>
              <a:t>UBC</a:t>
            </a:r>
            <a:endParaRPr lang="en-US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>
                <a:latin typeface="Arial" pitchFamily="34" charset="0"/>
                <a:ea typeface="MS PGothic" pitchFamily="34" charset="-128"/>
                <a:cs typeface="Arial" pitchFamily="34" charset="0"/>
              </a:rPr>
              <a:t>Gordon Robertson</a:t>
            </a:r>
            <a:endParaRPr lang="en-US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>
                <a:latin typeface="Arial" pitchFamily="34" charset="0"/>
                <a:ea typeface="MS PGothic" pitchFamily="34" charset="-128"/>
                <a:cs typeface="Arial" pitchFamily="34" charset="0"/>
              </a:rPr>
              <a:t>Andy Chu</a:t>
            </a:r>
            <a:endParaRPr lang="en-US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</p:txBody>
      </p:sp>
      <p:sp>
        <p:nvSpPr>
          <p:cNvPr id="19460" name="Rectangle 4"/>
          <p:cNvSpPr>
            <a:spLocks/>
          </p:cNvSpPr>
          <p:nvPr/>
        </p:nvSpPr>
        <p:spPr bwMode="auto">
          <a:xfrm>
            <a:off x="5029200" y="5524500"/>
            <a:ext cx="2146300" cy="8763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/>
            <a:r>
              <a:rPr lang="en-US" b="1">
                <a:latin typeface="Arial" pitchFamily="34" charset="0"/>
                <a:ea typeface="MS PGothic" pitchFamily="34" charset="-128"/>
                <a:cs typeface="Arial" pitchFamily="34" charset="0"/>
              </a:rPr>
              <a:t>Harvard</a:t>
            </a:r>
            <a:endParaRPr lang="en-US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>
                <a:latin typeface="Arial" pitchFamily="34" charset="0"/>
                <a:ea typeface="MS PGothic" pitchFamily="34" charset="-128"/>
                <a:cs typeface="Arial" pitchFamily="34" charset="0"/>
              </a:rPr>
              <a:t>Raju Kucherlapati</a:t>
            </a:r>
          </a:p>
        </p:txBody>
      </p:sp>
      <p:sp>
        <p:nvSpPr>
          <p:cNvPr id="19461" name="Rectangle 5"/>
          <p:cNvSpPr>
            <a:spLocks/>
          </p:cNvSpPr>
          <p:nvPr/>
        </p:nvSpPr>
        <p:spPr bwMode="auto">
          <a:xfrm>
            <a:off x="5181600" y="685800"/>
            <a:ext cx="1765300" cy="8763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/>
            <a:r>
              <a:rPr lang="en-US" b="1">
                <a:latin typeface="Arial" pitchFamily="34" charset="0"/>
                <a:ea typeface="MS PGothic" pitchFamily="34" charset="-128"/>
                <a:cs typeface="Arial" pitchFamily="34" charset="0"/>
              </a:rPr>
              <a:t>USC</a:t>
            </a:r>
            <a:endParaRPr lang="en-US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>
                <a:latin typeface="Arial" pitchFamily="34" charset="0"/>
                <a:ea typeface="MS PGothic" pitchFamily="34" charset="-128"/>
                <a:cs typeface="Arial" pitchFamily="34" charset="0"/>
              </a:rPr>
              <a:t>Peter Laird</a:t>
            </a:r>
            <a:endParaRPr lang="en-US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>
                <a:latin typeface="Arial" pitchFamily="34" charset="0"/>
                <a:ea typeface="MS PGothic" pitchFamily="34" charset="-128"/>
                <a:cs typeface="Arial" pitchFamily="34" charset="0"/>
              </a:rPr>
              <a:t>Hui Shen</a:t>
            </a:r>
          </a:p>
        </p:txBody>
      </p:sp>
      <p:sp>
        <p:nvSpPr>
          <p:cNvPr id="19462" name="Rectangle 6"/>
          <p:cNvSpPr>
            <a:spLocks/>
          </p:cNvSpPr>
          <p:nvPr/>
        </p:nvSpPr>
        <p:spPr bwMode="auto">
          <a:xfrm>
            <a:off x="4495800" y="1905000"/>
            <a:ext cx="2146300" cy="22860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/>
            <a:r>
              <a:rPr lang="en-US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Broad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r>
              <a:rPr lang="en-US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Andrew </a:t>
            </a:r>
            <a:r>
              <a:rPr lang="en-US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Cherniak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Matt </a:t>
            </a:r>
            <a:r>
              <a:rPr lang="en-US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Meyerson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Gaddy</a:t>
            </a:r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 Getz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Rameen</a:t>
            </a:r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Beroukhim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Scott </a:t>
            </a:r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Carter</a:t>
            </a:r>
          </a:p>
          <a:p>
            <a:pPr algn="l"/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Travis Zack</a:t>
            </a:r>
          </a:p>
          <a:p>
            <a:pPr algn="l"/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Mike Lawrence</a:t>
            </a:r>
          </a:p>
          <a:p>
            <a:pPr algn="l"/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Angela Brooks</a:t>
            </a:r>
          </a:p>
        </p:txBody>
      </p:sp>
      <p:sp>
        <p:nvSpPr>
          <p:cNvPr id="19463" name="Rectangle 7"/>
          <p:cNvSpPr>
            <a:spLocks/>
          </p:cNvSpPr>
          <p:nvPr/>
        </p:nvSpPr>
        <p:spPr bwMode="auto">
          <a:xfrm>
            <a:off x="6706461" y="2647890"/>
            <a:ext cx="2298700" cy="12573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/>
            <a:r>
              <a:rPr lang="en-US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MSKCC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Chris Sander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Giovanni Ciriello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Anders Jacobsen </a:t>
            </a:r>
          </a:p>
        </p:txBody>
      </p:sp>
      <p:sp>
        <p:nvSpPr>
          <p:cNvPr id="19464" name="Rectangle 8"/>
          <p:cNvSpPr>
            <a:spLocks/>
          </p:cNvSpPr>
          <p:nvPr/>
        </p:nvSpPr>
        <p:spPr bwMode="auto">
          <a:xfrm>
            <a:off x="685800" y="3352800"/>
            <a:ext cx="2146300" cy="11430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/>
            <a:r>
              <a:rPr lang="en-US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NCI / NHGRI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Julia Zhang</a:t>
            </a:r>
          </a:p>
          <a:p>
            <a:pPr algn="l"/>
            <a:r>
              <a:rPr lang="en-US" dirty="0" err="1" smtClean="0">
                <a:latin typeface="Arial" pitchFamily="34" charset="0"/>
                <a:ea typeface="MS PGothic" pitchFamily="34" charset="-128"/>
                <a:cs typeface="Arial" pitchFamily="34" charset="0"/>
              </a:rPr>
              <a:t>Zhong</a:t>
            </a:r>
            <a:r>
              <a:rPr lang="en-US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 Chen</a:t>
            </a:r>
          </a:p>
          <a:p>
            <a:pPr algn="l"/>
            <a:r>
              <a:rPr lang="en-US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Carter Van </a:t>
            </a:r>
            <a:r>
              <a:rPr lang="en-US" dirty="0" err="1" smtClean="0">
                <a:latin typeface="Arial" pitchFamily="34" charset="0"/>
                <a:ea typeface="MS PGothic" pitchFamily="34" charset="-128"/>
                <a:cs typeface="Arial" pitchFamily="34" charset="0"/>
              </a:rPr>
              <a:t>Waes</a:t>
            </a:r>
            <a:endParaRPr lang="en-US" dirty="0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l"/>
            <a:endParaRPr lang="en-US" dirty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endParaRPr lang="en-US" dirty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3" cstate="print"/>
          <a:srcRect l="22618" r="17856"/>
          <a:stretch>
            <a:fillRect/>
          </a:stretch>
        </p:blipFill>
        <p:spPr bwMode="auto">
          <a:xfrm>
            <a:off x="8077200" y="152400"/>
            <a:ext cx="1177925" cy="19812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5981700"/>
            <a:ext cx="936625" cy="671513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5" cstate="print"/>
          <a:srcRect l="16666" t="3754" r="11110" b="5576"/>
          <a:stretch>
            <a:fillRect/>
          </a:stretch>
        </p:blipFill>
        <p:spPr bwMode="auto">
          <a:xfrm>
            <a:off x="228600" y="3563938"/>
            <a:ext cx="522288" cy="849312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19468" name="Picture 12"/>
          <p:cNvPicPr>
            <a:picLocks noChangeAspect="1" noChangeArrowheads="1"/>
          </p:cNvPicPr>
          <p:nvPr/>
        </p:nvPicPr>
        <p:blipFill>
          <a:blip r:embed="rId6" cstate="print"/>
          <a:srcRect t="27556" b="30666"/>
          <a:stretch>
            <a:fillRect/>
          </a:stretch>
        </p:blipFill>
        <p:spPr bwMode="auto">
          <a:xfrm>
            <a:off x="6598511" y="2254190"/>
            <a:ext cx="879475" cy="3683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sp>
        <p:nvSpPr>
          <p:cNvPr id="19469" name="Rectangle 13"/>
          <p:cNvSpPr>
            <a:spLocks/>
          </p:cNvSpPr>
          <p:nvPr/>
        </p:nvSpPr>
        <p:spPr bwMode="auto">
          <a:xfrm>
            <a:off x="2120900" y="838200"/>
            <a:ext cx="2298700" cy="8763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/>
            <a:r>
              <a:rPr lang="en-US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UNC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 b="1" dirty="0">
                <a:solidFill>
                  <a:srgbClr val="C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Katherine Hoadley</a:t>
            </a:r>
            <a:endParaRPr lang="en-US" b="1" dirty="0">
              <a:solidFill>
                <a:srgbClr val="C00000"/>
              </a:solidFill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Chuck Perou</a:t>
            </a:r>
          </a:p>
        </p:txBody>
      </p:sp>
      <p:pic>
        <p:nvPicPr>
          <p:cNvPr id="19470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11300" y="922338"/>
            <a:ext cx="762000" cy="7620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19471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5875" y="5711825"/>
            <a:ext cx="1082675" cy="9144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19472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7800" y="1524000"/>
            <a:ext cx="935038" cy="763588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19473" name="Picture 17"/>
          <p:cNvPicPr>
            <a:picLocks noChangeAspect="1" noChangeArrowheads="1"/>
          </p:cNvPicPr>
          <p:nvPr/>
        </p:nvPicPr>
        <p:blipFill>
          <a:blip r:embed="rId10" cstate="print"/>
          <a:srcRect l="10526" t="18292" r="26315" b="17072"/>
          <a:stretch>
            <a:fillRect/>
          </a:stretch>
        </p:blipFill>
        <p:spPr bwMode="auto">
          <a:xfrm>
            <a:off x="4343400" y="609600"/>
            <a:ext cx="838200" cy="925513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sp>
        <p:nvSpPr>
          <p:cNvPr id="19474" name="Rectangle 18"/>
          <p:cNvSpPr>
            <a:spLocks/>
          </p:cNvSpPr>
          <p:nvPr/>
        </p:nvSpPr>
        <p:spPr bwMode="auto">
          <a:xfrm>
            <a:off x="2324701" y="1828800"/>
            <a:ext cx="2146300" cy="19431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/>
            <a:r>
              <a:rPr lang="en-US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UCSC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r>
              <a:rPr lang="en-US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Vlado</a:t>
            </a:r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ea typeface="MS PGothic" pitchFamily="34" charset="-128"/>
                <a:cs typeface="Arial" pitchFamily="34" charset="0"/>
              </a:rPr>
              <a:t>Uzunangelov</a:t>
            </a:r>
            <a:endParaRPr lang="en-US" dirty="0" smtClean="0"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Sam Ng</a:t>
            </a:r>
          </a:p>
          <a:p>
            <a:r>
              <a:rPr lang="en-US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Evan O. </a:t>
            </a:r>
            <a:r>
              <a:rPr lang="en-US" dirty="0" err="1" smtClean="0">
                <a:latin typeface="Arial" pitchFamily="34" charset="0"/>
                <a:ea typeface="MS PGothic" pitchFamily="34" charset="-128"/>
                <a:cs typeface="Arial" pitchFamily="34" charset="0"/>
              </a:rPr>
              <a:t>Paull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l"/>
            <a:r>
              <a:rPr lang="en-US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Kyle </a:t>
            </a:r>
            <a:r>
              <a:rPr lang="en-US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Ellrott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David Haussler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Jing </a:t>
            </a:r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Zhu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endParaRPr lang="en-US" dirty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</p:txBody>
      </p:sp>
      <p:pic>
        <p:nvPicPr>
          <p:cNvPr id="19476" name="Picture 20"/>
          <p:cNvPicPr>
            <a:picLocks noChangeAspect="1" noChangeArrowheads="1"/>
          </p:cNvPicPr>
          <p:nvPr/>
        </p:nvPicPr>
        <p:blipFill>
          <a:blip r:embed="rId11" cstate="print"/>
          <a:srcRect t="69170" b="8681"/>
          <a:stretch>
            <a:fillRect/>
          </a:stretch>
        </p:blipFill>
        <p:spPr bwMode="auto">
          <a:xfrm>
            <a:off x="3274304" y="1981200"/>
            <a:ext cx="838200" cy="155575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sp>
        <p:nvSpPr>
          <p:cNvPr id="19477" name="Rectangle 7"/>
          <p:cNvSpPr>
            <a:spLocks/>
          </p:cNvSpPr>
          <p:nvPr/>
        </p:nvSpPr>
        <p:spPr bwMode="auto">
          <a:xfrm>
            <a:off x="228600" y="1956390"/>
            <a:ext cx="2590800" cy="19431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/>
            <a:r>
              <a:rPr lang="en-US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WashU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Li Ding</a:t>
            </a:r>
          </a:p>
          <a:p>
            <a:pPr algn="l"/>
            <a:r>
              <a:rPr lang="en-US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Cyriac</a:t>
            </a:r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Kandoth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l"/>
            <a:r>
              <a:rPr lang="en-US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Beifang</a:t>
            </a:r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Liu</a:t>
            </a:r>
          </a:p>
          <a:p>
            <a:pPr algn="l"/>
            <a:r>
              <a:rPr lang="en-US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Mike </a:t>
            </a:r>
            <a:r>
              <a:rPr lang="en-US" dirty="0" err="1" smtClean="0">
                <a:latin typeface="Arial" pitchFamily="34" charset="0"/>
                <a:ea typeface="MS PGothic" pitchFamily="34" charset="-128"/>
                <a:cs typeface="Arial" pitchFamily="34" charset="0"/>
              </a:rPr>
              <a:t>McLellan</a:t>
            </a:r>
            <a:r>
              <a:rPr lang="en-US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	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l"/>
            <a:endParaRPr lang="en-US" dirty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9480" name="Rectangle 4"/>
          <p:cNvSpPr>
            <a:spLocks/>
          </p:cNvSpPr>
          <p:nvPr/>
        </p:nvSpPr>
        <p:spPr bwMode="auto">
          <a:xfrm>
            <a:off x="4724400" y="4495800"/>
            <a:ext cx="2438400" cy="8763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/>
            <a:r>
              <a:rPr lang="en-US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Sage Bionetworks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Adam </a:t>
            </a:r>
            <a:r>
              <a:rPr lang="en-US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Margolin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l"/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Larsson </a:t>
            </a:r>
            <a:r>
              <a:rPr lang="en-US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Ohmberg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9484" name="Rectangle 13"/>
          <p:cNvSpPr>
            <a:spLocks/>
          </p:cNvSpPr>
          <p:nvPr/>
        </p:nvSpPr>
        <p:spPr bwMode="auto">
          <a:xfrm>
            <a:off x="76200" y="571500"/>
            <a:ext cx="2298700" cy="8763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/>
            <a:r>
              <a:rPr lang="en-US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UCSF/Buck Inst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 b="1" dirty="0">
                <a:solidFill>
                  <a:srgbClr val="C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Chris Benz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Eric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Collisson</a:t>
            </a:r>
            <a:endParaRPr lang="en-US" b="1" dirty="0">
              <a:solidFill>
                <a:srgbClr val="FF000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Christina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Yau</a:t>
            </a:r>
            <a:endParaRPr lang="en-US" b="1" dirty="0">
              <a:solidFill>
                <a:srgbClr val="FF000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Denise Wolf</a:t>
            </a:r>
          </a:p>
        </p:txBody>
      </p:sp>
      <p:sp>
        <p:nvSpPr>
          <p:cNvPr id="19485" name="Rectangle 3"/>
          <p:cNvSpPr>
            <a:spLocks/>
          </p:cNvSpPr>
          <p:nvPr/>
        </p:nvSpPr>
        <p:spPr bwMode="auto">
          <a:xfrm>
            <a:off x="917575" y="4800600"/>
            <a:ext cx="2298700" cy="917575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/>
            <a:r>
              <a:rPr lang="en-US" b="1">
                <a:latin typeface="Arial" pitchFamily="34" charset="0"/>
                <a:ea typeface="MS PGothic" pitchFamily="34" charset="-128"/>
                <a:cs typeface="Arial" pitchFamily="34" charset="0"/>
              </a:rPr>
              <a:t>Brown</a:t>
            </a:r>
            <a:endParaRPr lang="en-US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>
                <a:latin typeface="Arial" pitchFamily="34" charset="0"/>
                <a:ea typeface="MS PGothic" pitchFamily="34" charset="-128"/>
                <a:cs typeface="Arial" pitchFamily="34" charset="0"/>
              </a:rPr>
              <a:t>Ben Raphael</a:t>
            </a:r>
          </a:p>
          <a:p>
            <a:pPr algn="l"/>
            <a:r>
              <a:rPr lang="en-US">
                <a:latin typeface="Arial" pitchFamily="34" charset="0"/>
                <a:ea typeface="MS PGothic" pitchFamily="34" charset="-128"/>
                <a:cs typeface="Arial" pitchFamily="34" charset="0"/>
              </a:rPr>
              <a:t>Max Leiserson</a:t>
            </a:r>
          </a:p>
          <a:p>
            <a:pPr algn="l"/>
            <a:endParaRPr lang="en-US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</p:txBody>
      </p:sp>
      <p:pic>
        <p:nvPicPr>
          <p:cNvPr id="19486" name="Picture 1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4648200"/>
            <a:ext cx="93821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87" name="Rectangle 18"/>
          <p:cNvSpPr>
            <a:spLocks/>
          </p:cNvSpPr>
          <p:nvPr/>
        </p:nvSpPr>
        <p:spPr bwMode="auto">
          <a:xfrm>
            <a:off x="2590800" y="4413250"/>
            <a:ext cx="2146300" cy="12192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/>
            <a:r>
              <a:rPr lang="en-US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UPF Barcelona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Nuria</a:t>
            </a:r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 Lopez-</a:t>
            </a:r>
            <a:r>
              <a:rPr lang="en-US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Bigas</a:t>
            </a:r>
            <a:endParaRPr lang="en-US" b="1" dirty="0"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David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Tamborero</a:t>
            </a:r>
            <a:endParaRPr lang="en-US" b="1" dirty="0">
              <a:solidFill>
                <a:srgbClr val="FF000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l"/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Abel Gonzalez-Perez</a:t>
            </a:r>
          </a:p>
        </p:txBody>
      </p:sp>
      <p:sp>
        <p:nvSpPr>
          <p:cNvPr id="19488" name="Rectangle 18"/>
          <p:cNvSpPr>
            <a:spLocks/>
          </p:cNvSpPr>
          <p:nvPr/>
        </p:nvSpPr>
        <p:spPr bwMode="auto">
          <a:xfrm>
            <a:off x="7289800" y="5178425"/>
            <a:ext cx="1574800" cy="12192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/>
            <a:r>
              <a:rPr lang="en-US" b="1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Univ</a:t>
            </a:r>
            <a:r>
              <a:rPr lang="en-US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 Toronto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Gary Bader</a:t>
            </a:r>
          </a:p>
          <a:p>
            <a:pPr algn="l"/>
            <a:r>
              <a:rPr lang="en-US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Juri</a:t>
            </a:r>
            <a:r>
              <a:rPr lang="en-US" dirty="0"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Reimand</a:t>
            </a:r>
            <a:endParaRPr lang="en-US" dirty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9489" name="Rectangle 7"/>
          <p:cNvSpPr>
            <a:spLocks/>
          </p:cNvSpPr>
          <p:nvPr/>
        </p:nvSpPr>
        <p:spPr bwMode="auto">
          <a:xfrm>
            <a:off x="6779486" y="3833040"/>
            <a:ext cx="2298700" cy="12573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/>
            <a:r>
              <a:rPr lang="en-US" b="1">
                <a:latin typeface="Arial" pitchFamily="34" charset="0"/>
                <a:ea typeface="MS PGothic" pitchFamily="34" charset="-128"/>
                <a:cs typeface="Arial" pitchFamily="34" charset="0"/>
              </a:rPr>
              <a:t>Baylor</a:t>
            </a:r>
            <a:endParaRPr lang="en-US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>
                <a:latin typeface="Arial" pitchFamily="34" charset="0"/>
                <a:ea typeface="MS PGothic" pitchFamily="34" charset="-128"/>
                <a:cs typeface="Arial" pitchFamily="34" charset="0"/>
              </a:rPr>
              <a:t>Mark Hamilton</a:t>
            </a:r>
            <a:endParaRPr lang="en-US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>
                <a:latin typeface="Arial" pitchFamily="34" charset="0"/>
                <a:ea typeface="MS PGothic" pitchFamily="34" charset="-128"/>
                <a:cs typeface="Arial" pitchFamily="34" charset="0"/>
              </a:rPr>
              <a:t>David Wheeler</a:t>
            </a:r>
          </a:p>
        </p:txBody>
      </p:sp>
      <p:sp>
        <p:nvSpPr>
          <p:cNvPr id="19490" name="Rectangle 4"/>
          <p:cNvSpPr>
            <a:spLocks/>
          </p:cNvSpPr>
          <p:nvPr/>
        </p:nvSpPr>
        <p:spPr bwMode="auto">
          <a:xfrm>
            <a:off x="4114800" y="5981700"/>
            <a:ext cx="2146300" cy="8763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algn="l"/>
            <a:r>
              <a:rPr lang="en-US" b="1">
                <a:latin typeface="Arial" pitchFamily="34" charset="0"/>
                <a:ea typeface="MS PGothic" pitchFamily="34" charset="-128"/>
                <a:cs typeface="Arial" pitchFamily="34" charset="0"/>
              </a:rPr>
              <a:t>ISB</a:t>
            </a:r>
            <a:endParaRPr lang="en-US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 b="1">
                <a:latin typeface="Arial" pitchFamily="34" charset="0"/>
                <a:ea typeface="MS PGothic" pitchFamily="34" charset="-128"/>
                <a:cs typeface="Arial" pitchFamily="34" charset="0"/>
              </a:rPr>
              <a:t>Ilya Shmulevich</a:t>
            </a:r>
            <a:endParaRPr lang="en-US" b="1">
              <a:latin typeface="Arial" pitchFamily="34" charset="0"/>
              <a:ea typeface="MS PGothic" pitchFamily="34" charset="-128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>
                <a:latin typeface="Arial" pitchFamily="34" charset="0"/>
                <a:ea typeface="MS PGothic" pitchFamily="34" charset="-128"/>
                <a:cs typeface="Arial" pitchFamily="34" charset="0"/>
              </a:rPr>
              <a:t>Sheila Reynolds</a:t>
            </a:r>
          </a:p>
        </p:txBody>
      </p:sp>
    </p:spTree>
    <p:extLst>
      <p:ext uri="{BB962C8B-B14F-4D97-AF65-F5344CB8AC3E}">
        <p14:creationId xmlns:p14="http://schemas.microsoft.com/office/powerpoint/2010/main" val="60374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6443663"/>
            <a:ext cx="4318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6443663"/>
            <a:ext cx="4318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229350"/>
            <a:ext cx="6111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5932488"/>
            <a:ext cx="23495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2488"/>
            <a:ext cx="68357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702" name="Rectangle 8"/>
          <p:cNvSpPr>
            <a:spLocks/>
          </p:cNvSpPr>
          <p:nvPr/>
        </p:nvSpPr>
        <p:spPr bwMode="auto">
          <a:xfrm>
            <a:off x="1065213" y="-63500"/>
            <a:ext cx="6302375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6513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100" smtClean="0">
                <a:solidFill>
                  <a:srgbClr val="386089"/>
                </a:solidFill>
                <a:latin typeface="Gill Sans MT Bold" charset="0"/>
                <a:ea typeface="ＭＳ Ｐゴシック" charset="0"/>
                <a:cs typeface="ＭＳ Ｐゴシック" charset="0"/>
                <a:sym typeface="Gill Sans MT Bold" charset="0"/>
              </a:rPr>
              <a:t>UCSC Integrative Genomics Group</a:t>
            </a:r>
          </a:p>
        </p:txBody>
      </p:sp>
      <p:sp>
        <p:nvSpPr>
          <p:cNvPr id="29703" name="Rectangle 11"/>
          <p:cNvSpPr>
            <a:spLocks/>
          </p:cNvSpPr>
          <p:nvPr/>
        </p:nvSpPr>
        <p:spPr bwMode="auto">
          <a:xfrm>
            <a:off x="1868488" y="1416050"/>
            <a:ext cx="5683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6513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Sam Ng</a:t>
            </a:r>
          </a:p>
        </p:txBody>
      </p:sp>
      <p:pic>
        <p:nvPicPr>
          <p:cNvPr id="297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4" b="37540"/>
          <a:stretch>
            <a:fillRect/>
          </a:stretch>
        </p:blipFill>
        <p:spPr bwMode="auto">
          <a:xfrm>
            <a:off x="3962400" y="4419600"/>
            <a:ext cx="1249363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9705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113665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706" name="Rectangle 15"/>
          <p:cNvSpPr>
            <a:spLocks/>
          </p:cNvSpPr>
          <p:nvPr/>
        </p:nvSpPr>
        <p:spPr bwMode="auto">
          <a:xfrm>
            <a:off x="381000" y="4267200"/>
            <a:ext cx="7477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6513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Dan Carlin</a:t>
            </a:r>
          </a:p>
        </p:txBody>
      </p:sp>
      <p:pic>
        <p:nvPicPr>
          <p:cNvPr id="29707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8" y="1752600"/>
            <a:ext cx="109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708" name="Rectangle 17"/>
          <p:cNvSpPr>
            <a:spLocks/>
          </p:cNvSpPr>
          <p:nvPr/>
        </p:nvSpPr>
        <p:spPr bwMode="auto">
          <a:xfrm>
            <a:off x="4419600" y="1541463"/>
            <a:ext cx="7556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6513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Evan Paull</a:t>
            </a:r>
          </a:p>
        </p:txBody>
      </p:sp>
      <p:sp>
        <p:nvSpPr>
          <p:cNvPr id="29709" name="Rectangle 18"/>
          <p:cNvSpPr>
            <a:spLocks/>
          </p:cNvSpPr>
          <p:nvPr/>
        </p:nvSpPr>
        <p:spPr bwMode="auto">
          <a:xfrm>
            <a:off x="2590800" y="4038600"/>
            <a:ext cx="10350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6513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Artem Sokolov</a:t>
            </a:r>
          </a:p>
        </p:txBody>
      </p:sp>
      <p:pic>
        <p:nvPicPr>
          <p:cNvPr id="29710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6" t="20177" r="41634" b="40358"/>
          <a:stretch>
            <a:fillRect/>
          </a:stretch>
        </p:blipFill>
        <p:spPr bwMode="auto">
          <a:xfrm>
            <a:off x="5410200" y="4419600"/>
            <a:ext cx="11922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711" name="Rectangle 20"/>
          <p:cNvSpPr>
            <a:spLocks/>
          </p:cNvSpPr>
          <p:nvPr/>
        </p:nvSpPr>
        <p:spPr bwMode="auto">
          <a:xfrm>
            <a:off x="5573713" y="4191000"/>
            <a:ext cx="903287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Chris Wong</a:t>
            </a:r>
          </a:p>
        </p:txBody>
      </p:sp>
      <p:sp>
        <p:nvSpPr>
          <p:cNvPr id="29712" name="Rectangle 21"/>
          <p:cNvSpPr>
            <a:spLocks/>
          </p:cNvSpPr>
          <p:nvPr/>
        </p:nvSpPr>
        <p:spPr bwMode="auto">
          <a:xfrm>
            <a:off x="1524000" y="4049713"/>
            <a:ext cx="898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9688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Marcos</a:t>
            </a:r>
          </a:p>
          <a:p>
            <a:pPr marL="39688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Woehrmann</a:t>
            </a:r>
          </a:p>
        </p:txBody>
      </p:sp>
      <p:sp>
        <p:nvSpPr>
          <p:cNvPr id="29713" name="Rectangle 22"/>
          <p:cNvSpPr>
            <a:spLocks/>
          </p:cNvSpPr>
          <p:nvPr/>
        </p:nvSpPr>
        <p:spPr bwMode="auto">
          <a:xfrm>
            <a:off x="5565775" y="1516063"/>
            <a:ext cx="100012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Yulia Newton</a:t>
            </a:r>
          </a:p>
        </p:txBody>
      </p:sp>
      <p:pic>
        <p:nvPicPr>
          <p:cNvPr id="29714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1752600"/>
            <a:ext cx="129540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9715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267200"/>
            <a:ext cx="1244600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9716" name="Picture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19600"/>
            <a:ext cx="9445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9717" name="Picture 2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8" y="1600200"/>
            <a:ext cx="108426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718" name="TextBox 28"/>
          <p:cNvSpPr txBox="1">
            <a:spLocks noChangeArrowheads="1"/>
          </p:cNvSpPr>
          <p:nvPr/>
        </p:nvSpPr>
        <p:spPr bwMode="auto">
          <a:xfrm>
            <a:off x="152400" y="1230313"/>
            <a:ext cx="1228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/>
              <a:t>Kyle Ellrott </a:t>
            </a:r>
          </a:p>
        </p:txBody>
      </p:sp>
      <p:sp>
        <p:nvSpPr>
          <p:cNvPr id="29719" name="Rectangle 15"/>
          <p:cNvSpPr>
            <a:spLocks/>
          </p:cNvSpPr>
          <p:nvPr/>
        </p:nvSpPr>
        <p:spPr bwMode="auto">
          <a:xfrm>
            <a:off x="3995738" y="4183063"/>
            <a:ext cx="9302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6513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Ted Goldstein</a:t>
            </a:r>
          </a:p>
        </p:txBody>
      </p:sp>
      <p:pic>
        <p:nvPicPr>
          <p:cNvPr id="29720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76400"/>
            <a:ext cx="150495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1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4" r="18005" b="27820"/>
          <a:stretch>
            <a:fillRect/>
          </a:stretch>
        </p:blipFill>
        <p:spPr bwMode="auto">
          <a:xfrm>
            <a:off x="2782888" y="1752600"/>
            <a:ext cx="1331912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22" name="Rectangle 15"/>
          <p:cNvSpPr>
            <a:spLocks/>
          </p:cNvSpPr>
          <p:nvPr/>
        </p:nvSpPr>
        <p:spPr bwMode="auto">
          <a:xfrm>
            <a:off x="2706688" y="1447800"/>
            <a:ext cx="1096962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6513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Robert Baertsch</a:t>
            </a:r>
          </a:p>
        </p:txBody>
      </p:sp>
      <p:pic>
        <p:nvPicPr>
          <p:cNvPr id="29723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114800"/>
            <a:ext cx="10668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24" name="Rectangle 20"/>
          <p:cNvSpPr>
            <a:spLocks/>
          </p:cNvSpPr>
          <p:nvPr/>
        </p:nvSpPr>
        <p:spPr bwMode="auto">
          <a:xfrm>
            <a:off x="6400800" y="3886200"/>
            <a:ext cx="14366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Vlado Uzunangelov</a:t>
            </a:r>
          </a:p>
        </p:txBody>
      </p:sp>
      <p:pic>
        <p:nvPicPr>
          <p:cNvPr id="29725" name="Picture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1" r="19289"/>
          <a:stretch>
            <a:fillRect/>
          </a:stretch>
        </p:blipFill>
        <p:spPr bwMode="auto">
          <a:xfrm>
            <a:off x="6745288" y="1752600"/>
            <a:ext cx="110331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26" name="Rectangle 20"/>
          <p:cNvSpPr>
            <a:spLocks/>
          </p:cNvSpPr>
          <p:nvPr/>
        </p:nvSpPr>
        <p:spPr bwMode="auto">
          <a:xfrm>
            <a:off x="6821488" y="1524000"/>
            <a:ext cx="9191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Adrian Bivol</a:t>
            </a:r>
          </a:p>
        </p:txBody>
      </p:sp>
      <p:sp>
        <p:nvSpPr>
          <p:cNvPr id="29727" name="Rectangle 20"/>
          <p:cNvSpPr>
            <a:spLocks/>
          </p:cNvSpPr>
          <p:nvPr/>
        </p:nvSpPr>
        <p:spPr bwMode="auto">
          <a:xfrm>
            <a:off x="8153400" y="3854450"/>
            <a:ext cx="8556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9688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Kiley Graim</a:t>
            </a:r>
          </a:p>
        </p:txBody>
      </p:sp>
      <p:pic>
        <p:nvPicPr>
          <p:cNvPr id="29728" name="Pictur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1" t="4926" r="3088" b="23396"/>
          <a:stretch>
            <a:fillRect/>
          </a:stretch>
        </p:blipFill>
        <p:spPr bwMode="auto">
          <a:xfrm>
            <a:off x="7848600" y="4203700"/>
            <a:ext cx="12954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29" name="Rectangle 15"/>
          <p:cNvSpPr>
            <a:spLocks/>
          </p:cNvSpPr>
          <p:nvPr/>
        </p:nvSpPr>
        <p:spPr bwMode="auto">
          <a:xfrm>
            <a:off x="8010525" y="1171575"/>
            <a:ext cx="9017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Gill Sans" charset="0"/>
              </a:rPr>
              <a:t>Olena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Gill Sans" charset="0"/>
              </a:rPr>
              <a:t>Morozova</a:t>
            </a:r>
          </a:p>
        </p:txBody>
      </p:sp>
      <p:pic>
        <p:nvPicPr>
          <p:cNvPr id="29730" name="Picture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8" b="-6348"/>
          <a:stretch>
            <a:fillRect/>
          </a:stretch>
        </p:blipFill>
        <p:spPr bwMode="auto">
          <a:xfrm>
            <a:off x="7907338" y="1676400"/>
            <a:ext cx="1219200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901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6443663"/>
            <a:ext cx="4318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657600" y="0"/>
            <a:ext cx="4594225" cy="1017588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latin typeface="Lucida Grande" charset="0"/>
                <a:cs typeface="Lucida Grande" charset="0"/>
                <a:sym typeface="Lucida Grande" charset="0"/>
              </a:rPr>
              <a:t>Acknowledgments</a:t>
            </a:r>
            <a:endParaRPr lang="en-US" b="1" smtClean="0">
              <a:latin typeface="Lucida Grande" charset="0"/>
              <a:sym typeface="Lucida Grande" charset="0"/>
            </a:endParaRPr>
          </a:p>
        </p:txBody>
      </p:sp>
      <p:sp>
        <p:nvSpPr>
          <p:cNvPr id="30723" name="Rectangle 3"/>
          <p:cNvSpPr>
            <a:spLocks/>
          </p:cNvSpPr>
          <p:nvPr/>
        </p:nvSpPr>
        <p:spPr bwMode="auto">
          <a:xfrm>
            <a:off x="685800" y="2070100"/>
            <a:ext cx="34290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</a:pPr>
            <a:r>
              <a:rPr lang="en-US" sz="1700" u="sng" smtClean="0">
                <a:solidFill>
                  <a:srgbClr val="000000"/>
                </a:solidFill>
                <a:latin typeface="Gill Sans MT Bold" charset="0"/>
                <a:ea typeface="ＭＳ Ｐゴシック" charset="0"/>
                <a:cs typeface="ＭＳ Ｐゴシック" charset="0"/>
                <a:sym typeface="Gill Sans MT Bold" charset="0"/>
              </a:rPr>
              <a:t>UCSC Cancer Genomics</a:t>
            </a: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Gill Sans MT" charset="0"/>
              <a:buChar char="•"/>
            </a:pPr>
            <a:r>
              <a:rPr lang="en-US" sz="1700" smtClean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  <a:sym typeface="Gill Sans MT" charset="0"/>
              </a:rPr>
              <a:t>Adam Ewing</a:t>
            </a: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Gill Sans MT" charset="0"/>
              <a:buChar char="•"/>
            </a:pPr>
            <a:r>
              <a:rPr lang="en-US" sz="1700" smtClean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  <a:sym typeface="Gill Sans MT" charset="0"/>
              </a:rPr>
              <a:t>Chris Wilks</a:t>
            </a: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Gill Sans MT" charset="0"/>
              <a:buChar char="•"/>
            </a:pPr>
            <a:r>
              <a:rPr lang="en-US" sz="1700" smtClean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  <a:sym typeface="Gill Sans MT" charset="0"/>
              </a:rPr>
              <a:t>Sofie Salama</a:t>
            </a: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Gill Sans MT" charset="0"/>
              <a:buChar char="•"/>
            </a:pPr>
            <a:r>
              <a:rPr lang="en-US" sz="1700" smtClean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  <a:sym typeface="Gill Sans MT" charset="0"/>
              </a:rPr>
              <a:t>Steve Benz</a:t>
            </a: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Gill Sans MT" charset="0"/>
              <a:buChar char="•"/>
            </a:pPr>
            <a:endParaRPr lang="en-US" sz="1700" smtClean="0">
              <a:solidFill>
                <a:srgbClr val="000000"/>
              </a:solidFill>
              <a:latin typeface="Gill Sans MT" charset="0"/>
              <a:ea typeface="ＭＳ Ｐゴシック" charset="0"/>
              <a:cs typeface="ＭＳ Ｐゴシック" charset="0"/>
              <a:sym typeface="Gill Sans MT" charset="0"/>
            </a:endParaRP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</a:pPr>
            <a:r>
              <a:rPr lang="en-US" sz="1700" u="sng" smtClean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  <a:sym typeface="Gill Sans MT" charset="0"/>
              </a:rPr>
              <a:t>UCSC Genome Browser Staff</a:t>
            </a: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Gill Sans MT" charset="0"/>
              <a:buChar char="•"/>
            </a:pPr>
            <a:r>
              <a:rPr lang="en-US" sz="1700" smtClean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  <a:sym typeface="Gill Sans MT" charset="0"/>
              </a:rPr>
              <a:t>Mark Diekins</a:t>
            </a: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Gill Sans MT" charset="0"/>
              <a:buChar char="•"/>
            </a:pPr>
            <a:r>
              <a:rPr lang="en-US" sz="1700" smtClean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  <a:sym typeface="Gill Sans MT" charset="0"/>
              </a:rPr>
              <a:t>Melissa Cline</a:t>
            </a: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Gill Sans MT" charset="0"/>
              <a:buChar char="•"/>
            </a:pPr>
            <a:r>
              <a:rPr lang="en-US" sz="1700" smtClean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  <a:sym typeface="Gill Sans MT" charset="0"/>
              </a:rPr>
              <a:t>Jorge Garcia</a:t>
            </a: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Gill Sans MT" charset="0"/>
              <a:buChar char="•"/>
            </a:pPr>
            <a:r>
              <a:rPr lang="en-US" sz="1700" smtClean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  <a:sym typeface="Gill Sans MT" charset="0"/>
              </a:rPr>
              <a:t>Erich Weiler</a:t>
            </a:r>
          </a:p>
        </p:txBody>
      </p:sp>
      <p:sp>
        <p:nvSpPr>
          <p:cNvPr id="30724" name="Rectangle 4"/>
          <p:cNvSpPr>
            <a:spLocks/>
          </p:cNvSpPr>
          <p:nvPr/>
        </p:nvSpPr>
        <p:spPr bwMode="auto">
          <a:xfrm>
            <a:off x="4818063" y="958850"/>
            <a:ext cx="39624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266700" algn="l"/>
                <a:tab pos="342900" algn="l"/>
              </a:tabLst>
            </a:pPr>
            <a:r>
              <a:rPr lang="en-US" sz="1700" u="sng" smtClean="0">
                <a:solidFill>
                  <a:srgbClr val="000000"/>
                </a:solidFill>
                <a:latin typeface="Gill Sans MT Bold" charset="0"/>
                <a:ea typeface="ＭＳ Ｐゴシック" charset="0"/>
                <a:cs typeface="ＭＳ Ｐゴシック" charset="0"/>
                <a:sym typeface="Gill Sans MT Bold" charset="0"/>
              </a:rPr>
              <a:t>Buck Institute for Aging</a:t>
            </a: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Gill Sans MT" charset="0"/>
              <a:buChar char="•"/>
              <a:tabLst>
                <a:tab pos="266700" algn="l"/>
                <a:tab pos="342900" algn="l"/>
              </a:tabLst>
            </a:pPr>
            <a:r>
              <a:rPr lang="en-US" sz="1700" smtClean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  <a:sym typeface="Gill Sans MT" charset="0"/>
              </a:rPr>
              <a:t>Christina Yau</a:t>
            </a: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266700" algn="l"/>
                <a:tab pos="342900" algn="l"/>
              </a:tabLst>
            </a:pPr>
            <a:endParaRPr lang="en-US" sz="1700" u="sng" smtClean="0">
              <a:solidFill>
                <a:srgbClr val="000000"/>
              </a:solidFill>
              <a:latin typeface="Gill Sans MT" charset="0"/>
              <a:ea typeface="ＭＳ Ｐゴシック" charset="0"/>
              <a:cs typeface="ＭＳ Ｐゴシック" charset="0"/>
              <a:sym typeface="Gill Sans MT" charset="0"/>
            </a:endParaRP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266700" algn="l"/>
                <a:tab pos="342900" algn="l"/>
              </a:tabLst>
            </a:pPr>
            <a:r>
              <a:rPr lang="en-US" sz="1700" u="sng" smtClean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  <a:sym typeface="Gill Sans MT" charset="0"/>
              </a:rPr>
              <a:t>Collaborators</a:t>
            </a: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Gill Sans MT" charset="0"/>
              <a:buChar char="•"/>
              <a:tabLst>
                <a:tab pos="266700" algn="l"/>
                <a:tab pos="342900" algn="l"/>
              </a:tabLst>
            </a:pPr>
            <a:r>
              <a:rPr lang="en-US" sz="1700" smtClean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  <a:sym typeface="Gill Sans MT" charset="0"/>
              </a:rPr>
              <a:t>Li Ding, WashU</a:t>
            </a: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Gill Sans MT" charset="0"/>
              <a:buChar char="•"/>
              <a:tabLst>
                <a:tab pos="266700" algn="l"/>
                <a:tab pos="342900" algn="l"/>
              </a:tabLst>
            </a:pPr>
            <a:r>
              <a:rPr lang="en-US" sz="1700" smtClean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  <a:sym typeface="Gill Sans MT" charset="0"/>
              </a:rPr>
              <a:t>Matthew Eills, WashU</a:t>
            </a: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Gill Sans MT" charset="0"/>
              <a:buChar char="•"/>
              <a:tabLst>
                <a:tab pos="266700" algn="l"/>
                <a:tab pos="342900" algn="l"/>
              </a:tabLst>
            </a:pPr>
            <a:r>
              <a:rPr lang="en-US" sz="1700" smtClean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  <a:sym typeface="Gill Sans MT" charset="0"/>
              </a:rPr>
              <a:t>Elaine Mardis, WashU</a:t>
            </a: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Gill Sans MT" charset="0"/>
              <a:buChar char="•"/>
              <a:tabLst>
                <a:tab pos="266700" algn="l"/>
                <a:tab pos="342900" algn="l"/>
              </a:tabLst>
            </a:pPr>
            <a:r>
              <a:rPr lang="en-US" sz="1700" smtClean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  <a:sym typeface="Gill Sans MT" charset="0"/>
              </a:rPr>
              <a:t>Rick Wilson, WashU</a:t>
            </a: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Gill Sans MT" charset="0"/>
              <a:buChar char="•"/>
              <a:tabLst>
                <a:tab pos="266700" algn="l"/>
                <a:tab pos="342900" algn="l"/>
              </a:tabLst>
            </a:pPr>
            <a:r>
              <a:rPr lang="en-US" sz="1700" smtClean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  <a:sym typeface="Gill Sans MT" charset="0"/>
              </a:rPr>
              <a:t>Cyriac Kandoth, WashU</a:t>
            </a: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Gill Sans MT" charset="0"/>
              <a:buChar char="•"/>
              <a:tabLst>
                <a:tab pos="266700" algn="l"/>
                <a:tab pos="342900" algn="l"/>
              </a:tabLst>
            </a:pPr>
            <a:endParaRPr lang="en-US" sz="1700" smtClean="0">
              <a:solidFill>
                <a:srgbClr val="000000"/>
              </a:solidFill>
              <a:latin typeface="Gill Sans MT" charset="0"/>
              <a:ea typeface="ＭＳ Ｐゴシック" charset="0"/>
              <a:cs typeface="ＭＳ Ｐゴシック" charset="0"/>
              <a:sym typeface="Gill Sans MT" charset="0"/>
            </a:endParaRP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Gill Sans MT" charset="0"/>
              <a:buChar char="•"/>
              <a:tabLst>
                <a:tab pos="266700" algn="l"/>
                <a:tab pos="342900" algn="l"/>
              </a:tabLst>
            </a:pPr>
            <a:r>
              <a:rPr lang="en-US" sz="1700" smtClean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  <a:sym typeface="Gill Sans MT" charset="0"/>
              </a:rPr>
              <a:t>Joe Gray, OHSU</a:t>
            </a: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Gill Sans MT" charset="0"/>
              <a:buChar char="•"/>
              <a:tabLst>
                <a:tab pos="266700" algn="l"/>
                <a:tab pos="342900" algn="l"/>
              </a:tabLst>
            </a:pPr>
            <a:r>
              <a:rPr lang="en-US" sz="1700" smtClean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  <a:sym typeface="Gill Sans MT" charset="0"/>
              </a:rPr>
              <a:t>Laura Heiser, OHSU</a:t>
            </a: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Gill Sans MT" charset="0"/>
              <a:buChar char="•"/>
              <a:tabLst>
                <a:tab pos="266700" algn="l"/>
                <a:tab pos="342900" algn="l"/>
              </a:tabLst>
            </a:pPr>
            <a:r>
              <a:rPr lang="en-US" sz="1700" smtClean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  <a:sym typeface="Gill Sans MT" charset="0"/>
              </a:rPr>
              <a:t>Nuria Lopez-Bigas, UPF</a:t>
            </a: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Gill Sans MT" charset="0"/>
              <a:buChar char="•"/>
              <a:tabLst>
                <a:tab pos="266700" algn="l"/>
                <a:tab pos="342900" algn="l"/>
              </a:tabLst>
            </a:pPr>
            <a:r>
              <a:rPr lang="en-US" sz="1700" smtClean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  <a:sym typeface="Gill Sans MT" charset="0"/>
              </a:rPr>
              <a:t>Abel Gonzalez, UPF</a:t>
            </a: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Gill Sans MT" charset="0"/>
              <a:buChar char="•"/>
              <a:tabLst>
                <a:tab pos="266700" algn="l"/>
                <a:tab pos="342900" algn="l"/>
              </a:tabLst>
            </a:pPr>
            <a:r>
              <a:rPr lang="en-US" sz="1700" smtClean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  <a:sym typeface="Gill Sans MT" charset="0"/>
              </a:rPr>
              <a:t>Adam Margolin, Sage</a:t>
            </a: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Gill Sans MT" charset="0"/>
              <a:buChar char="•"/>
              <a:tabLst>
                <a:tab pos="266700" algn="l"/>
                <a:tab pos="342900" algn="l"/>
              </a:tabLst>
            </a:pPr>
            <a:r>
              <a:rPr lang="en-US" sz="1700" smtClean="0">
                <a:solidFill>
                  <a:srgbClr val="000000"/>
                </a:solidFill>
                <a:latin typeface="Gill Sans MT" charset="0"/>
                <a:ea typeface="ＭＳ Ｐゴシック" charset="0"/>
                <a:cs typeface="ＭＳ Ｐゴシック" charset="0"/>
                <a:sym typeface="Gill Sans MT" charset="0"/>
              </a:rPr>
              <a:t>Larsson Omberg, Sage</a:t>
            </a:r>
            <a:endParaRPr 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  <a:p>
            <a:pPr marL="266700" indent="-241300" defTabSz="914400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tabLst>
                <a:tab pos="266700" algn="l"/>
                <a:tab pos="342900" algn="l"/>
              </a:tabLst>
            </a:pPr>
            <a:endParaRPr lang="en-US" sz="1700" smtClean="0">
              <a:solidFill>
                <a:srgbClr val="000000"/>
              </a:solidFill>
              <a:latin typeface="Gill Sans MT Bold" charset="0"/>
              <a:ea typeface="ＭＳ Ｐゴシック" charset="0"/>
              <a:cs typeface="ＭＳ Ｐゴシック" charset="0"/>
              <a:sym typeface="Gill Sans MT Bold" charset="0"/>
            </a:endParaRP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6019800"/>
            <a:ext cx="341153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172200"/>
            <a:ext cx="101123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27" name="Rectangle 8"/>
          <p:cNvSpPr>
            <a:spLocks/>
          </p:cNvSpPr>
          <p:nvPr/>
        </p:nvSpPr>
        <p:spPr bwMode="auto">
          <a:xfrm>
            <a:off x="2428875" y="4572000"/>
            <a:ext cx="10001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6513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Jing Zhu</a:t>
            </a:r>
          </a:p>
        </p:txBody>
      </p:sp>
      <p:pic>
        <p:nvPicPr>
          <p:cNvPr id="30728" name="Picture 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5" t="16269" b="45763"/>
          <a:stretch>
            <a:fillRect/>
          </a:stretch>
        </p:blipFill>
        <p:spPr bwMode="auto">
          <a:xfrm>
            <a:off x="2590800" y="4876800"/>
            <a:ext cx="8096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29" name="Picture 1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7771" name="Rectangle 11"/>
          <p:cNvSpPr>
            <a:spLocks/>
          </p:cNvSpPr>
          <p:nvPr/>
        </p:nvSpPr>
        <p:spPr bwMode="auto">
          <a:xfrm>
            <a:off x="1662113" y="28575"/>
            <a:ext cx="1858962" cy="307975"/>
          </a:xfrm>
          <a:prstGeom prst="rect">
            <a:avLst/>
          </a:prstGeom>
          <a:solidFill>
            <a:srgbClr val="FFFFFF">
              <a:alpha val="86665"/>
            </a:srgbClr>
          </a:solidFill>
          <a:ln>
            <a:noFill/>
          </a:ln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6513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David Haussler</a:t>
            </a:r>
          </a:p>
        </p:txBody>
      </p:sp>
      <p:pic>
        <p:nvPicPr>
          <p:cNvPr id="30731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0" y="1104900"/>
            <a:ext cx="112553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7773" name="Rectangle 13"/>
          <p:cNvSpPr>
            <a:spLocks/>
          </p:cNvSpPr>
          <p:nvPr/>
        </p:nvSpPr>
        <p:spPr bwMode="auto">
          <a:xfrm>
            <a:off x="7239000" y="811213"/>
            <a:ext cx="1306513" cy="254000"/>
          </a:xfrm>
          <a:prstGeom prst="rect">
            <a:avLst/>
          </a:prstGeom>
          <a:solidFill>
            <a:srgbClr val="FFFFFF">
              <a:alpha val="55685"/>
            </a:srgbClr>
          </a:solidFill>
          <a:ln>
            <a:noFill/>
          </a:ln>
          <a:effectLst>
            <a:outerShdw blurRad="50800" dist="38099" dir="2700000" algn="ctr" rotWithShape="0">
              <a:srgbClr val="FFFFFF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6513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Chris Benz,</a:t>
            </a:r>
          </a:p>
        </p:txBody>
      </p:sp>
      <p:sp>
        <p:nvSpPr>
          <p:cNvPr id="30733" name="TextBox 1"/>
          <p:cNvSpPr txBox="1">
            <a:spLocks noChangeArrowheads="1"/>
          </p:cNvSpPr>
          <p:nvPr/>
        </p:nvSpPr>
        <p:spPr bwMode="auto">
          <a:xfrm>
            <a:off x="304800" y="5791200"/>
            <a:ext cx="1362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/>
              <a:t>O</a:t>
            </a:r>
            <a:r>
              <a:rPr lang="en-US" sz="1800" b="1" smtClean="0"/>
              <a:t>RACLE</a:t>
            </a:r>
            <a:endParaRPr lang="en-US" sz="3200" b="1" smtClean="0"/>
          </a:p>
        </p:txBody>
      </p:sp>
      <p:sp>
        <p:nvSpPr>
          <p:cNvPr id="30734" name="TextBox 17"/>
          <p:cNvSpPr txBox="1">
            <a:spLocks noChangeArrowheads="1"/>
          </p:cNvSpPr>
          <p:nvPr/>
        </p:nvSpPr>
        <p:spPr bwMode="auto">
          <a:xfrm>
            <a:off x="1981200" y="6273800"/>
            <a:ext cx="1360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smtClean="0"/>
              <a:t>Hitachi</a:t>
            </a:r>
          </a:p>
        </p:txBody>
      </p:sp>
      <p:sp>
        <p:nvSpPr>
          <p:cNvPr id="30735" name="TextBox 18"/>
          <p:cNvSpPr txBox="1">
            <a:spLocks noChangeArrowheads="1"/>
          </p:cNvSpPr>
          <p:nvPr/>
        </p:nvSpPr>
        <p:spPr bwMode="auto">
          <a:xfrm>
            <a:off x="760413" y="6273800"/>
            <a:ext cx="1062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/>
              <a:t>NSF</a:t>
            </a:r>
          </a:p>
        </p:txBody>
      </p:sp>
      <p:sp>
        <p:nvSpPr>
          <p:cNvPr id="30736" name="TextBox 19"/>
          <p:cNvSpPr txBox="1">
            <a:spLocks noChangeArrowheads="1"/>
          </p:cNvSpPr>
          <p:nvPr/>
        </p:nvSpPr>
        <p:spPr bwMode="auto">
          <a:xfrm>
            <a:off x="2665413" y="5892800"/>
            <a:ext cx="1525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/>
              <a:t>LINCS</a:t>
            </a:r>
          </a:p>
        </p:txBody>
      </p:sp>
      <p:sp>
        <p:nvSpPr>
          <p:cNvPr id="30737" name="TextBox 20"/>
          <p:cNvSpPr txBox="1">
            <a:spLocks noChangeArrowheads="1"/>
          </p:cNvSpPr>
          <p:nvPr/>
        </p:nvSpPr>
        <p:spPr bwMode="auto">
          <a:xfrm>
            <a:off x="1752600" y="5867400"/>
            <a:ext cx="1031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/>
              <a:t>PCF</a:t>
            </a:r>
          </a:p>
        </p:txBody>
      </p:sp>
    </p:spTree>
    <p:extLst>
      <p:ext uri="{BB962C8B-B14F-4D97-AF65-F5344CB8AC3E}">
        <p14:creationId xmlns:p14="http://schemas.microsoft.com/office/powerpoint/2010/main" val="41162777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2"/>
          <a:stretch>
            <a:fillRect/>
          </a:stretch>
        </p:blipFill>
        <p:spPr bwMode="auto">
          <a:xfrm>
            <a:off x="6480175" y="1676400"/>
            <a:ext cx="2328863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0" name="Rectangle 1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 tIns="35203"/>
          <a:lstStyle/>
          <a:p>
            <a:pPr>
              <a:tabLst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</a:tabLst>
            </a:pPr>
            <a:r>
              <a:rPr lang="en-US">
                <a:latin typeface="Tw Cen MT" charset="0"/>
              </a:rPr>
              <a:t>Connecting Signatures to Addresses</a:t>
            </a:r>
          </a:p>
        </p:txBody>
      </p:sp>
      <p:sp>
        <p:nvSpPr>
          <p:cNvPr id="145411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3581400"/>
            <a:ext cx="8686800" cy="2474913"/>
          </a:xfrm>
        </p:spPr>
        <p:txBody>
          <a:bodyPr/>
          <a:lstStyle/>
          <a:p>
            <a:r>
              <a:rPr lang="en-US">
                <a:latin typeface="Tw Cen MT" charset="0"/>
              </a:rPr>
              <a:t>Spring Layout: Low energy configuration of competing springs</a:t>
            </a:r>
          </a:p>
          <a:p>
            <a:r>
              <a:rPr lang="en-US">
                <a:latin typeface="Tw Cen MT" charset="0"/>
              </a:rPr>
              <a:t>Snap to grid: Associate one point per hexagon.</a:t>
            </a:r>
          </a:p>
          <a:p>
            <a:r>
              <a:rPr lang="en-US">
                <a:latin typeface="Tw Cen MT" charset="0"/>
              </a:rPr>
              <a:t>Samples w/ similar signatures </a:t>
            </a:r>
            <a:r>
              <a:rPr lang="en-US">
                <a:latin typeface="Tw Cen MT" charset="0"/>
                <a:sym typeface="Wingdings" charset="0"/>
              </a:rPr>
              <a:t> same zip code.</a:t>
            </a:r>
            <a:endParaRPr lang="en-US">
              <a:latin typeface="Tw Cen MT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484313"/>
            <a:ext cx="2657475" cy="243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r="3731"/>
          <a:stretch>
            <a:fillRect/>
          </a:stretch>
        </p:blipFill>
        <p:spPr bwMode="auto">
          <a:xfrm>
            <a:off x="3246438" y="1971675"/>
            <a:ext cx="2041525" cy="19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731" r="373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 Box 141"/>
          <p:cNvSpPr txBox="1">
            <a:spLocks noChangeArrowheads="1"/>
          </p:cNvSpPr>
          <p:nvPr/>
        </p:nvSpPr>
        <p:spPr bwMode="auto">
          <a:xfrm>
            <a:off x="304800" y="5466498"/>
            <a:ext cx="560662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60021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r">
              <a:defRPr/>
            </a:pPr>
            <a:r>
              <a:rPr lang="en-US" sz="2200" dirty="0" smtClean="0"/>
              <a:t>Layout Engine: </a:t>
            </a:r>
            <a:r>
              <a:rPr lang="en-US" sz="2200" dirty="0" err="1" smtClean="0"/>
              <a:t>DrL</a:t>
            </a:r>
            <a:r>
              <a:rPr lang="en-US" sz="2200" dirty="0" smtClean="0"/>
              <a:t>. Sandia National Labs </a:t>
            </a:r>
          </a:p>
        </p:txBody>
      </p:sp>
      <p:sp>
        <p:nvSpPr>
          <p:cNvPr id="6" name="AutoShape 73"/>
          <p:cNvSpPr>
            <a:spLocks noChangeShapeType="1"/>
          </p:cNvSpPr>
          <p:nvPr/>
        </p:nvSpPr>
        <p:spPr bwMode="auto">
          <a:xfrm flipV="1">
            <a:off x="2443163" y="2714625"/>
            <a:ext cx="1122362" cy="4445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5416" name="TextBox 1"/>
          <p:cNvSpPr txBox="1">
            <a:spLocks noChangeArrowheads="1"/>
          </p:cNvSpPr>
          <p:nvPr/>
        </p:nvSpPr>
        <p:spPr bwMode="auto">
          <a:xfrm>
            <a:off x="2443163" y="1971675"/>
            <a:ext cx="1327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>
                <a:latin typeface="Tw Cen MT" charset="0"/>
                <a:ea typeface="ＭＳ Ｐゴシック" charset="0"/>
                <a:cs typeface="ＭＳ Ｐゴシック" charset="0"/>
              </a:rPr>
              <a:t>Energy</a:t>
            </a:r>
          </a:p>
          <a:p>
            <a:pPr eaLnBrk="1" hangingPunct="1"/>
            <a:r>
              <a:rPr lang="en-US" sz="1800">
                <a:latin typeface="Tw Cen MT" charset="0"/>
                <a:ea typeface="ＭＳ Ｐゴシック" charset="0"/>
                <a:cs typeface="ＭＳ Ｐゴシック" charset="0"/>
              </a:rPr>
              <a:t>Minimization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r="3731"/>
          <a:stretch>
            <a:fillRect/>
          </a:stretch>
        </p:blipFill>
        <p:spPr bwMode="auto">
          <a:xfrm>
            <a:off x="6407150" y="1798638"/>
            <a:ext cx="204152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731" r="373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AutoShape 73"/>
          <p:cNvSpPr>
            <a:spLocks noChangeShapeType="1"/>
          </p:cNvSpPr>
          <p:nvPr/>
        </p:nvSpPr>
        <p:spPr bwMode="auto">
          <a:xfrm flipV="1">
            <a:off x="5602288" y="2540000"/>
            <a:ext cx="1123950" cy="46038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5419" name="TextBox 10"/>
          <p:cNvSpPr txBox="1">
            <a:spLocks noChangeArrowheads="1"/>
          </p:cNvSpPr>
          <p:nvPr/>
        </p:nvSpPr>
        <p:spPr bwMode="auto">
          <a:xfrm>
            <a:off x="5602288" y="1798638"/>
            <a:ext cx="919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>
                <a:latin typeface="Tw Cen MT" charset="0"/>
                <a:ea typeface="ＭＳ Ｐゴシック" charset="0"/>
                <a:cs typeface="ＭＳ Ｐゴシック" charset="0"/>
              </a:rPr>
              <a:t>Snap to </a:t>
            </a:r>
          </a:p>
          <a:p>
            <a:pPr eaLnBrk="1" hangingPunct="1"/>
            <a:r>
              <a:rPr lang="en-US" sz="1800">
                <a:latin typeface="Tw Cen MT" charset="0"/>
                <a:ea typeface="ＭＳ Ｐゴシック" charset="0"/>
                <a:cs typeface="ＭＳ Ｐゴシック" charset="0"/>
              </a:rPr>
              <a:t>Grid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4835406" y="6352748"/>
            <a:ext cx="4266162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1800" dirty="0">
                <a:latin typeface="Tw Cen MT" charset="0"/>
                <a:ea typeface="ＭＳ Ｐゴシック" charset="0"/>
                <a:cs typeface="ＭＳ Ｐゴシック" charset="0"/>
              </a:rPr>
              <a:t>Adam Novak, </a:t>
            </a:r>
            <a:r>
              <a:rPr lang="en-US" sz="1800" dirty="0" err="1" smtClean="0">
                <a:latin typeface="Tw Cen MT" charset="0"/>
                <a:ea typeface="ＭＳ Ｐゴシック" charset="0"/>
                <a:cs typeface="ＭＳ Ｐゴシック" charset="0"/>
              </a:rPr>
              <a:t>Sahil</a:t>
            </a:r>
            <a:r>
              <a:rPr lang="en-US" sz="1800" dirty="0" smtClean="0">
                <a:latin typeface="Tw Cen MT" charset="0"/>
                <a:ea typeface="ＭＳ Ｐゴシック" charset="0"/>
                <a:cs typeface="ＭＳ Ｐゴシック" charset="0"/>
              </a:rPr>
              <a:t> Chopra, Robert </a:t>
            </a:r>
            <a:r>
              <a:rPr lang="en-US" sz="1800" dirty="0" err="1">
                <a:latin typeface="Tw Cen MT" charset="0"/>
                <a:ea typeface="ＭＳ Ｐゴシック" charset="0"/>
                <a:cs typeface="ＭＳ Ｐゴシック" charset="0"/>
              </a:rPr>
              <a:t>Baertsch</a:t>
            </a:r>
            <a:endParaRPr lang="en-US" sz="1800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5333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7063"/>
            <a:ext cx="4306888" cy="587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8" name="Title 1"/>
          <p:cNvSpPr>
            <a:spLocks noGrp="1"/>
          </p:cNvSpPr>
          <p:nvPr>
            <p:ph type="title"/>
          </p:nvPr>
        </p:nvSpPr>
        <p:spPr>
          <a:xfrm>
            <a:off x="185738" y="142875"/>
            <a:ext cx="7419530" cy="484188"/>
          </a:xfrm>
        </p:spPr>
        <p:txBody>
          <a:bodyPr/>
          <a:lstStyle/>
          <a:p>
            <a:r>
              <a:rPr lang="en-US" dirty="0" smtClean="0">
                <a:latin typeface="Tw Cen MT" charset="0"/>
              </a:rPr>
              <a:t>Identify similar samples in the same zip code</a:t>
            </a:r>
            <a:endParaRPr lang="en-US" dirty="0">
              <a:latin typeface="Tw Cen MT" charset="0"/>
            </a:endParaRPr>
          </a:p>
        </p:txBody>
      </p:sp>
      <p:sp>
        <p:nvSpPr>
          <p:cNvPr id="147459" name="Content Placeholder 2"/>
          <p:cNvSpPr>
            <a:spLocks noGrp="1"/>
          </p:cNvSpPr>
          <p:nvPr>
            <p:ph sz="quarter" idx="1"/>
          </p:nvPr>
        </p:nvSpPr>
        <p:spPr>
          <a:xfrm>
            <a:off x="137395" y="1600200"/>
            <a:ext cx="4297363" cy="4343400"/>
          </a:xfrm>
        </p:spPr>
        <p:txBody>
          <a:bodyPr/>
          <a:lstStyle/>
          <a:p>
            <a:r>
              <a:rPr lang="en-US" sz="2800" dirty="0">
                <a:latin typeface="Tw Cen MT" charset="0"/>
              </a:rPr>
              <a:t>Map address reflects </a:t>
            </a:r>
            <a:r>
              <a:rPr lang="en-US" sz="2800" i="1" dirty="0">
                <a:latin typeface="Tw Cen MT" charset="0"/>
              </a:rPr>
              <a:t>molecular similarity</a:t>
            </a:r>
            <a:endParaRPr lang="en-US" sz="2800" dirty="0">
              <a:latin typeface="Tw Cen MT" charset="0"/>
            </a:endParaRPr>
          </a:p>
          <a:p>
            <a:endParaRPr lang="en-US" sz="2800" dirty="0">
              <a:latin typeface="Tw Cen MT" charset="0"/>
            </a:endParaRPr>
          </a:p>
          <a:p>
            <a:r>
              <a:rPr lang="en-US" sz="2800" dirty="0">
                <a:latin typeface="Tw Cen MT" charset="0"/>
              </a:rPr>
              <a:t>“Zip codes” carry information</a:t>
            </a:r>
          </a:p>
          <a:p>
            <a:pPr lvl="1"/>
            <a:r>
              <a:rPr lang="en-US" sz="2800" dirty="0">
                <a:latin typeface="Tw Cen MT" charset="0"/>
              </a:rPr>
              <a:t>like: </a:t>
            </a:r>
            <a:r>
              <a:rPr lang="en-US" sz="2800" dirty="0" smtClean="0">
                <a:latin typeface="Tw Cen MT" charset="0"/>
              </a:rPr>
              <a:t>Russian </a:t>
            </a:r>
            <a:r>
              <a:rPr lang="en-US" sz="2800" dirty="0">
                <a:latin typeface="Tw Cen MT" charset="0"/>
              </a:rPr>
              <a:t>Hill, Berkeley, Silicon Valley, </a:t>
            </a:r>
            <a:r>
              <a:rPr lang="en-US" sz="2800" dirty="0" smtClean="0">
                <a:latin typeface="Tw Cen MT" charset="0"/>
              </a:rPr>
              <a:t>Bethesda, …</a:t>
            </a:r>
            <a:endParaRPr lang="en-US" sz="2800" dirty="0">
              <a:latin typeface="Tw Cen MT" charset="0"/>
            </a:endParaRPr>
          </a:p>
          <a:p>
            <a:endParaRPr lang="en-US" sz="2800" dirty="0">
              <a:latin typeface="Tw Cen MT" charset="0"/>
            </a:endParaRPr>
          </a:p>
        </p:txBody>
      </p:sp>
      <p:sp>
        <p:nvSpPr>
          <p:cNvPr id="147460" name="TextBox 5"/>
          <p:cNvSpPr txBox="1">
            <a:spLocks noChangeArrowheads="1"/>
          </p:cNvSpPr>
          <p:nvPr/>
        </p:nvSpPr>
        <p:spPr bwMode="auto">
          <a:xfrm>
            <a:off x="5757863" y="5181600"/>
            <a:ext cx="4921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FFFFFF"/>
                </a:solidFill>
                <a:latin typeface="Tw Cen MT" charset="0"/>
                <a:ea typeface="ＭＳ Ｐゴシック" charset="0"/>
                <a:cs typeface="ＭＳ Ｐゴシック" charset="0"/>
              </a:rPr>
              <a:t>I am</a:t>
            </a:r>
          </a:p>
        </p:txBody>
      </p:sp>
      <p:sp>
        <p:nvSpPr>
          <p:cNvPr id="147461" name="TextBox 9"/>
          <p:cNvSpPr txBox="1">
            <a:spLocks noChangeArrowheads="1"/>
          </p:cNvSpPr>
          <p:nvPr/>
        </p:nvSpPr>
        <p:spPr bwMode="auto">
          <a:xfrm>
            <a:off x="6073632" y="5425933"/>
            <a:ext cx="8620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rgbClr val="FFFFFF"/>
                </a:solidFill>
                <a:latin typeface="Tw Cen MT" charset="0"/>
                <a:ea typeface="ＭＳ Ｐゴシック" charset="0"/>
                <a:cs typeface="ＭＳ Ｐゴシック" charset="0"/>
              </a:rPr>
              <a:t>who’s like</a:t>
            </a:r>
          </a:p>
          <a:p>
            <a:pPr algn="ctr" eaLnBrk="1" hangingPunct="1"/>
            <a:r>
              <a:rPr lang="en-US" sz="1400" dirty="0">
                <a:solidFill>
                  <a:srgbClr val="FFFFFF"/>
                </a:solidFill>
                <a:latin typeface="Tw Cen MT" charset="0"/>
                <a:ea typeface="ＭＳ Ｐゴシック" charset="0"/>
                <a:cs typeface="ＭＳ Ｐゴシック" charset="0"/>
              </a:rPr>
              <a:t>me?</a:t>
            </a:r>
          </a:p>
        </p:txBody>
      </p:sp>
      <p:sp>
        <p:nvSpPr>
          <p:cNvPr id="147462" name="TextBox 14"/>
          <p:cNvSpPr txBox="1">
            <a:spLocks noChangeArrowheads="1"/>
          </p:cNvSpPr>
          <p:nvPr/>
        </p:nvSpPr>
        <p:spPr bwMode="auto">
          <a:xfrm>
            <a:off x="6216650" y="1376363"/>
            <a:ext cx="661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200" b="1">
                <a:latin typeface="Tw Cen MT" charset="0"/>
                <a:ea typeface="ＭＳ Ｐゴシック" charset="0"/>
                <a:cs typeface="ＭＳ Ｐゴシック" charset="0"/>
              </a:rPr>
              <a:t>I’m not!</a:t>
            </a:r>
          </a:p>
        </p:txBody>
      </p:sp>
      <p:sp>
        <p:nvSpPr>
          <p:cNvPr id="147463" name="TextBox 17"/>
          <p:cNvSpPr txBox="1">
            <a:spLocks noChangeArrowheads="1"/>
          </p:cNvSpPr>
          <p:nvPr/>
        </p:nvSpPr>
        <p:spPr bwMode="auto">
          <a:xfrm>
            <a:off x="5780088" y="5808663"/>
            <a:ext cx="492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  <a:latin typeface="Tw Cen MT" charset="0"/>
                <a:ea typeface="ＭＳ Ｐゴシック" charset="0"/>
                <a:cs typeface="ＭＳ Ｐゴシック" charset="0"/>
              </a:rPr>
              <a:t>I am</a:t>
            </a:r>
          </a:p>
        </p:txBody>
      </p:sp>
      <p:sp>
        <p:nvSpPr>
          <p:cNvPr id="147464" name="TextBox 18"/>
          <p:cNvSpPr txBox="1">
            <a:spLocks noChangeArrowheads="1"/>
          </p:cNvSpPr>
          <p:nvPr/>
        </p:nvSpPr>
        <p:spPr bwMode="auto">
          <a:xfrm>
            <a:off x="6249988" y="6115050"/>
            <a:ext cx="493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  <a:latin typeface="Tw Cen MT" charset="0"/>
                <a:ea typeface="ＭＳ Ｐゴシック" charset="0"/>
                <a:cs typeface="ＭＳ Ｐゴシック" charset="0"/>
              </a:rPr>
              <a:t>I am</a:t>
            </a:r>
          </a:p>
        </p:txBody>
      </p:sp>
      <p:sp>
        <p:nvSpPr>
          <p:cNvPr id="147465" name="TextBox 19"/>
          <p:cNvSpPr txBox="1">
            <a:spLocks noChangeArrowheads="1"/>
          </p:cNvSpPr>
          <p:nvPr/>
        </p:nvSpPr>
        <p:spPr bwMode="auto">
          <a:xfrm>
            <a:off x="6808788" y="5807075"/>
            <a:ext cx="492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  <a:latin typeface="Tw Cen MT" charset="0"/>
                <a:ea typeface="ＭＳ Ｐゴシック" charset="0"/>
                <a:cs typeface="ＭＳ Ｐゴシック" charset="0"/>
              </a:rPr>
              <a:t>I am</a:t>
            </a:r>
          </a:p>
        </p:txBody>
      </p:sp>
      <p:sp>
        <p:nvSpPr>
          <p:cNvPr id="147466" name="TextBox 20"/>
          <p:cNvSpPr txBox="1">
            <a:spLocks noChangeArrowheads="1"/>
          </p:cNvSpPr>
          <p:nvPr/>
        </p:nvSpPr>
        <p:spPr bwMode="auto">
          <a:xfrm>
            <a:off x="6783388" y="5176838"/>
            <a:ext cx="4921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  <a:latin typeface="Tw Cen MT" charset="0"/>
                <a:ea typeface="ＭＳ Ｐゴシック" charset="0"/>
                <a:cs typeface="ＭＳ Ｐゴシック" charset="0"/>
              </a:rPr>
              <a:t>I am</a:t>
            </a:r>
          </a:p>
        </p:txBody>
      </p:sp>
      <p:sp>
        <p:nvSpPr>
          <p:cNvPr id="147467" name="TextBox 21"/>
          <p:cNvSpPr txBox="1">
            <a:spLocks noChangeArrowheads="1"/>
          </p:cNvSpPr>
          <p:nvPr/>
        </p:nvSpPr>
        <p:spPr bwMode="auto">
          <a:xfrm>
            <a:off x="6240463" y="4902200"/>
            <a:ext cx="492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FFFFFF"/>
                </a:solidFill>
                <a:latin typeface="Tw Cen MT" charset="0"/>
                <a:ea typeface="ＭＳ Ｐゴシック" charset="0"/>
                <a:cs typeface="ＭＳ Ｐゴシック" charset="0"/>
              </a:rPr>
              <a:t>I am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185738" y="6244700"/>
            <a:ext cx="4266162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1800" dirty="0">
                <a:latin typeface="Tw Cen MT" charset="0"/>
                <a:ea typeface="ＭＳ Ｐゴシック" charset="0"/>
                <a:cs typeface="ＭＳ Ｐゴシック" charset="0"/>
              </a:rPr>
              <a:t>Adam Novak, </a:t>
            </a:r>
            <a:r>
              <a:rPr lang="en-US" sz="1800" dirty="0" err="1" smtClean="0">
                <a:latin typeface="Tw Cen MT" charset="0"/>
                <a:ea typeface="ＭＳ Ｐゴシック" charset="0"/>
                <a:cs typeface="ＭＳ Ｐゴシック" charset="0"/>
              </a:rPr>
              <a:t>Sahil</a:t>
            </a:r>
            <a:r>
              <a:rPr lang="en-US" sz="1800" dirty="0" smtClean="0">
                <a:latin typeface="Tw Cen MT" charset="0"/>
                <a:ea typeface="ＭＳ Ｐゴシック" charset="0"/>
                <a:cs typeface="ＭＳ Ｐゴシック" charset="0"/>
              </a:rPr>
              <a:t> Chopra, Robert </a:t>
            </a:r>
            <a:r>
              <a:rPr lang="en-US" sz="1800" dirty="0" err="1">
                <a:latin typeface="Tw Cen MT" charset="0"/>
                <a:ea typeface="ＭＳ Ｐゴシック" charset="0"/>
                <a:cs typeface="ＭＳ Ｐゴシック" charset="0"/>
              </a:rPr>
              <a:t>Baertsch</a:t>
            </a:r>
            <a:endParaRPr lang="en-US" sz="1800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08834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94" y="46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Are disease-specific AWG subtypes recapped in </a:t>
            </a:r>
            <a:r>
              <a:rPr lang="en-US" sz="3600" dirty="0" err="1" smtClean="0"/>
              <a:t>TumorMap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3525"/>
            <a:ext cx="8229600" cy="1082273"/>
          </a:xfrm>
        </p:spPr>
        <p:txBody>
          <a:bodyPr>
            <a:normAutofit/>
          </a:bodyPr>
          <a:lstStyle/>
          <a:p>
            <a:r>
              <a:rPr lang="en-US" dirty="0" smtClean="0"/>
              <a:t>BRCA subtypes resolve clearly on mRNA and PARADIGM maps.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053" y="1587573"/>
            <a:ext cx="3417263" cy="37696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04281" y="1596135"/>
            <a:ext cx="1720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PARADIGM Map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521" y="1543905"/>
            <a:ext cx="4040427" cy="3939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95201" y="1563869"/>
            <a:ext cx="1258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mRNA Map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411734" y="3766308"/>
            <a:ext cx="1720693" cy="1130751"/>
            <a:chOff x="5411718" y="3766308"/>
            <a:chExt cx="1720693" cy="1130751"/>
          </a:xfrm>
        </p:grpSpPr>
        <p:sp>
          <p:nvSpPr>
            <p:cNvPr id="8" name="Oval 7"/>
            <p:cNvSpPr/>
            <p:nvPr/>
          </p:nvSpPr>
          <p:spPr>
            <a:xfrm>
              <a:off x="5411718" y="3766308"/>
              <a:ext cx="447369" cy="707085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11718" y="4527727"/>
              <a:ext cx="1720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FFFF"/>
                  </a:solidFill>
                </a:rPr>
                <a:t>lumB</a:t>
              </a:r>
              <a:r>
                <a:rPr lang="en-US" dirty="0" smtClean="0">
                  <a:solidFill>
                    <a:srgbClr val="FFFFFF"/>
                  </a:solidFill>
                </a:rPr>
                <a:t> separation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7444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63" y="-57252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Are disease-specific AWG subtypes recapped in </a:t>
            </a:r>
            <a:r>
              <a:rPr lang="en-US" sz="3200" dirty="0" err="1" smtClean="0"/>
              <a:t>TumorMap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07054"/>
            <a:ext cx="6349749" cy="3932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Good agreement overall.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718" y="1137686"/>
            <a:ext cx="2424387" cy="2728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83580" y="1122419"/>
            <a:ext cx="1320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COAD-READ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7" y="1270941"/>
            <a:ext cx="2821551" cy="2890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0310" y="1230048"/>
            <a:ext cx="692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BRCA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825" y="1176115"/>
            <a:ext cx="1499600" cy="23628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39444" y="1098241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GBM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502" y="3709942"/>
            <a:ext cx="2112043" cy="25680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51504" y="3731749"/>
            <a:ext cx="46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OV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7494" y="1184361"/>
            <a:ext cx="2175469" cy="29695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30924" y="121195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UCEC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706396" y="3070988"/>
            <a:ext cx="5372709" cy="3573041"/>
            <a:chOff x="3706396" y="3070988"/>
            <a:chExt cx="5372709" cy="357304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06396" y="3400687"/>
              <a:ext cx="3134016" cy="324334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024831" y="3070988"/>
              <a:ext cx="2673180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COAD-READ on </a:t>
              </a:r>
            </a:p>
            <a:p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DNA Methylation Map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993566" y="4101081"/>
              <a:ext cx="2085539" cy="923330"/>
            </a:xfrm>
            <a:prstGeom prst="rect">
              <a:avLst/>
            </a:prstGeom>
            <a:solidFill>
              <a:srgbClr val="000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Calibri"/>
                </a:rPr>
                <a:t>Pattern on another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Calibri"/>
                </a:rPr>
                <a:t>molecular map adds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Calibri"/>
                </a:rPr>
                <a:t>insight.</a:t>
              </a:r>
              <a:endParaRPr lang="en-US" dirty="0">
                <a:solidFill>
                  <a:srgbClr val="FFFF00"/>
                </a:solidFill>
                <a:latin typeface="Calibri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625856" y="6335714"/>
            <a:ext cx="248016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prstClr val="black"/>
                </a:solidFill>
                <a:latin typeface="Calibri"/>
              </a:rPr>
              <a:t>Newton,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Baertsch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, UCSC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0858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99" y="302329"/>
            <a:ext cx="3566160" cy="26898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/>
          <a:srcRect l="33399" t="1" r="10306" b="33829"/>
          <a:stretch/>
        </p:blipFill>
        <p:spPr>
          <a:xfrm>
            <a:off x="3770569" y="462076"/>
            <a:ext cx="2465135" cy="25748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rcRect l="14976"/>
          <a:stretch>
            <a:fillRect/>
          </a:stretch>
        </p:blipFill>
        <p:spPr>
          <a:xfrm>
            <a:off x="171451" y="3300955"/>
            <a:ext cx="3295572" cy="29070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/>
          <a:srcRect b="20183"/>
          <a:stretch/>
        </p:blipFill>
        <p:spPr>
          <a:xfrm>
            <a:off x="3770552" y="3300967"/>
            <a:ext cx="2909295" cy="3136313"/>
          </a:xfrm>
          <a:prstGeom prst="rect">
            <a:avLst/>
          </a:prstGeom>
        </p:spPr>
      </p:pic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6583680" y="653389"/>
            <a:ext cx="2560320" cy="2323795"/>
            <a:chOff x="5869111" y="3971544"/>
            <a:chExt cx="3200400" cy="290474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/>
            <a:srcRect l="31210" r="8855"/>
            <a:stretch/>
          </p:blipFill>
          <p:spPr>
            <a:xfrm>
              <a:off x="5989320" y="4209288"/>
              <a:ext cx="2633472" cy="2667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print"/>
            <a:srcRect t="48152" b="43528"/>
            <a:stretch/>
          </p:blipFill>
          <p:spPr>
            <a:xfrm>
              <a:off x="5869111" y="3971544"/>
              <a:ext cx="3200400" cy="237744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180369" y="291721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mRNA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4868" y="291721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microRNA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42111" y="2917216"/>
            <a:ext cx="916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Protein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3299" y="6200068"/>
            <a:ext cx="214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DNA Copy Number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60798" y="6339178"/>
            <a:ext cx="190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DNA Methylation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81775" y="5992588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Exome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-Mutations</a:t>
            </a:r>
          </a:p>
          <a:p>
            <a:pPr algn="ctr" defTabSz="914400"/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(not used)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8812" y="3148073"/>
            <a:ext cx="1507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(</a:t>
            </a:r>
            <a:r>
              <a:rPr lang="en-US" sz="1600" i="1" dirty="0" err="1" smtClean="0"/>
              <a:t>Hoadley</a:t>
            </a:r>
            <a:r>
              <a:rPr lang="en-US" sz="1600" i="1" dirty="0" smtClean="0"/>
              <a:t>, UNC)</a:t>
            </a:r>
            <a:endParaRPr lang="en-US" sz="16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4516868" y="3156678"/>
            <a:ext cx="1507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(</a:t>
            </a:r>
            <a:r>
              <a:rPr lang="en-US" sz="1600" i="1" dirty="0" err="1" smtClean="0"/>
              <a:t>Hoadley</a:t>
            </a:r>
            <a:r>
              <a:rPr lang="en-US" sz="1600" i="1" dirty="0" smtClean="0"/>
              <a:t>, UNC)</a:t>
            </a:r>
            <a:endParaRPr lang="en-US" sz="16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6964263" y="3182305"/>
            <a:ext cx="1665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(</a:t>
            </a:r>
            <a:r>
              <a:rPr lang="en-US" sz="1600" i="1" dirty="0" err="1" smtClean="0"/>
              <a:t>Akbani</a:t>
            </a:r>
            <a:r>
              <a:rPr lang="en-US" sz="1600" i="1" dirty="0" smtClean="0"/>
              <a:t>, MDACC)</a:t>
            </a:r>
            <a:endParaRPr lang="en-US" sz="16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1249490" y="6461726"/>
            <a:ext cx="1771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(</a:t>
            </a:r>
            <a:r>
              <a:rPr lang="en-US" sz="1600" i="1" dirty="0" err="1" smtClean="0"/>
              <a:t>Cherniack</a:t>
            </a:r>
            <a:r>
              <a:rPr lang="en-US" sz="1600" i="1" dirty="0" smtClean="0"/>
              <a:t>, Broad)</a:t>
            </a:r>
            <a:endParaRPr lang="en-US" sz="16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4663854" y="6562736"/>
            <a:ext cx="1188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(</a:t>
            </a:r>
            <a:r>
              <a:rPr lang="en-US" sz="1600" i="1" dirty="0" err="1" smtClean="0"/>
              <a:t>Shen</a:t>
            </a:r>
            <a:r>
              <a:rPr lang="en-US" sz="1600" i="1" dirty="0" smtClean="0"/>
              <a:t>, USC)</a:t>
            </a:r>
            <a:endParaRPr lang="en-US" sz="16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6959027" y="6479764"/>
            <a:ext cx="1976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(</a:t>
            </a:r>
            <a:r>
              <a:rPr lang="en-US" sz="1600" i="1" dirty="0" err="1" smtClean="0"/>
              <a:t>Uzunangelov</a:t>
            </a:r>
            <a:r>
              <a:rPr lang="en-US" sz="1600" i="1" dirty="0" smtClean="0"/>
              <a:t>, UCSC)</a:t>
            </a:r>
            <a:endParaRPr lang="en-US" sz="1600" i="1" dirty="0"/>
          </a:p>
        </p:txBody>
      </p:sp>
      <p:pic>
        <p:nvPicPr>
          <p:cNvPr id="26" name="Picture 25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t="29585" r="19314" b="8142"/>
          <a:stretch/>
        </p:blipFill>
        <p:spPr bwMode="auto">
          <a:xfrm>
            <a:off x="6711765" y="3838456"/>
            <a:ext cx="2255491" cy="2125268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453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6 Data Platforms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753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Gill Sans MT Bold"/>
        <a:ea typeface="ヒラギノ角ゴ ProN W6"/>
        <a:cs typeface="ヒラギノ角ゴ ProN W6"/>
      </a:majorFont>
      <a:minorFont>
        <a:latin typeface="Gill Sans M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10045</TotalTime>
  <Words>2510</Words>
  <Application>Microsoft Macintosh PowerPoint</Application>
  <PresentationFormat>On-screen Show (4:3)</PresentationFormat>
  <Paragraphs>834</Paragraphs>
  <Slides>48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Office Theme</vt:lpstr>
      <vt:lpstr>1_Office Theme</vt:lpstr>
      <vt:lpstr>Default Design</vt:lpstr>
      <vt:lpstr>Default - Title and Content</vt:lpstr>
      <vt:lpstr>Multi-platform analysis of 12 cancer types reveals molecular classification within and across tissues-of-origin</vt:lpstr>
      <vt:lpstr>Pan-Cancer-12 Dataset</vt:lpstr>
      <vt:lpstr>Need a Map to navigate so much info</vt:lpstr>
      <vt:lpstr>Each sample has its own Address</vt:lpstr>
      <vt:lpstr>Connecting Signatures to Addresses</vt:lpstr>
      <vt:lpstr>Identify similar samples in the same zip code</vt:lpstr>
      <vt:lpstr>Are disease-specific AWG subtypes recapped in TumorMap?</vt:lpstr>
      <vt:lpstr>Are disease-specific AWG subtypes recapped in TumorMap?</vt:lpstr>
      <vt:lpstr>6 Data Platforms</vt:lpstr>
      <vt:lpstr>Single Platform Subtypes</vt:lpstr>
      <vt:lpstr>Single Platform Subtypes Recap on TumorMap</vt:lpstr>
      <vt:lpstr>Single Platform Subtypes Recap on TumorMap</vt:lpstr>
      <vt:lpstr>Single Platform Subtypes Correlated with Tissue of Origin</vt:lpstr>
      <vt:lpstr>Single platform maps are tissue driven</vt:lpstr>
      <vt:lpstr>Cluster of Cluster Assignments - COCA</vt:lpstr>
      <vt:lpstr>PowerPoint Presentation</vt:lpstr>
      <vt:lpstr>Consensus Clustering defines number of groups </vt:lpstr>
      <vt:lpstr>PowerPoint Presentation</vt:lpstr>
      <vt:lpstr>PowerPoint Presentation</vt:lpstr>
      <vt:lpstr>11 main COCA Subtypes</vt:lpstr>
      <vt:lpstr>PowerPoint Presentation</vt:lpstr>
      <vt:lpstr>Mutations according to COCA subtypes</vt:lpstr>
      <vt:lpstr>DNA Copy # according to  COCA subtypes</vt:lpstr>
      <vt:lpstr>Interconnected mutated networks reveal subtype and tissue preferential</vt:lpstr>
      <vt:lpstr>Do Integrated Subtypes Provide New Prognostic Information?</vt:lpstr>
      <vt:lpstr>PowerPoint Presentation</vt:lpstr>
      <vt:lpstr>PowerPoint Presentation</vt:lpstr>
      <vt:lpstr>BLCA divergence in Pan-Can-12</vt:lpstr>
      <vt:lpstr>Integrated subtyping of BLCA distinguishes patient outcomes</vt:lpstr>
      <vt:lpstr>Expression determinants of BLCA divergence</vt:lpstr>
      <vt:lpstr>Expression determinants of BLCA divergence</vt:lpstr>
      <vt:lpstr>Gene Programs – functionally coupled genes coregulated across PanCan-12</vt:lpstr>
      <vt:lpstr>Gene Programs: Surrogates of Integrated Subtypes</vt:lpstr>
      <vt:lpstr>Gene Programs: Surrogates of Integrated Subtypes</vt:lpstr>
      <vt:lpstr>Viewing Gene Programs on the TumorMap</vt:lpstr>
      <vt:lpstr>Gene Programs: Surrogates of Integrated Subtypes</vt:lpstr>
      <vt:lpstr>Viewing Gene Programs on the TumorMap</vt:lpstr>
      <vt:lpstr>Gene Programs: Surrogates of Integrated Subtypes</vt:lpstr>
      <vt:lpstr>Viewing Gene Programs on the TumorMap</vt:lpstr>
      <vt:lpstr>Gene Program markers of BLCA divergence</vt:lpstr>
      <vt:lpstr>Oncogenic Tp63 forms are more active in Squamous vs BRCA/Basal (or OV) TP53 mutants</vt:lpstr>
      <vt:lpstr>Oncogenic Tp63 forms are more active in Squamous vs BRCA/Basal (or OV) TP53 mutants</vt:lpstr>
      <vt:lpstr>Published as a Resource</vt:lpstr>
      <vt:lpstr>To appear in Cell</vt:lpstr>
      <vt:lpstr>Summary</vt:lpstr>
      <vt:lpstr>TCGA Pan-Can AWG</vt:lpstr>
      <vt:lpstr>PowerPoint Presentation</vt:lpstr>
      <vt:lpstr>Acknowledgments</vt:lpstr>
    </vt:vector>
  </TitlesOfParts>
  <Company>UCSC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Stuart</dc:creator>
  <cp:lastModifiedBy>Josh Stuart</cp:lastModifiedBy>
  <cp:revision>309</cp:revision>
  <dcterms:created xsi:type="dcterms:W3CDTF">2014-05-05T17:18:05Z</dcterms:created>
  <dcterms:modified xsi:type="dcterms:W3CDTF">2014-05-13T04:32:08Z</dcterms:modified>
</cp:coreProperties>
</file>