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66"/>
  </p:notesMasterIdLst>
  <p:handoutMasterIdLst>
    <p:handoutMasterId r:id="rId67"/>
  </p:handoutMasterIdLst>
  <p:sldIdLst>
    <p:sldId id="906" r:id="rId2"/>
    <p:sldId id="1436" r:id="rId3"/>
    <p:sldId id="1439" r:id="rId4"/>
    <p:sldId id="1386" r:id="rId5"/>
    <p:sldId id="1366" r:id="rId6"/>
    <p:sldId id="1423" r:id="rId7"/>
    <p:sldId id="1374" r:id="rId8"/>
    <p:sldId id="1367" r:id="rId9"/>
    <p:sldId id="1380" r:id="rId10"/>
    <p:sldId id="1375" r:id="rId11"/>
    <p:sldId id="1412" r:id="rId12"/>
    <p:sldId id="1369" r:id="rId13"/>
    <p:sldId id="1376" r:id="rId14"/>
    <p:sldId id="1371" r:id="rId15"/>
    <p:sldId id="1373" r:id="rId16"/>
    <p:sldId id="1413" r:id="rId17"/>
    <p:sldId id="1414" r:id="rId18"/>
    <p:sldId id="1415" r:id="rId19"/>
    <p:sldId id="1416" r:id="rId20"/>
    <p:sldId id="1417" r:id="rId21"/>
    <p:sldId id="1418" r:id="rId22"/>
    <p:sldId id="1425" r:id="rId23"/>
    <p:sldId id="1456" r:id="rId24"/>
    <p:sldId id="1457" r:id="rId25"/>
    <p:sldId id="1303" r:id="rId26"/>
    <p:sldId id="1304" r:id="rId27"/>
    <p:sldId id="1305" r:id="rId28"/>
    <p:sldId id="1306" r:id="rId29"/>
    <p:sldId id="1307" r:id="rId30"/>
    <p:sldId id="1401" r:id="rId31"/>
    <p:sldId id="1402" r:id="rId32"/>
    <p:sldId id="1403" r:id="rId33"/>
    <p:sldId id="1404" r:id="rId34"/>
    <p:sldId id="1405" r:id="rId35"/>
    <p:sldId id="1406" r:id="rId36"/>
    <p:sldId id="1407" r:id="rId37"/>
    <p:sldId id="1408" r:id="rId38"/>
    <p:sldId id="1409" r:id="rId39"/>
    <p:sldId id="1410" r:id="rId40"/>
    <p:sldId id="1313" r:id="rId41"/>
    <p:sldId id="1433" r:id="rId42"/>
    <p:sldId id="1435" r:id="rId43"/>
    <p:sldId id="1438" r:id="rId44"/>
    <p:sldId id="1315" r:id="rId45"/>
    <p:sldId id="1316" r:id="rId46"/>
    <p:sldId id="1411" r:id="rId47"/>
    <p:sldId id="1317" r:id="rId48"/>
    <p:sldId id="1318" r:id="rId49"/>
    <p:sldId id="1419" r:id="rId50"/>
    <p:sldId id="1420" r:id="rId51"/>
    <p:sldId id="1424" r:id="rId52"/>
    <p:sldId id="1346" r:id="rId53"/>
    <p:sldId id="1251" r:id="rId54"/>
    <p:sldId id="1252" r:id="rId55"/>
    <p:sldId id="1253" r:id="rId56"/>
    <p:sldId id="1339" r:id="rId57"/>
    <p:sldId id="1340" r:id="rId58"/>
    <p:sldId id="1341" r:id="rId59"/>
    <p:sldId id="1254" r:id="rId60"/>
    <p:sldId id="1255" r:id="rId61"/>
    <p:sldId id="1090" r:id="rId62"/>
    <p:sldId id="1043" r:id="rId63"/>
    <p:sldId id="1045" r:id="rId64"/>
    <p:sldId id="1270" r:id="rId6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28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00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72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clrMru>
    <a:srgbClr val="FFFFFF"/>
    <a:srgbClr val="B2E5E8"/>
    <a:srgbClr val="FFDDDD"/>
    <a:srgbClr val="FFC5C5"/>
    <a:srgbClr val="FFFF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D81E4D-BB4C-904A-86B1-56C8F9D12651}" type="doc">
      <dgm:prSet loTypeId="urn:microsoft.com/office/officeart/2005/8/layout/arrow3" loCatId="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A4CBFCC-F279-FB4F-A88D-604DF03BDE92}">
      <dgm:prSet phldrT="[Text]" custT="1"/>
      <dgm:spPr/>
      <dgm:t>
        <a:bodyPr/>
        <a:lstStyle/>
        <a:p>
          <a:r>
            <a:rPr lang="en-US" sz="3200" dirty="0" smtClean="0"/>
            <a:t>1) Predict Drivers</a:t>
          </a:r>
          <a:endParaRPr lang="en-US" sz="3200" dirty="0"/>
        </a:p>
      </dgm:t>
    </dgm:pt>
    <dgm:pt modelId="{8AFBF3DC-DAFB-4347-9745-66A43D151F7E}" type="parTrans" cxnId="{D0DB0C3E-7393-FA4C-BEF8-ABE6EE37E3CD}">
      <dgm:prSet/>
      <dgm:spPr/>
      <dgm:t>
        <a:bodyPr/>
        <a:lstStyle/>
        <a:p>
          <a:endParaRPr lang="en-US"/>
        </a:p>
      </dgm:t>
    </dgm:pt>
    <dgm:pt modelId="{2C33A246-B72D-164C-A5D9-388997F2BE4F}" type="sibTrans" cxnId="{D0DB0C3E-7393-FA4C-BEF8-ABE6EE37E3CD}">
      <dgm:prSet/>
      <dgm:spPr/>
      <dgm:t>
        <a:bodyPr/>
        <a:lstStyle/>
        <a:p>
          <a:endParaRPr lang="en-US"/>
        </a:p>
      </dgm:t>
    </dgm:pt>
    <dgm:pt modelId="{76912EFE-1ED1-7D4B-B458-AA347D5049EA}">
      <dgm:prSet phldrT="[Text]" custT="1"/>
      <dgm:spPr/>
      <dgm:t>
        <a:bodyPr/>
        <a:lstStyle/>
        <a:p>
          <a:r>
            <a:rPr lang="en-US" sz="3200" dirty="0" smtClean="0"/>
            <a:t>2) Predict Essential</a:t>
          </a:r>
          <a:endParaRPr lang="en-US" sz="3200" dirty="0"/>
        </a:p>
      </dgm:t>
    </dgm:pt>
    <dgm:pt modelId="{B0C84857-8BBA-E543-827E-960714BB83FF}" type="parTrans" cxnId="{76B1BFD8-BBA5-E84C-B4DF-1EB77381D1F0}">
      <dgm:prSet/>
      <dgm:spPr/>
      <dgm:t>
        <a:bodyPr/>
        <a:lstStyle/>
        <a:p>
          <a:endParaRPr lang="en-US"/>
        </a:p>
      </dgm:t>
    </dgm:pt>
    <dgm:pt modelId="{38D07C34-3D6D-FD4A-8BC0-825397C3F66A}" type="sibTrans" cxnId="{76B1BFD8-BBA5-E84C-B4DF-1EB77381D1F0}">
      <dgm:prSet/>
      <dgm:spPr/>
      <dgm:t>
        <a:bodyPr/>
        <a:lstStyle/>
        <a:p>
          <a:endParaRPr lang="en-US"/>
        </a:p>
      </dgm:t>
    </dgm:pt>
    <dgm:pt modelId="{B367B55E-C494-E846-9EA7-90A33B366B2F}" type="pres">
      <dgm:prSet presAssocID="{7FD81E4D-BB4C-904A-86B1-56C8F9D1265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02F9E2-CF8D-D84E-BA27-7007FB6587F5}" type="pres">
      <dgm:prSet presAssocID="{7FD81E4D-BB4C-904A-86B1-56C8F9D12651}" presName="divider" presStyleLbl="fgShp" presStyleIdx="0" presStyleCnt="1"/>
      <dgm:spPr/>
    </dgm:pt>
    <dgm:pt modelId="{5908C16E-3571-564F-A3A3-9F8DEB59A40C}" type="pres">
      <dgm:prSet presAssocID="{6A4CBFCC-F279-FB4F-A88D-604DF03BDE92}" presName="downArrow" presStyleLbl="node1" presStyleIdx="0" presStyleCnt="2"/>
      <dgm:spPr>
        <a:solidFill>
          <a:schemeClr val="tx1"/>
        </a:solidFill>
      </dgm:spPr>
    </dgm:pt>
    <dgm:pt modelId="{44BA972A-BE44-3D44-8028-556A55A2064A}" type="pres">
      <dgm:prSet presAssocID="{6A4CBFCC-F279-FB4F-A88D-604DF03BDE92}" presName="downArrowText" presStyleLbl="revTx" presStyleIdx="0" presStyleCnt="2" custScaleX="1828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328951-92D1-C24E-A6B3-0AB7D4DFD1C6}" type="pres">
      <dgm:prSet presAssocID="{76912EFE-1ED1-7D4B-B458-AA347D5049EA}" presName="upArrow" presStyleLbl="node1" presStyleIdx="1" presStyleCnt="2"/>
      <dgm:spPr>
        <a:solidFill>
          <a:schemeClr val="tx1"/>
        </a:solidFill>
      </dgm:spPr>
    </dgm:pt>
    <dgm:pt modelId="{6662B61E-D873-904C-AA85-0815B99B9916}" type="pres">
      <dgm:prSet presAssocID="{76912EFE-1ED1-7D4B-B458-AA347D5049EA}" presName="upArrowText" presStyleLbl="revTx" presStyleIdx="1" presStyleCnt="2" custScaleX="1890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DB0C3E-7393-FA4C-BEF8-ABE6EE37E3CD}" srcId="{7FD81E4D-BB4C-904A-86B1-56C8F9D12651}" destId="{6A4CBFCC-F279-FB4F-A88D-604DF03BDE92}" srcOrd="0" destOrd="0" parTransId="{8AFBF3DC-DAFB-4347-9745-66A43D151F7E}" sibTransId="{2C33A246-B72D-164C-A5D9-388997F2BE4F}"/>
    <dgm:cxn modelId="{3EE10856-EC3F-074F-A6E8-24AF11EA9BDD}" type="presOf" srcId="{6A4CBFCC-F279-FB4F-A88D-604DF03BDE92}" destId="{44BA972A-BE44-3D44-8028-556A55A2064A}" srcOrd="0" destOrd="0" presId="urn:microsoft.com/office/officeart/2005/8/layout/arrow3"/>
    <dgm:cxn modelId="{8D4FA12E-6A70-C949-A883-EC3402BCA90D}" type="presOf" srcId="{7FD81E4D-BB4C-904A-86B1-56C8F9D12651}" destId="{B367B55E-C494-E846-9EA7-90A33B366B2F}" srcOrd="0" destOrd="0" presId="urn:microsoft.com/office/officeart/2005/8/layout/arrow3"/>
    <dgm:cxn modelId="{76B1BFD8-BBA5-E84C-B4DF-1EB77381D1F0}" srcId="{7FD81E4D-BB4C-904A-86B1-56C8F9D12651}" destId="{76912EFE-1ED1-7D4B-B458-AA347D5049EA}" srcOrd="1" destOrd="0" parTransId="{B0C84857-8BBA-E543-827E-960714BB83FF}" sibTransId="{38D07C34-3D6D-FD4A-8BC0-825397C3F66A}"/>
    <dgm:cxn modelId="{DE7FD4F2-CD2D-584A-89B0-FBA6F41D2C85}" type="presOf" srcId="{76912EFE-1ED1-7D4B-B458-AA347D5049EA}" destId="{6662B61E-D873-904C-AA85-0815B99B9916}" srcOrd="0" destOrd="0" presId="urn:microsoft.com/office/officeart/2005/8/layout/arrow3"/>
    <dgm:cxn modelId="{4453A68A-5E98-2041-B924-4C7F878EFEC2}" type="presParOf" srcId="{B367B55E-C494-E846-9EA7-90A33B366B2F}" destId="{4402F9E2-CF8D-D84E-BA27-7007FB6587F5}" srcOrd="0" destOrd="0" presId="urn:microsoft.com/office/officeart/2005/8/layout/arrow3"/>
    <dgm:cxn modelId="{409B296F-ACF3-7C44-A844-07CCB1472E84}" type="presParOf" srcId="{B367B55E-C494-E846-9EA7-90A33B366B2F}" destId="{5908C16E-3571-564F-A3A3-9F8DEB59A40C}" srcOrd="1" destOrd="0" presId="urn:microsoft.com/office/officeart/2005/8/layout/arrow3"/>
    <dgm:cxn modelId="{AD56BC10-8571-C74D-AEA1-041633F395CF}" type="presParOf" srcId="{B367B55E-C494-E846-9EA7-90A33B366B2F}" destId="{44BA972A-BE44-3D44-8028-556A55A2064A}" srcOrd="2" destOrd="0" presId="urn:microsoft.com/office/officeart/2005/8/layout/arrow3"/>
    <dgm:cxn modelId="{E7726A8F-22AD-6047-9B02-72B757B2C795}" type="presParOf" srcId="{B367B55E-C494-E846-9EA7-90A33B366B2F}" destId="{24328951-92D1-C24E-A6B3-0AB7D4DFD1C6}" srcOrd="3" destOrd="0" presId="urn:microsoft.com/office/officeart/2005/8/layout/arrow3"/>
    <dgm:cxn modelId="{78621F04-D2A9-6449-8121-CC2224D0343B}" type="presParOf" srcId="{B367B55E-C494-E846-9EA7-90A33B366B2F}" destId="{6662B61E-D873-904C-AA85-0815B99B9916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D81E4D-BB4C-904A-86B1-56C8F9D12651}" type="doc">
      <dgm:prSet loTypeId="urn:microsoft.com/office/officeart/2005/8/layout/arrow3" loCatId="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A4CBFCC-F279-FB4F-A88D-604DF03BDE92}">
      <dgm:prSet phldrT="[Text]" custT="1"/>
      <dgm:spPr/>
      <dgm:t>
        <a:bodyPr/>
        <a:lstStyle/>
        <a:p>
          <a:r>
            <a:rPr lang="en-US" sz="3200" dirty="0" smtClean="0">
              <a:solidFill>
                <a:srgbClr val="FF3300"/>
              </a:solidFill>
            </a:rPr>
            <a:t>1) Predict Drivers</a:t>
          </a:r>
          <a:endParaRPr lang="en-US" sz="3200" dirty="0">
            <a:solidFill>
              <a:srgbClr val="FF3300"/>
            </a:solidFill>
          </a:endParaRPr>
        </a:p>
      </dgm:t>
    </dgm:pt>
    <dgm:pt modelId="{8AFBF3DC-DAFB-4347-9745-66A43D151F7E}" type="parTrans" cxnId="{D0DB0C3E-7393-FA4C-BEF8-ABE6EE37E3CD}">
      <dgm:prSet/>
      <dgm:spPr/>
      <dgm:t>
        <a:bodyPr/>
        <a:lstStyle/>
        <a:p>
          <a:endParaRPr lang="en-US"/>
        </a:p>
      </dgm:t>
    </dgm:pt>
    <dgm:pt modelId="{2C33A246-B72D-164C-A5D9-388997F2BE4F}" type="sibTrans" cxnId="{D0DB0C3E-7393-FA4C-BEF8-ABE6EE37E3CD}">
      <dgm:prSet/>
      <dgm:spPr/>
      <dgm:t>
        <a:bodyPr/>
        <a:lstStyle/>
        <a:p>
          <a:endParaRPr lang="en-US"/>
        </a:p>
      </dgm:t>
    </dgm:pt>
    <dgm:pt modelId="{76912EFE-1ED1-7D4B-B458-AA347D5049EA}">
      <dgm:prSet phldrT="[Text]" custT="1"/>
      <dgm:spPr/>
      <dgm:t>
        <a:bodyPr/>
        <a:lstStyle/>
        <a:p>
          <a:r>
            <a:rPr lang="en-US" sz="3200" dirty="0" smtClean="0"/>
            <a:t>2) Predict Essential</a:t>
          </a:r>
          <a:endParaRPr lang="en-US" sz="3200" dirty="0"/>
        </a:p>
      </dgm:t>
    </dgm:pt>
    <dgm:pt modelId="{B0C84857-8BBA-E543-827E-960714BB83FF}" type="parTrans" cxnId="{76B1BFD8-BBA5-E84C-B4DF-1EB77381D1F0}">
      <dgm:prSet/>
      <dgm:spPr/>
      <dgm:t>
        <a:bodyPr/>
        <a:lstStyle/>
        <a:p>
          <a:endParaRPr lang="en-US"/>
        </a:p>
      </dgm:t>
    </dgm:pt>
    <dgm:pt modelId="{38D07C34-3D6D-FD4A-8BC0-825397C3F66A}" type="sibTrans" cxnId="{76B1BFD8-BBA5-E84C-B4DF-1EB77381D1F0}">
      <dgm:prSet/>
      <dgm:spPr/>
      <dgm:t>
        <a:bodyPr/>
        <a:lstStyle/>
        <a:p>
          <a:endParaRPr lang="en-US"/>
        </a:p>
      </dgm:t>
    </dgm:pt>
    <dgm:pt modelId="{B367B55E-C494-E846-9EA7-90A33B366B2F}" type="pres">
      <dgm:prSet presAssocID="{7FD81E4D-BB4C-904A-86B1-56C8F9D1265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02F9E2-CF8D-D84E-BA27-7007FB6587F5}" type="pres">
      <dgm:prSet presAssocID="{7FD81E4D-BB4C-904A-86B1-56C8F9D12651}" presName="divider" presStyleLbl="fgShp" presStyleIdx="0" presStyleCnt="1"/>
      <dgm:spPr/>
    </dgm:pt>
    <dgm:pt modelId="{5908C16E-3571-564F-A3A3-9F8DEB59A40C}" type="pres">
      <dgm:prSet presAssocID="{6A4CBFCC-F279-FB4F-A88D-604DF03BDE92}" presName="downArrow" presStyleLbl="node1" presStyleIdx="0" presStyleCnt="2"/>
      <dgm:spPr>
        <a:solidFill>
          <a:srgbClr val="FF6600"/>
        </a:solidFill>
      </dgm:spPr>
    </dgm:pt>
    <dgm:pt modelId="{44BA972A-BE44-3D44-8028-556A55A2064A}" type="pres">
      <dgm:prSet presAssocID="{6A4CBFCC-F279-FB4F-A88D-604DF03BDE92}" presName="downArrowText" presStyleLbl="revTx" presStyleIdx="0" presStyleCnt="2" custScaleX="1828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328951-92D1-C24E-A6B3-0AB7D4DFD1C6}" type="pres">
      <dgm:prSet presAssocID="{76912EFE-1ED1-7D4B-B458-AA347D5049EA}" presName="upArrow" presStyleLbl="node1" presStyleIdx="1" presStyleCnt="2"/>
      <dgm:spPr>
        <a:solidFill>
          <a:schemeClr val="tx1"/>
        </a:solidFill>
      </dgm:spPr>
    </dgm:pt>
    <dgm:pt modelId="{6662B61E-D873-904C-AA85-0815B99B9916}" type="pres">
      <dgm:prSet presAssocID="{76912EFE-1ED1-7D4B-B458-AA347D5049EA}" presName="upArrowText" presStyleLbl="revTx" presStyleIdx="1" presStyleCnt="2" custScaleX="1890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DB0C3E-7393-FA4C-BEF8-ABE6EE37E3CD}" srcId="{7FD81E4D-BB4C-904A-86B1-56C8F9D12651}" destId="{6A4CBFCC-F279-FB4F-A88D-604DF03BDE92}" srcOrd="0" destOrd="0" parTransId="{8AFBF3DC-DAFB-4347-9745-66A43D151F7E}" sibTransId="{2C33A246-B72D-164C-A5D9-388997F2BE4F}"/>
    <dgm:cxn modelId="{76B1BFD8-BBA5-E84C-B4DF-1EB77381D1F0}" srcId="{7FD81E4D-BB4C-904A-86B1-56C8F9D12651}" destId="{76912EFE-1ED1-7D4B-B458-AA347D5049EA}" srcOrd="1" destOrd="0" parTransId="{B0C84857-8BBA-E543-827E-960714BB83FF}" sibTransId="{38D07C34-3D6D-FD4A-8BC0-825397C3F66A}"/>
    <dgm:cxn modelId="{0A32FDA9-ABDA-B740-8D26-3F9B8945A6A1}" type="presOf" srcId="{76912EFE-1ED1-7D4B-B458-AA347D5049EA}" destId="{6662B61E-D873-904C-AA85-0815B99B9916}" srcOrd="0" destOrd="0" presId="urn:microsoft.com/office/officeart/2005/8/layout/arrow3"/>
    <dgm:cxn modelId="{5E0B2AAA-AA18-F548-96D4-73E1F71749EE}" type="presOf" srcId="{7FD81E4D-BB4C-904A-86B1-56C8F9D12651}" destId="{B367B55E-C494-E846-9EA7-90A33B366B2F}" srcOrd="0" destOrd="0" presId="urn:microsoft.com/office/officeart/2005/8/layout/arrow3"/>
    <dgm:cxn modelId="{C1BED63D-4B4F-6745-A126-70A193CC5A03}" type="presOf" srcId="{6A4CBFCC-F279-FB4F-A88D-604DF03BDE92}" destId="{44BA972A-BE44-3D44-8028-556A55A2064A}" srcOrd="0" destOrd="0" presId="urn:microsoft.com/office/officeart/2005/8/layout/arrow3"/>
    <dgm:cxn modelId="{9DE27A9A-2B40-EA45-8DA6-A44D1A7E1CAD}" type="presParOf" srcId="{B367B55E-C494-E846-9EA7-90A33B366B2F}" destId="{4402F9E2-CF8D-D84E-BA27-7007FB6587F5}" srcOrd="0" destOrd="0" presId="urn:microsoft.com/office/officeart/2005/8/layout/arrow3"/>
    <dgm:cxn modelId="{32D061C3-B518-714E-B058-0C7EE771FB6D}" type="presParOf" srcId="{B367B55E-C494-E846-9EA7-90A33B366B2F}" destId="{5908C16E-3571-564F-A3A3-9F8DEB59A40C}" srcOrd="1" destOrd="0" presId="urn:microsoft.com/office/officeart/2005/8/layout/arrow3"/>
    <dgm:cxn modelId="{1730E237-33CD-394A-8605-51F8D341A5A2}" type="presParOf" srcId="{B367B55E-C494-E846-9EA7-90A33B366B2F}" destId="{44BA972A-BE44-3D44-8028-556A55A2064A}" srcOrd="2" destOrd="0" presId="urn:microsoft.com/office/officeart/2005/8/layout/arrow3"/>
    <dgm:cxn modelId="{2055BD52-CB7A-F544-8E14-C374AA1F8B79}" type="presParOf" srcId="{B367B55E-C494-E846-9EA7-90A33B366B2F}" destId="{24328951-92D1-C24E-A6B3-0AB7D4DFD1C6}" srcOrd="3" destOrd="0" presId="urn:microsoft.com/office/officeart/2005/8/layout/arrow3"/>
    <dgm:cxn modelId="{B758D3B8-D665-9044-840E-DF7843F8CD2B}" type="presParOf" srcId="{B367B55E-C494-E846-9EA7-90A33B366B2F}" destId="{6662B61E-D873-904C-AA85-0815B99B9916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D81E4D-BB4C-904A-86B1-56C8F9D12651}" type="doc">
      <dgm:prSet loTypeId="urn:microsoft.com/office/officeart/2005/8/layout/arrow3" loCatId="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A4CBFCC-F279-FB4F-A88D-604DF03BDE92}">
      <dgm:prSet phldrT="[Text]" custT="1"/>
      <dgm:spPr/>
      <dgm:t>
        <a:bodyPr/>
        <a:lstStyle/>
        <a:p>
          <a:r>
            <a:rPr lang="en-US" sz="3200" dirty="0" smtClean="0"/>
            <a:t>1) Predict Drivers</a:t>
          </a:r>
          <a:endParaRPr lang="en-US" sz="3200" dirty="0"/>
        </a:p>
      </dgm:t>
    </dgm:pt>
    <dgm:pt modelId="{8AFBF3DC-DAFB-4347-9745-66A43D151F7E}" type="parTrans" cxnId="{D0DB0C3E-7393-FA4C-BEF8-ABE6EE37E3CD}">
      <dgm:prSet/>
      <dgm:spPr/>
      <dgm:t>
        <a:bodyPr/>
        <a:lstStyle/>
        <a:p>
          <a:endParaRPr lang="en-US"/>
        </a:p>
      </dgm:t>
    </dgm:pt>
    <dgm:pt modelId="{2C33A246-B72D-164C-A5D9-388997F2BE4F}" type="sibTrans" cxnId="{D0DB0C3E-7393-FA4C-BEF8-ABE6EE37E3CD}">
      <dgm:prSet/>
      <dgm:spPr/>
      <dgm:t>
        <a:bodyPr/>
        <a:lstStyle/>
        <a:p>
          <a:endParaRPr lang="en-US"/>
        </a:p>
      </dgm:t>
    </dgm:pt>
    <dgm:pt modelId="{76912EFE-1ED1-7D4B-B458-AA347D5049EA}">
      <dgm:prSet phldrT="[Text]" custT="1"/>
      <dgm:spPr/>
      <dgm:t>
        <a:bodyPr/>
        <a:lstStyle/>
        <a:p>
          <a:r>
            <a:rPr lang="en-US" sz="3200" dirty="0" smtClean="0">
              <a:solidFill>
                <a:srgbClr val="FF3300"/>
              </a:solidFill>
            </a:rPr>
            <a:t>2) Predict Essential</a:t>
          </a:r>
          <a:endParaRPr lang="en-US" sz="3200" dirty="0">
            <a:solidFill>
              <a:srgbClr val="FF3300"/>
            </a:solidFill>
          </a:endParaRPr>
        </a:p>
      </dgm:t>
    </dgm:pt>
    <dgm:pt modelId="{B0C84857-8BBA-E543-827E-960714BB83FF}" type="parTrans" cxnId="{76B1BFD8-BBA5-E84C-B4DF-1EB77381D1F0}">
      <dgm:prSet/>
      <dgm:spPr/>
      <dgm:t>
        <a:bodyPr/>
        <a:lstStyle/>
        <a:p>
          <a:endParaRPr lang="en-US"/>
        </a:p>
      </dgm:t>
    </dgm:pt>
    <dgm:pt modelId="{38D07C34-3D6D-FD4A-8BC0-825397C3F66A}" type="sibTrans" cxnId="{76B1BFD8-BBA5-E84C-B4DF-1EB77381D1F0}">
      <dgm:prSet/>
      <dgm:spPr/>
      <dgm:t>
        <a:bodyPr/>
        <a:lstStyle/>
        <a:p>
          <a:endParaRPr lang="en-US"/>
        </a:p>
      </dgm:t>
    </dgm:pt>
    <dgm:pt modelId="{B367B55E-C494-E846-9EA7-90A33B366B2F}" type="pres">
      <dgm:prSet presAssocID="{7FD81E4D-BB4C-904A-86B1-56C8F9D1265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02F9E2-CF8D-D84E-BA27-7007FB6587F5}" type="pres">
      <dgm:prSet presAssocID="{7FD81E4D-BB4C-904A-86B1-56C8F9D12651}" presName="divider" presStyleLbl="fgShp" presStyleIdx="0" presStyleCnt="1"/>
      <dgm:spPr/>
    </dgm:pt>
    <dgm:pt modelId="{5908C16E-3571-564F-A3A3-9F8DEB59A40C}" type="pres">
      <dgm:prSet presAssocID="{6A4CBFCC-F279-FB4F-A88D-604DF03BDE92}" presName="downArrow" presStyleLbl="node1" presStyleIdx="0" presStyleCnt="2"/>
      <dgm:spPr>
        <a:solidFill>
          <a:schemeClr val="tx1"/>
        </a:solidFill>
      </dgm:spPr>
    </dgm:pt>
    <dgm:pt modelId="{44BA972A-BE44-3D44-8028-556A55A2064A}" type="pres">
      <dgm:prSet presAssocID="{6A4CBFCC-F279-FB4F-A88D-604DF03BDE92}" presName="downArrowText" presStyleLbl="revTx" presStyleIdx="0" presStyleCnt="2" custScaleX="1828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328951-92D1-C24E-A6B3-0AB7D4DFD1C6}" type="pres">
      <dgm:prSet presAssocID="{76912EFE-1ED1-7D4B-B458-AA347D5049EA}" presName="upArrow" presStyleLbl="node1" presStyleIdx="1" presStyleCnt="2"/>
      <dgm:spPr>
        <a:solidFill>
          <a:srgbClr val="FF6600"/>
        </a:solidFill>
      </dgm:spPr>
    </dgm:pt>
    <dgm:pt modelId="{6662B61E-D873-904C-AA85-0815B99B9916}" type="pres">
      <dgm:prSet presAssocID="{76912EFE-1ED1-7D4B-B458-AA347D5049EA}" presName="upArrowText" presStyleLbl="revTx" presStyleIdx="1" presStyleCnt="2" custScaleX="1890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DB0C3E-7393-FA4C-BEF8-ABE6EE37E3CD}" srcId="{7FD81E4D-BB4C-904A-86B1-56C8F9D12651}" destId="{6A4CBFCC-F279-FB4F-A88D-604DF03BDE92}" srcOrd="0" destOrd="0" parTransId="{8AFBF3DC-DAFB-4347-9745-66A43D151F7E}" sibTransId="{2C33A246-B72D-164C-A5D9-388997F2BE4F}"/>
    <dgm:cxn modelId="{26D6F095-7B56-F64B-9F59-915B2EA42D48}" type="presOf" srcId="{76912EFE-1ED1-7D4B-B458-AA347D5049EA}" destId="{6662B61E-D873-904C-AA85-0815B99B9916}" srcOrd="0" destOrd="0" presId="urn:microsoft.com/office/officeart/2005/8/layout/arrow3"/>
    <dgm:cxn modelId="{76B1BFD8-BBA5-E84C-B4DF-1EB77381D1F0}" srcId="{7FD81E4D-BB4C-904A-86B1-56C8F9D12651}" destId="{76912EFE-1ED1-7D4B-B458-AA347D5049EA}" srcOrd="1" destOrd="0" parTransId="{B0C84857-8BBA-E543-827E-960714BB83FF}" sibTransId="{38D07C34-3D6D-FD4A-8BC0-825397C3F66A}"/>
    <dgm:cxn modelId="{2E458620-C93C-A940-AA29-CE3B09B4C592}" type="presOf" srcId="{6A4CBFCC-F279-FB4F-A88D-604DF03BDE92}" destId="{44BA972A-BE44-3D44-8028-556A55A2064A}" srcOrd="0" destOrd="0" presId="urn:microsoft.com/office/officeart/2005/8/layout/arrow3"/>
    <dgm:cxn modelId="{2B1EB224-ADD4-BF46-BBE5-ADA2E6EC6135}" type="presOf" srcId="{7FD81E4D-BB4C-904A-86B1-56C8F9D12651}" destId="{B367B55E-C494-E846-9EA7-90A33B366B2F}" srcOrd="0" destOrd="0" presId="urn:microsoft.com/office/officeart/2005/8/layout/arrow3"/>
    <dgm:cxn modelId="{06891AA5-F5A4-4041-B017-3EFCC3AC6D56}" type="presParOf" srcId="{B367B55E-C494-E846-9EA7-90A33B366B2F}" destId="{4402F9E2-CF8D-D84E-BA27-7007FB6587F5}" srcOrd="0" destOrd="0" presId="urn:microsoft.com/office/officeart/2005/8/layout/arrow3"/>
    <dgm:cxn modelId="{F6D5E085-A583-E04C-9708-EB6373E48C7A}" type="presParOf" srcId="{B367B55E-C494-E846-9EA7-90A33B366B2F}" destId="{5908C16E-3571-564F-A3A3-9F8DEB59A40C}" srcOrd="1" destOrd="0" presId="urn:microsoft.com/office/officeart/2005/8/layout/arrow3"/>
    <dgm:cxn modelId="{A03B6087-9CCD-B449-A6C8-01AD7247E5AC}" type="presParOf" srcId="{B367B55E-C494-E846-9EA7-90A33B366B2F}" destId="{44BA972A-BE44-3D44-8028-556A55A2064A}" srcOrd="2" destOrd="0" presId="urn:microsoft.com/office/officeart/2005/8/layout/arrow3"/>
    <dgm:cxn modelId="{B9FF54E4-3D53-3A4C-B83D-518C0DFCBD4F}" type="presParOf" srcId="{B367B55E-C494-E846-9EA7-90A33B366B2F}" destId="{24328951-92D1-C24E-A6B3-0AB7D4DFD1C6}" srcOrd="3" destOrd="0" presId="urn:microsoft.com/office/officeart/2005/8/layout/arrow3"/>
    <dgm:cxn modelId="{121C22BB-5CAE-FE4B-B827-2279C61D3B46}" type="presParOf" srcId="{B367B55E-C494-E846-9EA7-90A33B366B2F}" destId="{6662B61E-D873-904C-AA85-0815B99B9916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2F9E2-CF8D-D84E-BA27-7007FB6587F5}">
      <dsp:nvSpPr>
        <dsp:cNvPr id="0" name=""/>
        <dsp:cNvSpPr/>
      </dsp:nvSpPr>
      <dsp:spPr>
        <a:xfrm rot="21300000">
          <a:off x="18706" y="1685100"/>
          <a:ext cx="6058586" cy="693799"/>
        </a:xfrm>
        <a:prstGeom prst="mathMinus">
          <a:avLst/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908C16E-3571-564F-A3A3-9F8DEB59A40C}">
      <dsp:nvSpPr>
        <dsp:cNvPr id="0" name=""/>
        <dsp:cNvSpPr/>
      </dsp:nvSpPr>
      <dsp:spPr>
        <a:xfrm>
          <a:off x="731520" y="203200"/>
          <a:ext cx="1828800" cy="1625600"/>
        </a:xfrm>
        <a:prstGeom prst="downArrow">
          <a:avLst/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BA972A-BE44-3D44-8028-556A55A2064A}">
      <dsp:nvSpPr>
        <dsp:cNvPr id="0" name=""/>
        <dsp:cNvSpPr/>
      </dsp:nvSpPr>
      <dsp:spPr>
        <a:xfrm>
          <a:off x="2423116" y="0"/>
          <a:ext cx="3566247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1) Predict Drivers</a:t>
          </a:r>
          <a:endParaRPr lang="en-US" sz="3200" kern="1200" dirty="0"/>
        </a:p>
      </dsp:txBody>
      <dsp:txXfrm>
        <a:off x="2423116" y="0"/>
        <a:ext cx="3566247" cy="1706880"/>
      </dsp:txXfrm>
    </dsp:sp>
    <dsp:sp modelId="{24328951-92D1-C24E-A6B3-0AB7D4DFD1C6}">
      <dsp:nvSpPr>
        <dsp:cNvPr id="0" name=""/>
        <dsp:cNvSpPr/>
      </dsp:nvSpPr>
      <dsp:spPr>
        <a:xfrm>
          <a:off x="3535680" y="2235200"/>
          <a:ext cx="1828800" cy="1625600"/>
        </a:xfrm>
        <a:prstGeom prst="upArrow">
          <a:avLst/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62B61E-D873-904C-AA85-0815B99B9916}">
      <dsp:nvSpPr>
        <dsp:cNvPr id="0" name=""/>
        <dsp:cNvSpPr/>
      </dsp:nvSpPr>
      <dsp:spPr>
        <a:xfrm>
          <a:off x="45763" y="2357120"/>
          <a:ext cx="3687992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2) Predict Essential</a:t>
          </a:r>
          <a:endParaRPr lang="en-US" sz="3200" kern="1200" dirty="0"/>
        </a:p>
      </dsp:txBody>
      <dsp:txXfrm>
        <a:off x="45763" y="2357120"/>
        <a:ext cx="3687992" cy="17068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2F9E2-CF8D-D84E-BA27-7007FB6587F5}">
      <dsp:nvSpPr>
        <dsp:cNvPr id="0" name=""/>
        <dsp:cNvSpPr/>
      </dsp:nvSpPr>
      <dsp:spPr>
        <a:xfrm rot="21300000">
          <a:off x="18706" y="1685100"/>
          <a:ext cx="6058586" cy="693799"/>
        </a:xfrm>
        <a:prstGeom prst="mathMinus">
          <a:avLst/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908C16E-3571-564F-A3A3-9F8DEB59A40C}">
      <dsp:nvSpPr>
        <dsp:cNvPr id="0" name=""/>
        <dsp:cNvSpPr/>
      </dsp:nvSpPr>
      <dsp:spPr>
        <a:xfrm>
          <a:off x="731520" y="203200"/>
          <a:ext cx="1828800" cy="1625600"/>
        </a:xfrm>
        <a:prstGeom prst="downArrow">
          <a:avLst/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BA972A-BE44-3D44-8028-556A55A2064A}">
      <dsp:nvSpPr>
        <dsp:cNvPr id="0" name=""/>
        <dsp:cNvSpPr/>
      </dsp:nvSpPr>
      <dsp:spPr>
        <a:xfrm>
          <a:off x="2423116" y="0"/>
          <a:ext cx="3566247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FF3300"/>
              </a:solidFill>
            </a:rPr>
            <a:t>1) Predict Drivers</a:t>
          </a:r>
          <a:endParaRPr lang="en-US" sz="3200" kern="1200" dirty="0">
            <a:solidFill>
              <a:srgbClr val="FF3300"/>
            </a:solidFill>
          </a:endParaRPr>
        </a:p>
      </dsp:txBody>
      <dsp:txXfrm>
        <a:off x="2423116" y="0"/>
        <a:ext cx="3566247" cy="1706880"/>
      </dsp:txXfrm>
    </dsp:sp>
    <dsp:sp modelId="{24328951-92D1-C24E-A6B3-0AB7D4DFD1C6}">
      <dsp:nvSpPr>
        <dsp:cNvPr id="0" name=""/>
        <dsp:cNvSpPr/>
      </dsp:nvSpPr>
      <dsp:spPr>
        <a:xfrm>
          <a:off x="3535680" y="2235200"/>
          <a:ext cx="1828800" cy="1625600"/>
        </a:xfrm>
        <a:prstGeom prst="upArrow">
          <a:avLst/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62B61E-D873-904C-AA85-0815B99B9916}">
      <dsp:nvSpPr>
        <dsp:cNvPr id="0" name=""/>
        <dsp:cNvSpPr/>
      </dsp:nvSpPr>
      <dsp:spPr>
        <a:xfrm>
          <a:off x="45763" y="2357120"/>
          <a:ext cx="3687992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2) Predict Essential</a:t>
          </a:r>
          <a:endParaRPr lang="en-US" sz="3200" kern="1200" dirty="0"/>
        </a:p>
      </dsp:txBody>
      <dsp:txXfrm>
        <a:off x="45763" y="2357120"/>
        <a:ext cx="3687992" cy="17068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2F9E2-CF8D-D84E-BA27-7007FB6587F5}">
      <dsp:nvSpPr>
        <dsp:cNvPr id="0" name=""/>
        <dsp:cNvSpPr/>
      </dsp:nvSpPr>
      <dsp:spPr>
        <a:xfrm rot="21300000">
          <a:off x="18706" y="1685100"/>
          <a:ext cx="6058586" cy="693799"/>
        </a:xfrm>
        <a:prstGeom prst="mathMinus">
          <a:avLst/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908C16E-3571-564F-A3A3-9F8DEB59A40C}">
      <dsp:nvSpPr>
        <dsp:cNvPr id="0" name=""/>
        <dsp:cNvSpPr/>
      </dsp:nvSpPr>
      <dsp:spPr>
        <a:xfrm>
          <a:off x="731520" y="203200"/>
          <a:ext cx="1828800" cy="1625600"/>
        </a:xfrm>
        <a:prstGeom prst="downArrow">
          <a:avLst/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BA972A-BE44-3D44-8028-556A55A2064A}">
      <dsp:nvSpPr>
        <dsp:cNvPr id="0" name=""/>
        <dsp:cNvSpPr/>
      </dsp:nvSpPr>
      <dsp:spPr>
        <a:xfrm>
          <a:off x="2423116" y="0"/>
          <a:ext cx="3566247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1) Predict Drivers</a:t>
          </a:r>
          <a:endParaRPr lang="en-US" sz="3200" kern="1200" dirty="0"/>
        </a:p>
      </dsp:txBody>
      <dsp:txXfrm>
        <a:off x="2423116" y="0"/>
        <a:ext cx="3566247" cy="1706880"/>
      </dsp:txXfrm>
    </dsp:sp>
    <dsp:sp modelId="{24328951-92D1-C24E-A6B3-0AB7D4DFD1C6}">
      <dsp:nvSpPr>
        <dsp:cNvPr id="0" name=""/>
        <dsp:cNvSpPr/>
      </dsp:nvSpPr>
      <dsp:spPr>
        <a:xfrm>
          <a:off x="3535680" y="2235200"/>
          <a:ext cx="1828800" cy="1625600"/>
        </a:xfrm>
        <a:prstGeom prst="upArrow">
          <a:avLst/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62B61E-D873-904C-AA85-0815B99B9916}">
      <dsp:nvSpPr>
        <dsp:cNvPr id="0" name=""/>
        <dsp:cNvSpPr/>
      </dsp:nvSpPr>
      <dsp:spPr>
        <a:xfrm>
          <a:off x="45763" y="2357120"/>
          <a:ext cx="3687992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FF3300"/>
              </a:solidFill>
            </a:rPr>
            <a:t>2) Predict Essential</a:t>
          </a:r>
          <a:endParaRPr lang="en-US" sz="3200" kern="1200" dirty="0">
            <a:solidFill>
              <a:srgbClr val="FF3300"/>
            </a:solidFill>
          </a:endParaRPr>
        </a:p>
      </dsp:txBody>
      <dsp:txXfrm>
        <a:off x="45763" y="2357120"/>
        <a:ext cx="3687992" cy="1706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</a:defRPr>
            </a:lvl1pPr>
          </a:lstStyle>
          <a:p>
            <a:pPr>
              <a:defRPr/>
            </a:pPr>
            <a:fld id="{AE6DD4FD-61FB-4C41-A0C1-9AE34741F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39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6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6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</a:defRPr>
            </a:lvl1pPr>
          </a:lstStyle>
          <a:p>
            <a:pPr>
              <a:defRPr/>
            </a:pPr>
            <a:fld id="{E663F6A8-8557-904F-BB8A-21588799E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29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ヒラギノ角ゴ Pro W3" pitchFamily="-106" charset="-128"/>
        <a:cs typeface="ヒラギノ角ゴ Pro W3" pitchFamily="-106" charset="-128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ヒラギノ角ゴ Pro W3" pitchFamily="-106" charset="-128"/>
        <a:cs typeface="ヒラギノ角ゴ Pro W3" charset="0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ヒラギノ角ゴ Pro W3" pitchFamily="-106" charset="-128"/>
        <a:cs typeface="ヒラギノ角ゴ Pro W3" charset="0"/>
      </a:defRPr>
    </a:lvl5pPr>
    <a:lvl6pPr marL="2285415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0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8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65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ECC6CC-3107-2345-A1DF-BDA906C05222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CFB1CB-6E95-FD47-BF38-B9C276C7BE4F}" type="slidenum">
              <a:rPr lang="en-US" sz="1300">
                <a:solidFill>
                  <a:srgbClr val="000000"/>
                </a:solidFill>
                <a:latin typeface="Calibri" charset="0"/>
              </a:rPr>
              <a:pPr/>
              <a:t>14</a:t>
            </a:fld>
            <a:endParaRPr lang="en-US" sz="13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CFB1CB-6E95-FD47-BF38-B9C276C7BE4F}" type="slidenum">
              <a:rPr lang="en-US" sz="1300">
                <a:solidFill>
                  <a:srgbClr val="000000"/>
                </a:solidFill>
                <a:latin typeface="Calibri" charset="0"/>
              </a:rPr>
              <a:pPr/>
              <a:t>15</a:t>
            </a:fld>
            <a:endParaRPr lang="en-US" sz="13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CFB1CB-6E95-FD47-BF38-B9C276C7BE4F}" type="slidenum">
              <a:rPr lang="en-US" sz="1300">
                <a:solidFill>
                  <a:srgbClr val="000000"/>
                </a:solidFill>
                <a:latin typeface="Calibri" charset="0"/>
              </a:rPr>
              <a:pPr/>
              <a:t>16</a:t>
            </a:fld>
            <a:endParaRPr lang="en-US" sz="13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9063">
              <a:spcBef>
                <a:spcPts val="613"/>
              </a:spcBef>
            </a:pPr>
            <a:r>
              <a:rPr lang="en-US" sz="170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Encode mechanistic cause-event</a:t>
            </a:r>
          </a:p>
          <a:p>
            <a:pPr marL="119063">
              <a:spcBef>
                <a:spcPts val="613"/>
              </a:spcBef>
            </a:pPr>
            <a:endParaRPr lang="en-US" sz="1700">
              <a:solidFill>
                <a:srgbClr val="000000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  <a:p>
            <a:pPr marL="119063">
              <a:spcBef>
                <a:spcPts val="613"/>
              </a:spcBef>
            </a:pPr>
            <a:r>
              <a:rPr lang="en-US" sz="170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Intuitive and suggestive of further experimentation</a:t>
            </a:r>
          </a:p>
          <a:p>
            <a:pPr marL="119063">
              <a:spcBef>
                <a:spcPts val="613"/>
              </a:spcBef>
            </a:pPr>
            <a:endParaRPr lang="en-US" sz="1700">
              <a:solidFill>
                <a:srgbClr val="000000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  <a:p>
            <a:pPr marL="119063">
              <a:spcBef>
                <a:spcPts val="613"/>
              </a:spcBef>
            </a:pPr>
            <a:r>
              <a:rPr lang="en-US" sz="170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Data provide quantification to (someday) simulate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9063">
              <a:spcBef>
                <a:spcPts val="613"/>
              </a:spcBef>
            </a:pPr>
            <a:r>
              <a:rPr lang="en-US" sz="170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Encode mechanistic cause-event</a:t>
            </a:r>
          </a:p>
          <a:p>
            <a:pPr marL="119063">
              <a:spcBef>
                <a:spcPts val="613"/>
              </a:spcBef>
            </a:pPr>
            <a:endParaRPr lang="en-US" sz="1700">
              <a:solidFill>
                <a:srgbClr val="000000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  <a:p>
            <a:pPr marL="119063">
              <a:spcBef>
                <a:spcPts val="613"/>
              </a:spcBef>
            </a:pPr>
            <a:r>
              <a:rPr lang="en-US" sz="170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Intuitive and suggestive of further experimentation</a:t>
            </a:r>
          </a:p>
          <a:p>
            <a:pPr marL="119063">
              <a:spcBef>
                <a:spcPts val="613"/>
              </a:spcBef>
            </a:pPr>
            <a:endParaRPr lang="en-US" sz="1700">
              <a:solidFill>
                <a:srgbClr val="000000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  <a:p>
            <a:pPr marL="119063">
              <a:spcBef>
                <a:spcPts val="613"/>
              </a:spcBef>
            </a:pPr>
            <a:r>
              <a:rPr lang="en-US" sz="170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Data provide quantification to (someday) simulate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Pathway Inference in the Middle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Arrows pointing out to different uses:</a:t>
            </a:r>
          </a:p>
          <a:p>
            <a:pPr eaLnBrk="1" hangingPunct="1">
              <a:buFontTx/>
              <a:buChar char="-"/>
            </a:pPr>
            <a:r>
              <a:rPr lang="en-US">
                <a:ea typeface="ＭＳ Ｐゴシック" charset="0"/>
                <a:cs typeface="ＭＳ Ｐゴシック" charset="0"/>
              </a:rPr>
              <a:t>differential marker ID for subtypes</a:t>
            </a:r>
          </a:p>
          <a:p>
            <a:pPr eaLnBrk="1" hangingPunct="1">
              <a:buFontTx/>
              <a:buChar char="-"/>
            </a:pPr>
            <a:r>
              <a:rPr lang="en-US">
                <a:ea typeface="ＭＳ Ｐゴシック" charset="0"/>
                <a:cs typeface="ＭＳ Ｐゴシック" charset="0"/>
              </a:rPr>
              <a:t>cross-cancer analysis</a:t>
            </a:r>
          </a:p>
          <a:p>
            <a:pPr eaLnBrk="1" hangingPunct="1">
              <a:buFontTx/>
              <a:buChar char="-"/>
            </a:pPr>
            <a:r>
              <a:rPr lang="en-US">
                <a:ea typeface="ＭＳ Ｐゴシック" charset="0"/>
                <a:cs typeface="ＭＳ Ｐゴシック" charset="0"/>
              </a:rPr>
              <a:t>assess mutations</a:t>
            </a:r>
          </a:p>
          <a:p>
            <a:pPr eaLnBrk="1" hangingPunct="1">
              <a:buFontTx/>
              <a:buChar char="-"/>
            </a:pPr>
            <a:r>
              <a:rPr lang="en-US">
                <a:ea typeface="ＭＳ Ｐゴシック" charset="0"/>
                <a:cs typeface="ＭＳ Ｐゴシック" charset="0"/>
              </a:rPr>
              <a:t>simulate to infer drug targets</a:t>
            </a:r>
          </a:p>
          <a:p>
            <a:pPr eaLnBrk="1" hangingPunct="1">
              <a:buFontTx/>
              <a:buChar char="-"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920A447-22F1-CC4F-860C-8E14432AFBE1}" type="slidenum">
              <a:rPr lang="en-US" sz="1300">
                <a:latin typeface="Times New Roman" charset="0"/>
              </a:rPr>
              <a:pPr/>
              <a:t>21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ECC6CC-3107-2345-A1DF-BDA906C05222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eriod"/>
            </a:pPr>
            <a:r>
              <a:rPr lang="en-US" baseline="0" dirty="0" smtClean="0"/>
              <a:t>Continuous cloth-pressing machine</a:t>
            </a:r>
          </a:p>
          <a:p>
            <a:pPr marL="228600" indent="-228600">
              <a:buAutoNum type="alphaUcPeriod"/>
            </a:pPr>
            <a:r>
              <a:rPr lang="en-US" baseline="0" dirty="0" smtClean="0"/>
              <a:t>Digesting duck, 1739. Automated digestion by </a:t>
            </a:r>
            <a:r>
              <a:rPr lang="en-US" baseline="0" dirty="0" err="1" smtClean="0"/>
              <a:t>Vaucanson</a:t>
            </a:r>
            <a:r>
              <a:rPr lang="en-US" baseline="0" dirty="0" smtClean="0"/>
              <a:t>.</a:t>
            </a:r>
          </a:p>
          <a:p>
            <a:pPr marL="228600" indent="-228600">
              <a:buAutoNum type="alphaUcPeriod"/>
            </a:pPr>
            <a:r>
              <a:rPr lang="en-US" baseline="0" dirty="0" err="1" smtClean="0"/>
              <a:t>Bonsack</a:t>
            </a:r>
            <a:r>
              <a:rPr lang="en-US" baseline="0" dirty="0" smtClean="0"/>
              <a:t> cigarette-rolling machine, 1880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63F6A8-8557-904F-BB8A-21588799E55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87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A47CDE9-C4DA-E244-B7D4-584B77499A6D}" type="slidenum">
              <a:rPr lang="en-US" sz="1300">
                <a:solidFill>
                  <a:srgbClr val="000000"/>
                </a:solidFill>
                <a:latin typeface="Times New Roman" charset="0"/>
              </a:rPr>
              <a:pPr/>
              <a:t>25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705C81-3B40-E446-B350-DCD8CCD8C860}" type="slidenum">
              <a:rPr lang="en-US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CFB1CB-6E95-FD47-BF38-B9C276C7BE4F}" type="slidenum">
              <a:rPr lang="en-US" sz="1300">
                <a:solidFill>
                  <a:srgbClr val="000000"/>
                </a:solidFill>
                <a:latin typeface="Calibri" charset="0"/>
              </a:rPr>
              <a:pPr/>
              <a:t>5</a:t>
            </a:fld>
            <a:endParaRPr lang="en-US" sz="13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CFE953-EE18-174C-BA43-2E37A631B4B5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In order to show specificity, I ran my discrepancy analysis on a set of potential passenger mutations found by MutSig. In this case, I ran on COADREAD mutations with p-value &gt; 0.5 of which there were 4 genes with enough pathway annotations to perform the analysis. Shown here is PRKDC which does not show a significant discrepancy from mutant versus non-mutant.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GBM results:</a:t>
            </a:r>
          </a:p>
          <a:p>
            <a:pPr>
              <a:buFontTx/>
              <a:buChar char="-"/>
            </a:pPr>
            <a:r>
              <a:rPr lang="en-US">
                <a:ea typeface="ＭＳ Ｐゴシック" charset="0"/>
                <a:cs typeface="ＭＳ Ｐゴシック" charset="0"/>
              </a:rPr>
              <a:t>PDGFR predicted as GOF. Exon 8/9 deletion shown to be oncogenic.</a:t>
            </a: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01A28C-763B-544F-8A4F-B8CAB8B9E0BF}" type="slidenum">
              <a:rPr lang="en-US" sz="1300">
                <a:solidFill>
                  <a:srgbClr val="000000"/>
                </a:solidFill>
                <a:latin typeface="Times New Roman" charset="0"/>
              </a:rPr>
              <a:pPr/>
              <a:t>48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CFB1CB-6E95-FD47-BF38-B9C276C7BE4F}" type="slidenum">
              <a:rPr lang="en-US" sz="1300">
                <a:solidFill>
                  <a:srgbClr val="000000"/>
                </a:solidFill>
                <a:latin typeface="Calibri" charset="0"/>
              </a:rPr>
              <a:pPr/>
              <a:t>51</a:t>
            </a:fld>
            <a:endParaRPr lang="en-US" sz="13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Pathway Inference in the Middle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Arrows pointing out to different uses:</a:t>
            </a:r>
          </a:p>
          <a:p>
            <a:pPr>
              <a:buFontTx/>
              <a:buChar char="-"/>
            </a:pPr>
            <a:r>
              <a:rPr lang="en-US">
                <a:ea typeface="ＭＳ Ｐゴシック" charset="0"/>
                <a:cs typeface="ＭＳ Ｐゴシック" charset="0"/>
              </a:rPr>
              <a:t>differential marker ID for subtypes</a:t>
            </a:r>
          </a:p>
          <a:p>
            <a:pPr>
              <a:buFontTx/>
              <a:buChar char="-"/>
            </a:pPr>
            <a:r>
              <a:rPr lang="en-US">
                <a:ea typeface="ＭＳ Ｐゴシック" charset="0"/>
                <a:cs typeface="ＭＳ Ｐゴシック" charset="0"/>
              </a:rPr>
              <a:t>cross-cancer analysis</a:t>
            </a:r>
          </a:p>
          <a:p>
            <a:pPr>
              <a:buFontTx/>
              <a:buChar char="-"/>
            </a:pPr>
            <a:r>
              <a:rPr lang="en-US">
                <a:ea typeface="ＭＳ Ｐゴシック" charset="0"/>
                <a:cs typeface="ＭＳ Ｐゴシック" charset="0"/>
              </a:rPr>
              <a:t>assess mutations</a:t>
            </a:r>
          </a:p>
          <a:p>
            <a:pPr>
              <a:buFontTx/>
              <a:buChar char="-"/>
            </a:pPr>
            <a:r>
              <a:rPr lang="en-US">
                <a:ea typeface="ＭＳ Ｐゴシック" charset="0"/>
                <a:cs typeface="ＭＳ Ｐゴシック" charset="0"/>
              </a:rPr>
              <a:t>simulate to infer drug targets</a:t>
            </a:r>
          </a:p>
          <a:p>
            <a:pPr>
              <a:buFontTx/>
              <a:buChar char="-"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92EC44-D187-4746-BB70-D4518997FC4E}" type="slidenum">
              <a:rPr lang="en-US" sz="1300">
                <a:latin typeface="Times New Roman" charset="0"/>
              </a:rPr>
              <a:pPr/>
              <a:t>53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Pathway Inference in the Middle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Arrows pointing out to different uses:</a:t>
            </a:r>
          </a:p>
          <a:p>
            <a:pPr>
              <a:buFontTx/>
              <a:buChar char="-"/>
            </a:pPr>
            <a:r>
              <a:rPr lang="en-US">
                <a:ea typeface="ＭＳ Ｐゴシック" charset="0"/>
                <a:cs typeface="ＭＳ Ｐゴシック" charset="0"/>
              </a:rPr>
              <a:t>differential marker ID for subtypes</a:t>
            </a:r>
          </a:p>
          <a:p>
            <a:pPr>
              <a:buFontTx/>
              <a:buChar char="-"/>
            </a:pPr>
            <a:r>
              <a:rPr lang="en-US">
                <a:ea typeface="ＭＳ Ｐゴシック" charset="0"/>
                <a:cs typeface="ＭＳ Ｐゴシック" charset="0"/>
              </a:rPr>
              <a:t>cross-cancer analysis</a:t>
            </a:r>
          </a:p>
          <a:p>
            <a:pPr>
              <a:buFontTx/>
              <a:buChar char="-"/>
            </a:pPr>
            <a:r>
              <a:rPr lang="en-US">
                <a:ea typeface="ＭＳ Ｐゴシック" charset="0"/>
                <a:cs typeface="ＭＳ Ｐゴシック" charset="0"/>
              </a:rPr>
              <a:t>assess mutations</a:t>
            </a:r>
          </a:p>
          <a:p>
            <a:pPr>
              <a:buFontTx/>
              <a:buChar char="-"/>
            </a:pPr>
            <a:r>
              <a:rPr lang="en-US">
                <a:ea typeface="ＭＳ Ｐゴシック" charset="0"/>
                <a:cs typeface="ＭＳ Ｐゴシック" charset="0"/>
              </a:rPr>
              <a:t>simulate to infer drug targets</a:t>
            </a:r>
          </a:p>
          <a:p>
            <a:pPr>
              <a:buFontTx/>
              <a:buChar char="-"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77D6625-AF9B-9641-9609-1A059FAC527E}" type="slidenum">
              <a:rPr lang="en-US" sz="1300">
                <a:latin typeface="Times New Roman" charset="0"/>
              </a:rPr>
              <a:pPr/>
              <a:t>54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CFB1CB-6E95-FD47-BF38-B9C276C7BE4F}" type="slidenum">
              <a:rPr lang="en-US" sz="1300">
                <a:solidFill>
                  <a:srgbClr val="000000"/>
                </a:solidFill>
                <a:latin typeface="Calibri" charset="0"/>
              </a:rPr>
              <a:pPr/>
              <a:t>6</a:t>
            </a:fld>
            <a:endParaRPr lang="en-US" sz="13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CFB1CB-6E95-FD47-BF38-B9C276C7BE4F}" type="slidenum">
              <a:rPr lang="en-US" sz="1300">
                <a:solidFill>
                  <a:srgbClr val="000000"/>
                </a:solidFill>
                <a:latin typeface="Calibri" charset="0"/>
              </a:rPr>
              <a:pPr/>
              <a:t>7</a:t>
            </a:fld>
            <a:endParaRPr lang="en-US" sz="13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CFB1CB-6E95-FD47-BF38-B9C276C7BE4F}" type="slidenum">
              <a:rPr lang="en-US" sz="1300">
                <a:solidFill>
                  <a:srgbClr val="000000"/>
                </a:solidFill>
                <a:latin typeface="Calibri" charset="0"/>
              </a:rPr>
              <a:pPr/>
              <a:t>8</a:t>
            </a:fld>
            <a:endParaRPr lang="en-US" sz="13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CFB1CB-6E95-FD47-BF38-B9C276C7BE4F}" type="slidenum">
              <a:rPr lang="en-US" sz="1300">
                <a:solidFill>
                  <a:srgbClr val="000000"/>
                </a:solidFill>
                <a:latin typeface="Calibri" charset="0"/>
              </a:rPr>
              <a:pPr/>
              <a:t>9</a:t>
            </a:fld>
            <a:endParaRPr lang="en-US" sz="13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CFB1CB-6E95-FD47-BF38-B9C276C7BE4F}" type="slidenum">
              <a:rPr lang="en-US" sz="1300">
                <a:solidFill>
                  <a:srgbClr val="000000"/>
                </a:solidFill>
                <a:latin typeface="Calibri" charset="0"/>
              </a:rPr>
              <a:pPr/>
              <a:t>10</a:t>
            </a:fld>
            <a:endParaRPr lang="en-US" sz="13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CFB1CB-6E95-FD47-BF38-B9C276C7BE4F}" type="slidenum">
              <a:rPr lang="en-US" sz="1300">
                <a:solidFill>
                  <a:srgbClr val="000000"/>
                </a:solidFill>
                <a:latin typeface="Calibri" charset="0"/>
              </a:rPr>
              <a:pPr/>
              <a:t>12</a:t>
            </a:fld>
            <a:endParaRPr lang="en-US" sz="13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CFB1CB-6E95-FD47-BF38-B9C276C7BE4F}" type="slidenum">
              <a:rPr lang="en-US" sz="1300">
                <a:solidFill>
                  <a:srgbClr val="000000"/>
                </a:solidFill>
                <a:latin typeface="Calibri" charset="0"/>
              </a:rPr>
              <a:pPr/>
              <a:t>13</a:t>
            </a:fld>
            <a:endParaRPr lang="en-US" sz="13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9078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6084888" y="6381750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963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E2594A6-CC5E-AE4A-8A14-2A4C5115DE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87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FC7F1-B336-1F4D-8081-A95B3ADCBC9D}" type="datetimeFigureOut">
              <a:rPr lang="en-US"/>
              <a:pPr>
                <a:defRPr/>
              </a:pPr>
              <a:t>10/4/12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DE6B0-431A-5744-B4BC-1DC267A261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96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BBE0E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92075"/>
            <a:ext cx="8232775" cy="1508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07" tIns="35707" rIns="76336" bIns="357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MT Bold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32775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07" tIns="35707" rIns="76336" bIns="3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MT" charset="0"/>
              </a:rPr>
              <a:t>Click to edit Master text styles</a:t>
            </a:r>
          </a:p>
          <a:p>
            <a:pPr lvl="1"/>
            <a:r>
              <a:rPr lang="en-US">
                <a:sym typeface="Gill Sans MT" charset="0"/>
              </a:rPr>
              <a:t>Second level</a:t>
            </a:r>
          </a:p>
          <a:p>
            <a:pPr lvl="2"/>
            <a:r>
              <a:rPr lang="en-US">
                <a:sym typeface="Gill Sans MT" charset="0"/>
              </a:rPr>
              <a:t>Third level</a:t>
            </a:r>
          </a:p>
          <a:p>
            <a:pPr lvl="3"/>
            <a:r>
              <a:rPr lang="en-US">
                <a:sym typeface="Gill Sans MT" charset="0"/>
              </a:rPr>
              <a:t>Fourth level</a:t>
            </a:r>
          </a:p>
          <a:p>
            <a:pPr lvl="4"/>
            <a:r>
              <a:rPr lang="en-US">
                <a:sym typeface="Gill Sans MT" charset="0"/>
              </a:rPr>
              <a:t>Fifth level</a:t>
            </a:r>
          </a:p>
        </p:txBody>
      </p:sp>
      <p:pic>
        <p:nvPicPr>
          <p:cNvPr id="1028" name="Picture 7" descr="CBSE-logo-color08150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6443663"/>
            <a:ext cx="4318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6" r:id="rId2"/>
    <p:sldLayoutId id="2147484334" r:id="rId3"/>
    <p:sldLayoutId id="2147484337" r:id="rId4"/>
    <p:sldLayoutId id="2147484363" r:id="rId5"/>
  </p:sldLayoutIdLst>
  <p:transition xmlns:p14="http://schemas.microsoft.com/office/powerpoint/2010/main"/>
  <p:txStyles>
    <p:titleStyle>
      <a:lvl1pPr marL="3175" indent="-3175" algn="ctr" rtl="0" eaLnBrk="0" fontAlgn="base" hangingPunct="0">
        <a:spcBef>
          <a:spcPct val="0"/>
        </a:spcBef>
        <a:spcAft>
          <a:spcPct val="0"/>
        </a:spcAft>
        <a:defRPr sz="3100">
          <a:solidFill>
            <a:srgbClr val="38608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  <a:sym typeface="Gill Sans MT Bold" charset="0"/>
        </a:defRPr>
      </a:lvl1pPr>
      <a:lvl2pPr marL="3175" indent="-3175" algn="ctr" rtl="0" eaLnBrk="0" fontAlgn="base" hangingPunct="0">
        <a:spcBef>
          <a:spcPct val="0"/>
        </a:spcBef>
        <a:spcAft>
          <a:spcPct val="0"/>
        </a:spcAft>
        <a:defRPr sz="3100">
          <a:solidFill>
            <a:srgbClr val="386089"/>
          </a:solidFill>
          <a:latin typeface="Gill Sans MT Bold" charset="0"/>
          <a:ea typeface="华文黑体" pitchFamily="-108" charset="-122"/>
          <a:cs typeface="华文黑体" pitchFamily="-108" charset="-122"/>
          <a:sym typeface="Gill Sans MT Bold" charset="0"/>
        </a:defRPr>
      </a:lvl2pPr>
      <a:lvl3pPr marL="3175" indent="-3175" algn="ctr" rtl="0" eaLnBrk="0" fontAlgn="base" hangingPunct="0">
        <a:spcBef>
          <a:spcPct val="0"/>
        </a:spcBef>
        <a:spcAft>
          <a:spcPct val="0"/>
        </a:spcAft>
        <a:defRPr sz="3100">
          <a:solidFill>
            <a:srgbClr val="386089"/>
          </a:solidFill>
          <a:latin typeface="Gill Sans MT Bold" charset="0"/>
          <a:ea typeface="华文黑体" pitchFamily="-108" charset="-122"/>
          <a:cs typeface="华文黑体" pitchFamily="-108" charset="-122"/>
          <a:sym typeface="Gill Sans MT Bold" charset="0"/>
        </a:defRPr>
      </a:lvl3pPr>
      <a:lvl4pPr marL="3175" indent="-3175" algn="ctr" rtl="0" eaLnBrk="0" fontAlgn="base" hangingPunct="0">
        <a:spcBef>
          <a:spcPct val="0"/>
        </a:spcBef>
        <a:spcAft>
          <a:spcPct val="0"/>
        </a:spcAft>
        <a:defRPr sz="3100">
          <a:solidFill>
            <a:srgbClr val="386089"/>
          </a:solidFill>
          <a:latin typeface="Gill Sans MT Bold" charset="0"/>
          <a:ea typeface="华文黑体" pitchFamily="-108" charset="-122"/>
          <a:cs typeface="华文黑体" pitchFamily="-108" charset="-122"/>
          <a:sym typeface="Gill Sans MT Bold" charset="0"/>
        </a:defRPr>
      </a:lvl4pPr>
      <a:lvl5pPr marL="3175" indent="-3175" algn="ctr" rtl="0" eaLnBrk="0" fontAlgn="base" hangingPunct="0">
        <a:spcBef>
          <a:spcPct val="0"/>
        </a:spcBef>
        <a:spcAft>
          <a:spcPct val="0"/>
        </a:spcAft>
        <a:defRPr sz="3100">
          <a:solidFill>
            <a:srgbClr val="386089"/>
          </a:solidFill>
          <a:latin typeface="Gill Sans MT Bold" charset="0"/>
          <a:ea typeface="华文黑体" pitchFamily="-108" charset="-122"/>
          <a:cs typeface="华文黑体" pitchFamily="-108" charset="-122"/>
          <a:sym typeface="Gill Sans MT Bold" charset="0"/>
        </a:defRPr>
      </a:lvl5pPr>
      <a:lvl6pPr marL="325838" algn="ctr" rtl="0" fontAlgn="base">
        <a:spcBef>
          <a:spcPct val="0"/>
        </a:spcBef>
        <a:spcAft>
          <a:spcPct val="0"/>
        </a:spcAft>
        <a:defRPr sz="3100">
          <a:solidFill>
            <a:srgbClr val="386089"/>
          </a:solidFill>
          <a:latin typeface="Gill Sans MT Bold" charset="0"/>
          <a:ea typeface="华文黑体" pitchFamily="-108" charset="-122"/>
          <a:cs typeface="华文黑体" pitchFamily="-108" charset="-122"/>
          <a:sym typeface="Gill Sans MT Bold" charset="0"/>
        </a:defRPr>
      </a:lvl6pPr>
      <a:lvl7pPr marL="647214" algn="ctr" rtl="0" fontAlgn="base">
        <a:spcBef>
          <a:spcPct val="0"/>
        </a:spcBef>
        <a:spcAft>
          <a:spcPct val="0"/>
        </a:spcAft>
        <a:defRPr sz="3100">
          <a:solidFill>
            <a:srgbClr val="386089"/>
          </a:solidFill>
          <a:latin typeface="Gill Sans MT Bold" charset="0"/>
          <a:ea typeface="华文黑体" pitchFamily="-108" charset="-122"/>
          <a:cs typeface="华文黑体" pitchFamily="-108" charset="-122"/>
          <a:sym typeface="Gill Sans MT Bold" charset="0"/>
        </a:defRPr>
      </a:lvl7pPr>
      <a:lvl8pPr marL="968588" algn="ctr" rtl="0" fontAlgn="base">
        <a:spcBef>
          <a:spcPct val="0"/>
        </a:spcBef>
        <a:spcAft>
          <a:spcPct val="0"/>
        </a:spcAft>
        <a:defRPr sz="3100">
          <a:solidFill>
            <a:srgbClr val="386089"/>
          </a:solidFill>
          <a:latin typeface="Gill Sans MT Bold" charset="0"/>
          <a:ea typeface="华文黑体" pitchFamily="-108" charset="-122"/>
          <a:cs typeface="华文黑体" pitchFamily="-108" charset="-122"/>
          <a:sym typeface="Gill Sans MT Bold" charset="0"/>
        </a:defRPr>
      </a:lvl8pPr>
      <a:lvl9pPr marL="1289964" algn="ctr" rtl="0" fontAlgn="base">
        <a:spcBef>
          <a:spcPct val="0"/>
        </a:spcBef>
        <a:spcAft>
          <a:spcPct val="0"/>
        </a:spcAft>
        <a:defRPr sz="3100">
          <a:solidFill>
            <a:srgbClr val="386089"/>
          </a:solidFill>
          <a:latin typeface="Gill Sans MT Bold" charset="0"/>
          <a:ea typeface="华文黑体" pitchFamily="-108" charset="-122"/>
          <a:cs typeface="华文黑体" pitchFamily="-108" charset="-122"/>
          <a:sym typeface="Gill Sans MT Bold" charset="0"/>
        </a:defRPr>
      </a:lvl9pPr>
    </p:titleStyle>
    <p:bodyStyle>
      <a:lvl1pPr marL="266700" indent="-239713" algn="l" rtl="0" eaLnBrk="0" fontAlgn="base" hangingPunct="0">
        <a:spcBef>
          <a:spcPts val="638"/>
        </a:spcBef>
        <a:spcAft>
          <a:spcPct val="0"/>
        </a:spcAft>
        <a:buClr>
          <a:srgbClr val="35660D"/>
        </a:buClr>
        <a:buSzPct val="100000"/>
        <a:buFont typeface="Wingdings" charset="0"/>
        <a:buChar char="Ø"/>
        <a:defRPr sz="2700">
          <a:solidFill>
            <a:srgbClr val="35660D"/>
          </a:solidFill>
          <a:latin typeface="+mn-lt"/>
          <a:ea typeface="+mn-ea"/>
          <a:cs typeface="+mn-cs"/>
          <a:sym typeface="Gill Sans MT" charset="0"/>
        </a:defRPr>
      </a:lvl1pPr>
      <a:lvl2pPr marL="512763" indent="-198438" algn="l" rtl="0" eaLnBrk="0" fontAlgn="base" hangingPunct="0">
        <a:spcBef>
          <a:spcPts val="563"/>
        </a:spcBef>
        <a:spcAft>
          <a:spcPct val="0"/>
        </a:spcAft>
        <a:buClr>
          <a:srgbClr val="35660D"/>
        </a:buClr>
        <a:buSzPct val="75000"/>
        <a:buFont typeface="Wingdings" charset="0"/>
        <a:buChar char="Ø"/>
        <a:defRPr sz="2400">
          <a:solidFill>
            <a:srgbClr val="35660D"/>
          </a:solidFill>
          <a:latin typeface="+mn-lt"/>
          <a:ea typeface="+mn-ea"/>
          <a:cs typeface="+mn-cs"/>
          <a:sym typeface="Gill Sans MT" charset="0"/>
        </a:defRPr>
      </a:lvl2pPr>
      <a:lvl3pPr marL="793750" indent="-158750" algn="l" rtl="0" eaLnBrk="0" fontAlgn="base" hangingPunct="0">
        <a:spcBef>
          <a:spcPts val="563"/>
        </a:spcBef>
        <a:spcAft>
          <a:spcPct val="0"/>
        </a:spcAft>
        <a:buClr>
          <a:srgbClr val="35660D"/>
        </a:buClr>
        <a:buSzPct val="75000"/>
        <a:buFont typeface="Wingdings" charset="0"/>
        <a:buChar char="Ø"/>
        <a:defRPr sz="2400">
          <a:solidFill>
            <a:srgbClr val="35660D"/>
          </a:solidFill>
          <a:latin typeface="+mn-lt"/>
          <a:ea typeface="+mn-ea"/>
          <a:cs typeface="+mn-cs"/>
          <a:sym typeface="Gill Sans MT" charset="0"/>
        </a:defRPr>
      </a:lvl3pPr>
      <a:lvl4pPr marL="1114425" indent="-158750" algn="l" rtl="0" eaLnBrk="0" fontAlgn="base" hangingPunct="0">
        <a:spcBef>
          <a:spcPts val="563"/>
        </a:spcBef>
        <a:spcAft>
          <a:spcPct val="0"/>
        </a:spcAft>
        <a:buClr>
          <a:srgbClr val="35660D"/>
        </a:buClr>
        <a:buSzPct val="75000"/>
        <a:buFont typeface="Wingdings" charset="0"/>
        <a:buChar char="Ø"/>
        <a:defRPr sz="2400">
          <a:solidFill>
            <a:srgbClr val="35660D"/>
          </a:solidFill>
          <a:latin typeface="+mn-lt"/>
          <a:ea typeface="+mn-ea"/>
          <a:cs typeface="+mn-cs"/>
          <a:sym typeface="Gill Sans MT" charset="0"/>
        </a:defRPr>
      </a:lvl4pPr>
      <a:lvl5pPr marL="1436688" indent="-158750" algn="l" rtl="0" eaLnBrk="0" fontAlgn="base" hangingPunct="0">
        <a:spcBef>
          <a:spcPts val="488"/>
        </a:spcBef>
        <a:spcAft>
          <a:spcPct val="0"/>
        </a:spcAft>
        <a:buClr>
          <a:srgbClr val="35660D"/>
        </a:buClr>
        <a:buSzPct val="75000"/>
        <a:buFont typeface="Wingdings" charset="0"/>
        <a:buChar char="Ø"/>
        <a:defRPr sz="2000">
          <a:solidFill>
            <a:srgbClr val="35660D"/>
          </a:solidFill>
          <a:latin typeface="+mn-lt"/>
          <a:ea typeface="+mn-ea"/>
          <a:cs typeface="+mn-cs"/>
          <a:sym typeface="Gill Sans MT" charset="0"/>
        </a:defRPr>
      </a:lvl5pPr>
      <a:lvl6pPr marL="1759752" indent="-160688" algn="l" rtl="0" fontAlgn="base">
        <a:spcBef>
          <a:spcPts val="492"/>
        </a:spcBef>
        <a:spcAft>
          <a:spcPct val="0"/>
        </a:spcAft>
        <a:buClr>
          <a:srgbClr val="35660D"/>
        </a:buClr>
        <a:buSzPct val="75000"/>
        <a:buFont typeface="Wingdings" pitchFamily="-108" charset="2"/>
        <a:buChar char="Ø"/>
        <a:defRPr sz="2000">
          <a:solidFill>
            <a:srgbClr val="35660D"/>
          </a:solidFill>
          <a:latin typeface="+mn-lt"/>
          <a:ea typeface="+mn-ea"/>
          <a:cs typeface="+mn-cs"/>
          <a:sym typeface="Gill Sans MT" pitchFamily="-108" charset="-18"/>
        </a:defRPr>
      </a:lvl6pPr>
      <a:lvl7pPr marL="2081127" indent="-160688" algn="l" rtl="0" fontAlgn="base">
        <a:spcBef>
          <a:spcPts val="492"/>
        </a:spcBef>
        <a:spcAft>
          <a:spcPct val="0"/>
        </a:spcAft>
        <a:buClr>
          <a:srgbClr val="35660D"/>
        </a:buClr>
        <a:buSzPct val="75000"/>
        <a:buFont typeface="Wingdings" pitchFamily="-108" charset="2"/>
        <a:buChar char="Ø"/>
        <a:defRPr sz="2000">
          <a:solidFill>
            <a:srgbClr val="35660D"/>
          </a:solidFill>
          <a:latin typeface="+mn-lt"/>
          <a:ea typeface="+mn-ea"/>
          <a:cs typeface="+mn-cs"/>
          <a:sym typeface="Gill Sans MT" pitchFamily="-108" charset="-18"/>
        </a:defRPr>
      </a:lvl7pPr>
      <a:lvl8pPr marL="2402502" indent="-160688" algn="l" rtl="0" fontAlgn="base">
        <a:spcBef>
          <a:spcPts val="492"/>
        </a:spcBef>
        <a:spcAft>
          <a:spcPct val="0"/>
        </a:spcAft>
        <a:buClr>
          <a:srgbClr val="35660D"/>
        </a:buClr>
        <a:buSzPct val="75000"/>
        <a:buFont typeface="Wingdings" pitchFamily="-108" charset="2"/>
        <a:buChar char="Ø"/>
        <a:defRPr sz="2000">
          <a:solidFill>
            <a:srgbClr val="35660D"/>
          </a:solidFill>
          <a:latin typeface="+mn-lt"/>
          <a:ea typeface="+mn-ea"/>
          <a:cs typeface="+mn-cs"/>
          <a:sym typeface="Gill Sans MT" pitchFamily="-108" charset="-18"/>
        </a:defRPr>
      </a:lvl8pPr>
      <a:lvl9pPr marL="2723875" indent="-160688" algn="l" rtl="0" fontAlgn="base">
        <a:spcBef>
          <a:spcPts val="492"/>
        </a:spcBef>
        <a:spcAft>
          <a:spcPct val="0"/>
        </a:spcAft>
        <a:buClr>
          <a:srgbClr val="35660D"/>
        </a:buClr>
        <a:buSzPct val="75000"/>
        <a:buFont typeface="Wingdings" pitchFamily="-108" charset="2"/>
        <a:buChar char="Ø"/>
        <a:defRPr sz="2000">
          <a:solidFill>
            <a:srgbClr val="35660D"/>
          </a:solidFill>
          <a:latin typeface="+mn-lt"/>
          <a:ea typeface="+mn-ea"/>
          <a:cs typeface="+mn-cs"/>
          <a:sym typeface="Gill Sans MT" pitchFamily="-108" charset="-18"/>
        </a:defRPr>
      </a:lvl9pPr>
    </p:bodyStyle>
    <p:otherStyle>
      <a:defPPr>
        <a:defRPr lang="en-US"/>
      </a:defPPr>
      <a:lvl1pPr marL="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7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5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2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0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877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25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626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001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5.png"/><Relationship Id="rId6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8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5.jpeg"/><Relationship Id="rId12" Type="http://schemas.openxmlformats.org/officeDocument/2006/relationships/image" Target="../media/image90.png"/><Relationship Id="rId13" Type="http://schemas.openxmlformats.org/officeDocument/2006/relationships/image" Target="../media/image106.png"/><Relationship Id="rId14" Type="http://schemas.openxmlformats.org/officeDocument/2006/relationships/image" Target="../media/image107.png"/><Relationship Id="rId15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98.jpe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jpeg"/><Relationship Id="rId7" Type="http://schemas.openxmlformats.org/officeDocument/2006/relationships/image" Target="../media/image102.jpeg"/><Relationship Id="rId8" Type="http://schemas.openxmlformats.org/officeDocument/2006/relationships/image" Target="../media/image80.png"/><Relationship Id="rId9" Type="http://schemas.openxmlformats.org/officeDocument/2006/relationships/image" Target="../media/image103.png"/><Relationship Id="rId10" Type="http://schemas.openxmlformats.org/officeDocument/2006/relationships/image" Target="../media/image10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4" Type="http://schemas.openxmlformats.org/officeDocument/2006/relationships/image" Target="../media/image110.jpeg"/><Relationship Id="rId5" Type="http://schemas.openxmlformats.org/officeDocument/2006/relationships/image" Target="../media/image111.jpe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4.png"/><Relationship Id="rId3" Type="http://schemas.openxmlformats.org/officeDocument/2006/relationships/image" Target="../media/image1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362200"/>
            <a:ext cx="8077200" cy="1658938"/>
          </a:xfrm>
        </p:spPr>
        <p:txBody>
          <a:bodyPr/>
          <a:lstStyle/>
          <a:p>
            <a:pPr eaLnBrk="1" hangingPunct="1">
              <a:defRPr/>
            </a:pPr>
            <a:r>
              <a:rPr lang="en-US" sz="4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Pathway-based analysis of mutation impact</a:t>
            </a:r>
            <a:endParaRPr lang="en-US" sz="4200" b="1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华文黑体" charset="0"/>
              <a:cs typeface="华文黑体" charset="0"/>
              <a:sym typeface="Arial" charset="0"/>
            </a:endParaRPr>
          </a:p>
        </p:txBody>
      </p:sp>
      <p:sp>
        <p:nvSpPr>
          <p:cNvPr id="2048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4343400"/>
            <a:ext cx="9144000" cy="2362200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</a:pPr>
            <a:r>
              <a:rPr lang="en-US" b="1" dirty="0" smtClean="0">
                <a:latin typeface="Arial" charset="0"/>
                <a:ea typeface="华文细黑" charset="0"/>
                <a:cs typeface="Arial" charset="0"/>
                <a:sym typeface="Arial" charset="0"/>
              </a:rPr>
              <a:t>Beyond the Genome 2012</a:t>
            </a:r>
          </a:p>
          <a:p>
            <a:pPr marL="0" indent="0" algn="ctr" eaLnBrk="1" hangingPunct="1">
              <a:buFont typeface="Wingdings" charset="0"/>
              <a:buNone/>
            </a:pPr>
            <a:r>
              <a:rPr lang="en-US" b="1" dirty="0" smtClean="0">
                <a:latin typeface="Arial" charset="0"/>
                <a:ea typeface="华文细黑" charset="0"/>
                <a:cs typeface="Arial" charset="0"/>
                <a:sym typeface="Arial" charset="0"/>
              </a:rPr>
              <a:t>Informatics Workshop, Sep 27, 2012</a:t>
            </a:r>
            <a:endParaRPr lang="en-US" b="1" dirty="0">
              <a:latin typeface="Arial" charset="0"/>
              <a:ea typeface="华文细黑" charset="0"/>
              <a:cs typeface="Arial" charset="0"/>
              <a:sym typeface="Arial" charset="0"/>
            </a:endParaRPr>
          </a:p>
          <a:p>
            <a:pPr marL="0" indent="0" algn="ctr" eaLnBrk="1" hangingPunct="1">
              <a:buFont typeface="Wingdings" charset="0"/>
              <a:buNone/>
            </a:pPr>
            <a:r>
              <a:rPr lang="en-US" b="1" dirty="0">
                <a:latin typeface="Arial" charset="0"/>
                <a:ea typeface="华文细黑" charset="0"/>
                <a:cs typeface="Arial" charset="0"/>
                <a:sym typeface="Arial" charset="0"/>
              </a:rPr>
              <a:t>Josh Stuart, UC Santa </a:t>
            </a:r>
            <a:r>
              <a:rPr lang="en-US" b="1" dirty="0" smtClean="0">
                <a:latin typeface="Arial" charset="0"/>
                <a:ea typeface="华文细黑" charset="0"/>
                <a:cs typeface="Arial" charset="0"/>
                <a:sym typeface="Arial" charset="0"/>
              </a:rPr>
              <a:t>Cruz</a:t>
            </a:r>
            <a:endParaRPr lang="en-US" b="1" dirty="0">
              <a:latin typeface="Arial" charset="0"/>
              <a:ea typeface="华文细黑" charset="0"/>
              <a:cs typeface="Arial" charset="0"/>
              <a:sym typeface="Arial" charset="0"/>
            </a:endParaRPr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4"/>
          <a:stretch>
            <a:fillRect/>
          </a:stretch>
        </p:blipFill>
        <p:spPr bwMode="auto">
          <a:xfrm>
            <a:off x="0" y="0"/>
            <a:ext cx="315912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0"/>
            <a:ext cx="2930525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8"/>
          <a:stretch>
            <a:fillRect/>
          </a:stretch>
        </p:blipFill>
        <p:spPr bwMode="auto">
          <a:xfrm>
            <a:off x="6076950" y="4763"/>
            <a:ext cx="3067050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5613" y="92075"/>
            <a:ext cx="8232775" cy="9747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Predicting Drivers with a Combination of Frequency and Sequence Analysis</a:t>
            </a:r>
            <a:endParaRPr lang="en-US" dirty="0"/>
          </a:p>
        </p:txBody>
      </p:sp>
      <p:sp>
        <p:nvSpPr>
          <p:cNvPr id="23554" name="Content Placeholder 5"/>
          <p:cNvSpPr>
            <a:spLocks noGrp="1"/>
          </p:cNvSpPr>
          <p:nvPr>
            <p:ph idx="1"/>
          </p:nvPr>
        </p:nvSpPr>
        <p:spPr>
          <a:xfrm>
            <a:off x="455613" y="5105400"/>
            <a:ext cx="8232775" cy="1219200"/>
          </a:xfrm>
        </p:spPr>
        <p:txBody>
          <a:bodyPr/>
          <a:lstStyle/>
          <a:p>
            <a:r>
              <a:rPr lang="en-US" sz="2200" dirty="0" smtClean="0">
                <a:latin typeface="Gill Sans MT" charset="0"/>
                <a:ea typeface="华文细黑" charset="0"/>
                <a:cs typeface="华文细黑" charset="0"/>
              </a:rPr>
              <a:t>Predicted functional impact can be accumulated across samples</a:t>
            </a:r>
            <a:endParaRPr lang="en-US" sz="2200" dirty="0">
              <a:latin typeface="Gill Sans MT" charset="0"/>
              <a:ea typeface="华文细黑" charset="0"/>
              <a:cs typeface="华文细黑" charset="0"/>
            </a:endParaRPr>
          </a:p>
          <a:p>
            <a:r>
              <a:rPr lang="en-US" sz="2200" dirty="0" smtClean="0">
                <a:latin typeface="Gill Sans MT" charset="0"/>
                <a:ea typeface="华文细黑" charset="0"/>
                <a:cs typeface="华文细黑" charset="0"/>
              </a:rPr>
              <a:t>Sensitive: Find more rare mutations w/ higher impact</a:t>
            </a:r>
          </a:p>
          <a:p>
            <a:r>
              <a:rPr lang="en-US" sz="2200" dirty="0" smtClean="0">
                <a:latin typeface="Gill Sans MT" charset="0"/>
                <a:ea typeface="华文细黑" charset="0"/>
                <a:cs typeface="华文细黑" charset="0"/>
              </a:rPr>
              <a:t>Specific: Weed out frequent, spurious mutations (e.g. TITAN)</a:t>
            </a:r>
            <a:endParaRPr lang="en-US" sz="2200" dirty="0">
              <a:latin typeface="Gill Sans MT" charset="0"/>
              <a:ea typeface="华文细黑" charset="0"/>
              <a:cs typeface="华文细黑" charset="0"/>
            </a:endParaRPr>
          </a:p>
          <a:p>
            <a:endParaRPr lang="en-US" sz="2500" dirty="0">
              <a:latin typeface="Gill Sans MT" charset="0"/>
              <a:ea typeface="华文细黑" charset="0"/>
              <a:cs typeface="华文细黑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>
            <a:off x="1600200" y="1905000"/>
            <a:ext cx="2959100" cy="2387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48200" y="1362670"/>
            <a:ext cx="2209800" cy="2974320"/>
            <a:chOff x="4648200" y="1362670"/>
            <a:chExt cx="2209800" cy="29743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19800" y="2152590"/>
              <a:ext cx="838200" cy="218440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 bwMode="auto">
            <a:xfrm>
              <a:off x="4648200" y="3124200"/>
              <a:ext cx="1219200" cy="0"/>
            </a:xfrm>
            <a:prstGeom prst="straightConnector1">
              <a:avLst/>
            </a:prstGeom>
            <a:solidFill>
              <a:srgbClr val="BBE0E3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5688027" y="1362670"/>
              <a:ext cx="11598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Predicted</a:t>
              </a:r>
            </a:p>
            <a:p>
              <a:pPr algn="ctr"/>
              <a:r>
                <a:rPr lang="en-US" sz="1800" dirty="0" smtClean="0"/>
                <a:t>Driving</a:t>
              </a:r>
            </a:p>
            <a:p>
              <a:pPr algn="ctr"/>
              <a:r>
                <a:rPr lang="en-US" sz="1800" dirty="0" smtClean="0"/>
                <a:t>Genes</a:t>
              </a:r>
              <a:endParaRPr lang="en-US" sz="1800" dirty="0"/>
            </a:p>
          </p:txBody>
        </p:sp>
      </p:grp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4754568" y="6477000"/>
            <a:ext cx="4315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dirty="0" smtClean="0">
                <a:solidFill>
                  <a:srgbClr val="000000"/>
                </a:solidFill>
              </a:rPr>
              <a:t>Illustration from </a:t>
            </a:r>
            <a:r>
              <a:rPr lang="en-US" sz="1800" dirty="0" err="1" smtClean="0">
                <a:solidFill>
                  <a:srgbClr val="000000"/>
                </a:solidFill>
              </a:rPr>
              <a:t>Nuria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Bigas</a:t>
            </a:r>
            <a:r>
              <a:rPr lang="en-US" sz="1800" dirty="0" smtClean="0">
                <a:solidFill>
                  <a:srgbClr val="000000"/>
                </a:solidFill>
              </a:rPr>
              <a:t>-Lopez, UPF</a:t>
            </a:r>
            <a:endParaRPr lang="en-US" sz="1800" dirty="0">
              <a:solidFill>
                <a:srgbClr val="0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00200" y="1905000"/>
            <a:ext cx="5067300" cy="3263900"/>
            <a:chOff x="1600200" y="1905000"/>
            <a:chExt cx="5067300" cy="32639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00200" y="1905000"/>
              <a:ext cx="2959100" cy="23876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05000" y="4267200"/>
              <a:ext cx="4762500" cy="901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90970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Myriad Pro" charset="0"/>
                <a:ea typeface="ＭＳ Ｐゴシック" charset="0"/>
              </a:rPr>
              <a:t>Gene Signatures of Mutations</a:t>
            </a:r>
            <a:br>
              <a:rPr lang="en-US" dirty="0" smtClean="0">
                <a:latin typeface="Myriad Pro" charset="0"/>
                <a:ea typeface="ＭＳ Ｐゴシック" charset="0"/>
              </a:rPr>
            </a:br>
            <a:r>
              <a:rPr lang="en-US" dirty="0" smtClean="0">
                <a:latin typeface="Myriad Pro" charset="0"/>
                <a:ea typeface="ＭＳ Ｐゴシック" charset="0"/>
              </a:rPr>
              <a:t>Shed Light on Impact</a:t>
            </a:r>
            <a:endParaRPr lang="en-US" dirty="0">
              <a:latin typeface="Myriad Pro" charset="0"/>
              <a:ea typeface="ＭＳ Ｐゴシック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5791200" y="6396037"/>
            <a:ext cx="3195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08080"/>
                </a:solidFill>
              </a:rPr>
              <a:t>Chad Creighton, BCM</a:t>
            </a:r>
            <a:endParaRPr lang="en-US" dirty="0">
              <a:solidFill>
                <a:srgbClr val="8080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524000"/>
            <a:ext cx="9144000" cy="3212245"/>
          </a:xfrm>
          <a:prstGeom prst="rect">
            <a:avLst/>
          </a:prstGeom>
        </p:spPr>
      </p:pic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152401" y="4876800"/>
            <a:ext cx="8686800" cy="1447800"/>
          </a:xfrm>
        </p:spPr>
        <p:txBody>
          <a:bodyPr/>
          <a:lstStyle/>
          <a:p>
            <a:r>
              <a:rPr lang="en-US" sz="2200" dirty="0" smtClean="0">
                <a:latin typeface="Gill Sans MT" charset="0"/>
                <a:ea typeface="华文细黑" charset="0"/>
                <a:cs typeface="华文细黑" charset="0"/>
              </a:rPr>
              <a:t>Gene expression signatures can predict presence/absence of mutations</a:t>
            </a:r>
          </a:p>
          <a:p>
            <a:r>
              <a:rPr lang="en-US" sz="2200" dirty="0" smtClean="0">
                <a:latin typeface="Gill Sans MT" charset="0"/>
                <a:ea typeface="华文细黑" charset="0"/>
                <a:cs typeface="华文细黑" charset="0"/>
              </a:rPr>
              <a:t>Training predictors difficult if gene can have both GOF and LOF events</a:t>
            </a:r>
            <a:endParaRPr lang="en-US" sz="2200" dirty="0">
              <a:latin typeface="Gill Sans MT" charset="0"/>
              <a:ea typeface="华文细黑" charset="0"/>
              <a:cs typeface="华文细黑" charset="0"/>
            </a:endParaRPr>
          </a:p>
          <a:p>
            <a:endParaRPr lang="en-US" sz="2500" dirty="0">
              <a:latin typeface="Gill Sans MT" charset="0"/>
              <a:ea typeface="华文细黑" charset="0"/>
              <a:cs typeface="华文细黑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874759" y="1447800"/>
            <a:ext cx="4732212" cy="2286000"/>
            <a:chOff x="3874759" y="1447800"/>
            <a:chExt cx="4732212" cy="2286000"/>
          </a:xfrm>
        </p:grpSpPr>
        <p:sp>
          <p:nvSpPr>
            <p:cNvPr id="3" name="Rectangle 2"/>
            <p:cNvSpPr/>
            <p:nvPr/>
          </p:nvSpPr>
          <p:spPr bwMode="auto">
            <a:xfrm>
              <a:off x="3874759" y="1981200"/>
              <a:ext cx="228600" cy="1752600"/>
            </a:xfrm>
            <a:prstGeom prst="rect">
              <a:avLst/>
            </a:prstGeom>
            <a:noFill/>
            <a:ln w="571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Verdana" pitchFamily="-108" charset="0"/>
                <a:ea typeface="华文细黑" pitchFamily="-108" charset="-122"/>
                <a:cs typeface="华文细黑" pitchFamily="-108" charset="-122"/>
                <a:sym typeface="Verdana" pitchFamily="-10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962400" y="1447800"/>
              <a:ext cx="4644571" cy="461665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Gain of function events in TP53?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1016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5613" y="-533400"/>
            <a:ext cx="8232775" cy="1508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Are Pathway the Mutable Unit?</a:t>
            </a:r>
            <a:endParaRPr lang="en-US" dirty="0"/>
          </a:p>
        </p:txBody>
      </p:sp>
      <p:sp>
        <p:nvSpPr>
          <p:cNvPr id="23554" name="Content Placeholder 5"/>
          <p:cNvSpPr>
            <a:spLocks noGrp="1"/>
          </p:cNvSpPr>
          <p:nvPr>
            <p:ph idx="1"/>
          </p:nvPr>
        </p:nvSpPr>
        <p:spPr>
          <a:xfrm>
            <a:off x="457200" y="609600"/>
            <a:ext cx="8383588" cy="2227262"/>
          </a:xfrm>
        </p:spPr>
        <p:txBody>
          <a:bodyPr/>
          <a:lstStyle/>
          <a:p>
            <a:r>
              <a:rPr lang="en-US" sz="2500" dirty="0" smtClean="0">
                <a:latin typeface="Gill Sans MT" charset="0"/>
                <a:ea typeface="华文细黑" charset="0"/>
                <a:cs typeface="华文细黑" charset="0"/>
              </a:rPr>
              <a:t>Genes in common pathway show Mutually Exclusive patterns</a:t>
            </a:r>
          </a:p>
          <a:p>
            <a:pPr lvl="1"/>
            <a:r>
              <a:rPr lang="en-US" sz="2200" dirty="0" err="1" smtClean="0">
                <a:latin typeface="Gill Sans MT" charset="0"/>
                <a:ea typeface="华文细黑" charset="0"/>
                <a:cs typeface="华文细黑" charset="0"/>
              </a:rPr>
              <a:t>MEMo</a:t>
            </a:r>
            <a:r>
              <a:rPr lang="en-US" sz="2200" dirty="0" smtClean="0">
                <a:latin typeface="Gill Sans MT" charset="0"/>
                <a:ea typeface="华文细黑" charset="0"/>
                <a:cs typeface="华文细黑" charset="0"/>
              </a:rPr>
              <a:t> (</a:t>
            </a:r>
            <a:r>
              <a:rPr lang="en-US" sz="2200" dirty="0" err="1" smtClean="0">
                <a:latin typeface="Gill Sans MT" charset="0"/>
                <a:ea typeface="华文细黑" charset="0"/>
                <a:cs typeface="华文细黑" charset="0"/>
              </a:rPr>
              <a:t>Ciriello</a:t>
            </a:r>
            <a:r>
              <a:rPr lang="en-US" sz="2200" dirty="0" smtClean="0">
                <a:latin typeface="Gill Sans MT" charset="0"/>
                <a:ea typeface="华文细黑" charset="0"/>
                <a:cs typeface="华文细黑" charset="0"/>
              </a:rPr>
              <a:t> et al, MSKCC, 2011)</a:t>
            </a:r>
          </a:p>
          <a:p>
            <a:r>
              <a:rPr lang="en-US" sz="2500" dirty="0" smtClean="0">
                <a:latin typeface="Gill Sans MT" charset="0"/>
                <a:ea typeface="华文细黑" charset="0"/>
                <a:cs typeface="华文细黑" charset="0"/>
              </a:rPr>
              <a:t>Mutations are clustered in protein-protein networks</a:t>
            </a:r>
          </a:p>
          <a:p>
            <a:pPr lvl="1"/>
            <a:r>
              <a:rPr lang="en-US" sz="2200" dirty="0" err="1" smtClean="0">
                <a:latin typeface="Gill Sans MT" charset="0"/>
                <a:ea typeface="华文细黑" charset="0"/>
                <a:cs typeface="华文细黑" charset="0"/>
              </a:rPr>
              <a:t>HotNet</a:t>
            </a:r>
            <a:r>
              <a:rPr lang="en-US" sz="2200" dirty="0" smtClean="0">
                <a:latin typeface="Gill Sans MT" charset="0"/>
                <a:ea typeface="华文细黑" charset="0"/>
                <a:cs typeface="华文细黑" charset="0"/>
              </a:rPr>
              <a:t> (</a:t>
            </a:r>
            <a:r>
              <a:rPr lang="en-US" sz="2200" dirty="0" err="1" smtClean="0">
                <a:latin typeface="Gill Sans MT" charset="0"/>
                <a:ea typeface="华文细黑" charset="0"/>
                <a:cs typeface="华文细黑" charset="0"/>
              </a:rPr>
              <a:t>Vandin</a:t>
            </a:r>
            <a:r>
              <a:rPr lang="en-US" sz="2200" dirty="0">
                <a:latin typeface="Gill Sans MT" charset="0"/>
                <a:ea typeface="华文细黑" charset="0"/>
                <a:cs typeface="华文细黑" charset="0"/>
              </a:rPr>
              <a:t> </a:t>
            </a:r>
            <a:r>
              <a:rPr lang="en-US" sz="2200" dirty="0" smtClean="0">
                <a:latin typeface="Gill Sans MT" charset="0"/>
                <a:ea typeface="华文细黑" charset="0"/>
                <a:cs typeface="华文细黑" charset="0"/>
              </a:rPr>
              <a:t>and Raphael, Brown, 2011)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>
            <a:off x="1600200" y="3590330"/>
            <a:ext cx="2959100" cy="238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3590330"/>
            <a:ext cx="2959100" cy="2387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48200" y="3048000"/>
            <a:ext cx="2209800" cy="2974320"/>
            <a:chOff x="4648200" y="1362670"/>
            <a:chExt cx="2209800" cy="29743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19800" y="2152590"/>
              <a:ext cx="838200" cy="218440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 bwMode="auto">
            <a:xfrm>
              <a:off x="4648200" y="3124200"/>
              <a:ext cx="1219200" cy="0"/>
            </a:xfrm>
            <a:prstGeom prst="straightConnector1">
              <a:avLst/>
            </a:prstGeom>
            <a:solidFill>
              <a:srgbClr val="BBE0E3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5688027" y="1362670"/>
              <a:ext cx="11598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Predicted</a:t>
              </a:r>
            </a:p>
            <a:p>
              <a:pPr algn="ctr"/>
              <a:r>
                <a:rPr lang="en-US" sz="1800" dirty="0" smtClean="0"/>
                <a:t>Driving</a:t>
              </a:r>
            </a:p>
            <a:p>
              <a:pPr algn="ctr"/>
              <a:r>
                <a:rPr lang="en-US" sz="1800" dirty="0" smtClean="0"/>
                <a:t>Genes</a:t>
              </a:r>
              <a:endParaRPr lang="en-US" sz="18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5600" y="5867400"/>
            <a:ext cx="4762500" cy="901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01346" y="2590800"/>
            <a:ext cx="6771054" cy="3581400"/>
            <a:chOff x="1001346" y="2590800"/>
            <a:chExt cx="6771054" cy="3581400"/>
          </a:xfrm>
        </p:grpSpPr>
        <p:sp>
          <p:nvSpPr>
            <p:cNvPr id="2" name="TextBox 1"/>
            <p:cNvSpPr txBox="1"/>
            <p:nvPr/>
          </p:nvSpPr>
          <p:spPr>
            <a:xfrm>
              <a:off x="2438400" y="3525322"/>
              <a:ext cx="1604551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dirty="0" smtClean="0">
                  <a:solidFill>
                    <a:srgbClr val="008000"/>
                  </a:solidFill>
                </a:rPr>
                <a:t>X</a:t>
              </a:r>
              <a:endParaRPr lang="en-US" sz="16600" dirty="0">
                <a:solidFill>
                  <a:srgbClr val="008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58249" y="3048000"/>
              <a:ext cx="1604551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dirty="0" smtClean="0">
                  <a:solidFill>
                    <a:srgbClr val="008000"/>
                  </a:solidFill>
                </a:rPr>
                <a:t>X</a:t>
              </a:r>
              <a:endParaRPr lang="en-US" sz="16600" dirty="0">
                <a:solidFill>
                  <a:srgbClr val="008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01346" y="2590800"/>
              <a:ext cx="6771054" cy="461665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Don’t think in terms of single genes in isolation…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4937624" y="6553200"/>
            <a:ext cx="4315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dirty="0" smtClean="0">
                <a:solidFill>
                  <a:srgbClr val="000000"/>
                </a:solidFill>
              </a:rPr>
              <a:t>Illustration from </a:t>
            </a:r>
            <a:r>
              <a:rPr lang="en-US" sz="1800" dirty="0" err="1" smtClean="0">
                <a:solidFill>
                  <a:srgbClr val="000000"/>
                </a:solidFill>
              </a:rPr>
              <a:t>Nuria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Bigas</a:t>
            </a:r>
            <a:r>
              <a:rPr lang="en-US" sz="1800" dirty="0" smtClean="0">
                <a:solidFill>
                  <a:srgbClr val="000000"/>
                </a:solidFill>
              </a:rPr>
              <a:t>-Lopez, UPF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585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5613" y="-533400"/>
            <a:ext cx="8232775" cy="1508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Pathway as the Mutable Unit</a:t>
            </a:r>
            <a:endParaRPr lang="en-US" dirty="0"/>
          </a:p>
        </p:txBody>
      </p:sp>
      <p:sp>
        <p:nvSpPr>
          <p:cNvPr id="23554" name="Content Placeholder 5"/>
          <p:cNvSpPr>
            <a:spLocks noGrp="1"/>
          </p:cNvSpPr>
          <p:nvPr>
            <p:ph idx="1"/>
          </p:nvPr>
        </p:nvSpPr>
        <p:spPr>
          <a:xfrm>
            <a:off x="455613" y="609600"/>
            <a:ext cx="8232775" cy="2227262"/>
          </a:xfrm>
        </p:spPr>
        <p:txBody>
          <a:bodyPr/>
          <a:lstStyle/>
          <a:p>
            <a:r>
              <a:rPr lang="en-US" sz="2500" dirty="0" smtClean="0">
                <a:latin typeface="Gill Sans MT" charset="0"/>
                <a:ea typeface="华文细黑" charset="0"/>
                <a:cs typeface="华文细黑" charset="0"/>
              </a:rPr>
              <a:t>Genes in common pathway show </a:t>
            </a:r>
            <a:r>
              <a:rPr lang="en-US" sz="2500" dirty="0" err="1" smtClean="0">
                <a:latin typeface="Gill Sans MT" charset="0"/>
                <a:ea typeface="华文细黑" charset="0"/>
                <a:cs typeface="华文细黑" charset="0"/>
              </a:rPr>
              <a:t>Mut</a:t>
            </a:r>
            <a:r>
              <a:rPr lang="en-US" sz="2500" dirty="0" smtClean="0">
                <a:latin typeface="Gill Sans MT" charset="0"/>
                <a:ea typeface="华文细黑" charset="0"/>
                <a:cs typeface="华文细黑" charset="0"/>
              </a:rPr>
              <a:t> Ex patterns</a:t>
            </a:r>
          </a:p>
          <a:p>
            <a:pPr lvl="1"/>
            <a:r>
              <a:rPr lang="en-US" sz="2200" dirty="0" err="1" smtClean="0">
                <a:latin typeface="Gill Sans MT" charset="0"/>
                <a:ea typeface="华文细黑" charset="0"/>
                <a:cs typeface="华文细黑" charset="0"/>
              </a:rPr>
              <a:t>MEMo</a:t>
            </a:r>
            <a:r>
              <a:rPr lang="en-US" sz="2200" dirty="0" smtClean="0">
                <a:latin typeface="Gill Sans MT" charset="0"/>
                <a:ea typeface="华文细黑" charset="0"/>
                <a:cs typeface="华文细黑" charset="0"/>
              </a:rPr>
              <a:t> (</a:t>
            </a:r>
            <a:r>
              <a:rPr lang="en-US" sz="2200" dirty="0" err="1" smtClean="0">
                <a:latin typeface="Gill Sans MT" charset="0"/>
                <a:ea typeface="华文细黑" charset="0"/>
                <a:cs typeface="华文细黑" charset="0"/>
              </a:rPr>
              <a:t>Ciriello</a:t>
            </a:r>
            <a:r>
              <a:rPr lang="en-US" sz="2200" dirty="0" smtClean="0">
                <a:latin typeface="Gill Sans MT" charset="0"/>
                <a:ea typeface="华文细黑" charset="0"/>
                <a:cs typeface="华文细黑" charset="0"/>
              </a:rPr>
              <a:t> et al, MSKCC, 2011)</a:t>
            </a:r>
          </a:p>
          <a:p>
            <a:r>
              <a:rPr lang="en-US" sz="2500" dirty="0" smtClean="0">
                <a:latin typeface="Gill Sans MT" charset="0"/>
                <a:ea typeface="华文细黑" charset="0"/>
                <a:cs typeface="华文细黑" charset="0"/>
              </a:rPr>
              <a:t>Mutations are clustered in protein-protein networks</a:t>
            </a:r>
          </a:p>
          <a:p>
            <a:pPr lvl="1"/>
            <a:r>
              <a:rPr lang="en-US" sz="2200" dirty="0" err="1" smtClean="0">
                <a:latin typeface="Gill Sans MT" charset="0"/>
                <a:ea typeface="华文细黑" charset="0"/>
                <a:cs typeface="华文细黑" charset="0"/>
              </a:rPr>
              <a:t>HotNet</a:t>
            </a:r>
            <a:r>
              <a:rPr lang="en-US" sz="2200" dirty="0" smtClean="0">
                <a:latin typeface="Gill Sans MT" charset="0"/>
                <a:ea typeface="华文细黑" charset="0"/>
                <a:cs typeface="华文细黑" charset="0"/>
              </a:rPr>
              <a:t> (</a:t>
            </a:r>
            <a:r>
              <a:rPr lang="en-US" sz="2200" dirty="0" err="1" smtClean="0">
                <a:latin typeface="Gill Sans MT" charset="0"/>
                <a:ea typeface="华文细黑" charset="0"/>
                <a:cs typeface="华文细黑" charset="0"/>
              </a:rPr>
              <a:t>Vandin</a:t>
            </a:r>
            <a:r>
              <a:rPr lang="en-US" sz="2200" dirty="0">
                <a:latin typeface="Gill Sans MT" charset="0"/>
                <a:ea typeface="华文细黑" charset="0"/>
                <a:cs typeface="华文细黑" charset="0"/>
              </a:rPr>
              <a:t> </a:t>
            </a:r>
            <a:r>
              <a:rPr lang="en-US" sz="2200" dirty="0" smtClean="0">
                <a:latin typeface="Gill Sans MT" charset="0"/>
                <a:ea typeface="华文细黑" charset="0"/>
                <a:cs typeface="华文细黑" charset="0"/>
              </a:rPr>
              <a:t>and Raphael, Brown, 2011)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3352800"/>
            <a:ext cx="2959100" cy="2387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6019800"/>
            <a:ext cx="4762500" cy="9017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187700" y="2000072"/>
            <a:ext cx="5982406" cy="4019728"/>
            <a:chOff x="3187700" y="1987372"/>
            <a:chExt cx="5982406" cy="401972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81400" y="3048000"/>
              <a:ext cx="3200400" cy="2959100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>
              <a:stCxn id="11" idx="3"/>
            </p:cNvCxnSpPr>
            <p:nvPr/>
          </p:nvCxnSpPr>
          <p:spPr bwMode="auto">
            <a:xfrm flipV="1">
              <a:off x="3187700" y="4114800"/>
              <a:ext cx="546100" cy="431800"/>
            </a:xfrm>
            <a:prstGeom prst="straightConnector1">
              <a:avLst/>
            </a:prstGeom>
            <a:solidFill>
              <a:srgbClr val="BBE0E3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3200400" y="4775200"/>
              <a:ext cx="457200" cy="482600"/>
            </a:xfrm>
            <a:prstGeom prst="straightConnector1">
              <a:avLst/>
            </a:prstGeom>
            <a:solidFill>
              <a:srgbClr val="BBE0E3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15200" y="4191000"/>
              <a:ext cx="1689100" cy="100330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 bwMode="auto">
            <a:xfrm>
              <a:off x="6781800" y="4800600"/>
              <a:ext cx="457200" cy="0"/>
            </a:xfrm>
            <a:prstGeom prst="straightConnector1">
              <a:avLst/>
            </a:prstGeom>
            <a:solidFill>
              <a:srgbClr val="BBE0E3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6060361" y="1987372"/>
              <a:ext cx="3109745" cy="1569660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Pathways may reveal</a:t>
              </a:r>
            </a:p>
            <a:p>
              <a:r>
                <a:rPr lang="en-US" dirty="0" smtClean="0">
                  <a:solidFill>
                    <a:srgbClr val="008000"/>
                  </a:solidFill>
                </a:rPr>
                <a:t>significant patterns of</a:t>
              </a:r>
            </a:p>
            <a:p>
              <a:r>
                <a:rPr lang="en-US" dirty="0" smtClean="0">
                  <a:solidFill>
                    <a:srgbClr val="008000"/>
                  </a:solidFill>
                </a:rPr>
                <a:t>disruption</a:t>
              </a:r>
            </a:p>
            <a:p>
              <a:r>
                <a:rPr lang="en-US" dirty="0" smtClean="0">
                  <a:solidFill>
                    <a:srgbClr val="008000"/>
                  </a:solidFill>
                </a:rPr>
                <a:t>     </a:t>
              </a:r>
              <a:r>
                <a:rPr lang="en-US" dirty="0" smtClean="0">
                  <a:solidFill>
                    <a:srgbClr val="FF0000"/>
                  </a:solidFill>
                </a:rPr>
                <a:t>(Previous Talk!)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4937624" y="6553200"/>
            <a:ext cx="4315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dirty="0" smtClean="0">
                <a:solidFill>
                  <a:srgbClr val="000000"/>
                </a:solidFill>
              </a:rPr>
              <a:t>Illustration from </a:t>
            </a:r>
            <a:r>
              <a:rPr lang="en-US" sz="1800" dirty="0" err="1" smtClean="0">
                <a:solidFill>
                  <a:srgbClr val="000000"/>
                </a:solidFill>
              </a:rPr>
              <a:t>Nuria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Bigas</a:t>
            </a:r>
            <a:r>
              <a:rPr lang="en-US" sz="1800" dirty="0" smtClean="0">
                <a:solidFill>
                  <a:srgbClr val="000000"/>
                </a:solidFill>
              </a:rPr>
              <a:t>-Lopez, UPF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971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5613" y="92075"/>
            <a:ext cx="8232775" cy="746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Mutual Exclusion among genes in key pathways</a:t>
            </a:r>
            <a:br>
              <a:rPr lang="en-US" dirty="0" smtClean="0"/>
            </a:br>
            <a:r>
              <a:rPr lang="en-US" dirty="0" smtClean="0"/>
              <a:t>in TCGA datasets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19200"/>
            <a:ext cx="9144000" cy="5108028"/>
          </a:xfrm>
          <a:prstGeom prst="rect">
            <a:avLst/>
          </a:prstGeom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5362081" y="6413500"/>
            <a:ext cx="37080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dirty="0" smtClean="0">
                <a:solidFill>
                  <a:srgbClr val="000000"/>
                </a:solidFill>
              </a:rPr>
              <a:t>Giovanni </a:t>
            </a:r>
            <a:r>
              <a:rPr lang="en-US" dirty="0" err="1" smtClean="0">
                <a:solidFill>
                  <a:srgbClr val="000000"/>
                </a:solidFill>
              </a:rPr>
              <a:t>Ciriello</a:t>
            </a:r>
            <a:r>
              <a:rPr lang="en-US" dirty="0" smtClean="0">
                <a:solidFill>
                  <a:srgbClr val="000000"/>
                </a:solidFill>
              </a:rPr>
              <a:t>, MSKCC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8600" y="838200"/>
            <a:ext cx="43920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TCGA Colorectal </a:t>
            </a:r>
            <a:r>
              <a:rPr lang="en-US" dirty="0" err="1" smtClean="0">
                <a:solidFill>
                  <a:srgbClr val="000000"/>
                </a:solidFill>
              </a:rPr>
              <a:t>MEMo</a:t>
            </a:r>
            <a:r>
              <a:rPr lang="en-US" dirty="0" smtClean="0">
                <a:solidFill>
                  <a:srgbClr val="000000"/>
                </a:solidFill>
              </a:rPr>
              <a:t> result: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0275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5613" y="92075"/>
            <a:ext cx="8232775" cy="746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Mutual Exclusion among genes in key pathways</a:t>
            </a:r>
            <a:br>
              <a:rPr lang="en-US" dirty="0" smtClean="0"/>
            </a:br>
            <a:r>
              <a:rPr lang="en-US" dirty="0" smtClean="0"/>
              <a:t>in TCGA datasets</a:t>
            </a:r>
            <a:endParaRPr lang="en-US" dirty="0"/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5362081" y="6413500"/>
            <a:ext cx="37080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dirty="0" smtClean="0">
                <a:solidFill>
                  <a:srgbClr val="000000"/>
                </a:solidFill>
              </a:rPr>
              <a:t>Giovanni </a:t>
            </a:r>
            <a:r>
              <a:rPr lang="en-US" dirty="0" err="1" smtClean="0">
                <a:solidFill>
                  <a:srgbClr val="000000"/>
                </a:solidFill>
              </a:rPr>
              <a:t>Ciriello</a:t>
            </a:r>
            <a:r>
              <a:rPr lang="en-US" dirty="0" smtClean="0">
                <a:solidFill>
                  <a:srgbClr val="000000"/>
                </a:solidFill>
              </a:rPr>
              <a:t>, MSKCC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8600" y="838200"/>
            <a:ext cx="3126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TCGA Colorectal Set: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95400"/>
            <a:ext cx="9144000" cy="495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746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Overview of pathway-guided approach</a:t>
            </a:r>
            <a:endParaRPr lang="en-US" dirty="0"/>
          </a:p>
        </p:txBody>
      </p:sp>
      <p:sp>
        <p:nvSpPr>
          <p:cNvPr id="23554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Gill Sans MT" charset="0"/>
                <a:ea typeface="华文细黑" charset="0"/>
                <a:cs typeface="华文细黑" charset="0"/>
              </a:rPr>
              <a:t>Integrate many data sources to gain accurate view of how genes are functioning in pathways</a:t>
            </a:r>
          </a:p>
          <a:p>
            <a:endParaRPr lang="en-US" sz="2800" dirty="0" smtClean="0">
              <a:latin typeface="Gill Sans MT" charset="0"/>
              <a:ea typeface="华文细黑" charset="0"/>
              <a:cs typeface="华文细黑" charset="0"/>
            </a:endParaRPr>
          </a:p>
          <a:p>
            <a:endParaRPr lang="en-US" sz="2800" dirty="0">
              <a:latin typeface="Gill Sans MT" charset="0"/>
              <a:ea typeface="华文细黑" charset="0"/>
              <a:cs typeface="华文细黑" charset="0"/>
            </a:endParaRPr>
          </a:p>
          <a:p>
            <a:r>
              <a:rPr lang="en-US" sz="2800" dirty="0" smtClean="0">
                <a:latin typeface="Gill Sans MT" charset="0"/>
                <a:ea typeface="华文细黑" charset="0"/>
                <a:cs typeface="华文细黑" charset="0"/>
              </a:rPr>
              <a:t>Predict </a:t>
            </a:r>
            <a:r>
              <a:rPr lang="en-US" sz="2800" dirty="0">
                <a:latin typeface="Gill Sans MT" charset="0"/>
                <a:ea typeface="华文细黑" charset="0"/>
                <a:cs typeface="华文细黑" charset="0"/>
              </a:rPr>
              <a:t>the functional consequences of mutations by quantifying the effect on the surrounding </a:t>
            </a:r>
            <a:r>
              <a:rPr lang="en-US" sz="2800" dirty="0" smtClean="0">
                <a:latin typeface="Gill Sans MT" charset="0"/>
                <a:ea typeface="华文细黑" charset="0"/>
                <a:cs typeface="华文细黑" charset="0"/>
              </a:rPr>
              <a:t>pathway</a:t>
            </a:r>
            <a:endParaRPr lang="en-US" sz="2800" dirty="0">
              <a:latin typeface="Gill Sans MT" charset="0"/>
              <a:ea typeface="华文细黑" charset="0"/>
              <a:cs typeface="华文细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6677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43000"/>
            <a:ext cx="28336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>
                <a:latin typeface="Myriad Pro" charset="0"/>
                <a:ea typeface="ＭＳ Ｐゴシック" charset="0"/>
              </a:rPr>
              <a:t>Probabilistic Graphical Models:</a:t>
            </a:r>
            <a:br>
              <a:rPr lang="en-US">
                <a:latin typeface="Myriad Pro" charset="0"/>
                <a:ea typeface="ＭＳ Ｐゴシック" charset="0"/>
              </a:rPr>
            </a:br>
            <a:r>
              <a:rPr lang="en-US">
                <a:latin typeface="Myriad Pro" charset="0"/>
                <a:ea typeface="ＭＳ Ｐゴシック" charset="0"/>
              </a:rPr>
              <a:t>A Language for Integrative Genomics</a:t>
            </a:r>
          </a:p>
        </p:txBody>
      </p:sp>
      <p:sp>
        <p:nvSpPr>
          <p:cNvPr id="31747" name="Content Placeholder 5"/>
          <p:cNvSpPr>
            <a:spLocks noGrp="1"/>
          </p:cNvSpPr>
          <p:nvPr>
            <p:ph idx="1"/>
          </p:nvPr>
        </p:nvSpPr>
        <p:spPr>
          <a:xfrm>
            <a:off x="0" y="3475038"/>
            <a:ext cx="8915400" cy="3078162"/>
          </a:xfrm>
        </p:spPr>
        <p:txBody>
          <a:bodyPr/>
          <a:lstStyle/>
          <a:p>
            <a:r>
              <a:rPr lang="en-US" sz="2000" dirty="0">
                <a:latin typeface="Myriad Pro" charset="0"/>
                <a:ea typeface="ＭＳ Ｐゴシック" charset="0"/>
                <a:cs typeface="ＭＳ Ｐゴシック" charset="0"/>
              </a:rPr>
              <a:t>Generalize HMMs, </a:t>
            </a:r>
            <a:r>
              <a:rPr lang="en-US" sz="2000" dirty="0" err="1">
                <a:latin typeface="Myriad Pro" charset="0"/>
                <a:ea typeface="ＭＳ Ｐゴシック" charset="0"/>
                <a:cs typeface="ＭＳ Ｐゴシック" charset="0"/>
              </a:rPr>
              <a:t>Kalman</a:t>
            </a:r>
            <a:r>
              <a:rPr lang="en-US" sz="2000" dirty="0">
                <a:latin typeface="Myriad Pro" charset="0"/>
                <a:ea typeface="ＭＳ Ｐゴシック" charset="0"/>
                <a:cs typeface="ＭＳ Ｐゴシック" charset="0"/>
              </a:rPr>
              <a:t> Filters, Regression, Boolean Nets, etc.</a:t>
            </a:r>
          </a:p>
          <a:p>
            <a:r>
              <a:rPr lang="en-US" sz="2000" dirty="0">
                <a:latin typeface="Myriad Pro" charset="0"/>
                <a:ea typeface="ＭＳ Ｐゴシック" charset="0"/>
                <a:cs typeface="ＭＳ Ｐゴシック" charset="0"/>
              </a:rPr>
              <a:t>Language of probability ties together multiple aspects of gene function &amp; regulation</a:t>
            </a:r>
          </a:p>
          <a:p>
            <a:r>
              <a:rPr lang="en-US" sz="2000" dirty="0">
                <a:latin typeface="Myriad Pro" charset="0"/>
                <a:ea typeface="ＭＳ Ｐゴシック" charset="0"/>
                <a:cs typeface="ＭＳ Ｐゴシック" charset="0"/>
              </a:rPr>
              <a:t>Enable data-driven discovery of biological mechanisms</a:t>
            </a:r>
          </a:p>
          <a:p>
            <a:r>
              <a:rPr lang="en-US" sz="2000" dirty="0" smtClean="0">
                <a:latin typeface="Myriad Pro" charset="0"/>
                <a:ea typeface="ＭＳ Ｐゴシック" charset="0"/>
                <a:cs typeface="ＭＳ Ｐゴシック" charset="0"/>
              </a:rPr>
              <a:t>Foundation: </a:t>
            </a:r>
            <a:r>
              <a:rPr lang="en-US" sz="2000" dirty="0">
                <a:latin typeface="Myriad Pro" charset="0"/>
                <a:ea typeface="ＭＳ Ｐゴシック" charset="0"/>
                <a:cs typeface="ＭＳ Ｐゴシック" charset="0"/>
              </a:rPr>
              <a:t>J. Pearl, D. Heckerman, E. Horvitz, G. Cooper, R. </a:t>
            </a:r>
            <a:r>
              <a:rPr lang="en-US" sz="2000" dirty="0" err="1">
                <a:latin typeface="Myriad Pro" charset="0"/>
                <a:ea typeface="ＭＳ Ｐゴシック" charset="0"/>
                <a:cs typeface="ＭＳ Ｐゴシック" charset="0"/>
              </a:rPr>
              <a:t>Schacter</a:t>
            </a:r>
            <a:r>
              <a:rPr lang="en-US" sz="2000" dirty="0">
                <a:latin typeface="Myriad Pro" charset="0"/>
                <a:ea typeface="ＭＳ Ｐゴシック" charset="0"/>
                <a:cs typeface="ＭＳ Ｐゴシック" charset="0"/>
              </a:rPr>
              <a:t>, D. </a:t>
            </a:r>
            <a:r>
              <a:rPr lang="en-US" sz="2000" dirty="0" err="1">
                <a:latin typeface="Myriad Pro" charset="0"/>
                <a:ea typeface="ＭＳ Ｐゴシック" charset="0"/>
                <a:cs typeface="ＭＳ Ｐゴシック" charset="0"/>
              </a:rPr>
              <a:t>Koller</a:t>
            </a:r>
            <a:r>
              <a:rPr lang="en-US" sz="2000" dirty="0">
                <a:latin typeface="Myriad Pro" charset="0"/>
                <a:ea typeface="ＭＳ Ｐゴシック" charset="0"/>
                <a:cs typeface="ＭＳ Ｐゴシック" charset="0"/>
              </a:rPr>
              <a:t>, N. Friedman, M. Jordan, …</a:t>
            </a:r>
          </a:p>
          <a:p>
            <a:r>
              <a:rPr lang="en-US" sz="2000" dirty="0" smtClean="0">
                <a:latin typeface="Myriad Pro" charset="0"/>
                <a:ea typeface="ＭＳ Ｐゴシック" charset="0"/>
                <a:cs typeface="ＭＳ Ｐゴシック" charset="0"/>
              </a:rPr>
              <a:t>Bioinformatics: </a:t>
            </a:r>
            <a:r>
              <a:rPr lang="en-US" sz="2000" dirty="0">
                <a:latin typeface="Myriad Pro" charset="0"/>
                <a:ea typeface="ＭＳ Ｐゴシック" charset="0"/>
                <a:cs typeface="ＭＳ Ｐゴシック" charset="0"/>
              </a:rPr>
              <a:t>D. </a:t>
            </a:r>
            <a:r>
              <a:rPr lang="en-US" sz="2000" dirty="0" err="1">
                <a:latin typeface="Myriad Pro" charset="0"/>
                <a:ea typeface="ＭＳ Ｐゴシック" charset="0"/>
                <a:cs typeface="ＭＳ Ｐゴシック" charset="0"/>
              </a:rPr>
              <a:t>Pe’er</a:t>
            </a:r>
            <a:r>
              <a:rPr lang="en-US" sz="2000" dirty="0">
                <a:latin typeface="Myriad Pro" charset="0"/>
                <a:ea typeface="ＭＳ Ｐゴシック" charset="0"/>
                <a:cs typeface="ＭＳ Ｐゴシック" charset="0"/>
              </a:rPr>
              <a:t>, A. </a:t>
            </a:r>
            <a:r>
              <a:rPr lang="en-US" sz="2000" dirty="0" err="1">
                <a:latin typeface="Myriad Pro" charset="0"/>
                <a:ea typeface="ＭＳ Ｐゴシック" charset="0"/>
                <a:cs typeface="ＭＳ Ｐゴシック" charset="0"/>
              </a:rPr>
              <a:t>Hartemink</a:t>
            </a:r>
            <a:r>
              <a:rPr lang="en-US" sz="2000" dirty="0">
                <a:latin typeface="Myriad Pro" charset="0"/>
                <a:ea typeface="ＭＳ Ｐゴシック" charset="0"/>
                <a:cs typeface="ＭＳ Ｐゴシック" charset="0"/>
              </a:rPr>
              <a:t>, E. Segal, E </a:t>
            </a:r>
            <a:r>
              <a:rPr lang="en-US" sz="2000" dirty="0" err="1">
                <a:latin typeface="Myriad Pro" charset="0"/>
                <a:ea typeface="ＭＳ Ｐゴシック" charset="0"/>
                <a:cs typeface="ＭＳ Ｐゴシック" charset="0"/>
              </a:rPr>
              <a:t>Schadt</a:t>
            </a:r>
            <a:r>
              <a:rPr lang="en-US" altLang="ja-JP" sz="2000" dirty="0">
                <a:latin typeface="Myriad Pro" charset="0"/>
                <a:ea typeface="ＭＳ Ｐゴシック" charset="0"/>
                <a:cs typeface="ＭＳ Ｐゴシック" charset="0"/>
              </a:rPr>
              <a:t>… </a:t>
            </a:r>
            <a:endParaRPr lang="en-US" sz="2000" dirty="0">
              <a:latin typeface="Myriad Pro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74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r="12683"/>
          <a:stretch>
            <a:fillRect/>
          </a:stretch>
        </p:blipFill>
        <p:spPr bwMode="auto">
          <a:xfrm>
            <a:off x="190500" y="1295400"/>
            <a:ext cx="552450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228600" y="2133600"/>
            <a:ext cx="55467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Nir Friedman, </a:t>
            </a:r>
            <a:r>
              <a:rPr lang="en-US" i="1"/>
              <a:t>Science</a:t>
            </a:r>
            <a:r>
              <a:rPr lang="en-US"/>
              <a:t> (2004)</a:t>
            </a:r>
            <a:r>
              <a:rPr lang="en-US" i="1"/>
              <a:t> - </a:t>
            </a:r>
            <a:r>
              <a:rPr lang="en-US"/>
              <a:t>Review</a:t>
            </a:r>
            <a:endParaRPr lang="en-US" i="1"/>
          </a:p>
        </p:txBody>
      </p:sp>
      <p:sp>
        <p:nvSpPr>
          <p:cNvPr id="10" name="Rectangle 9"/>
          <p:cNvSpPr/>
          <p:nvPr/>
        </p:nvSpPr>
        <p:spPr>
          <a:xfrm>
            <a:off x="76200" y="2133600"/>
            <a:ext cx="5715000" cy="13716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Myriad Pro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3331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1"/>
          <p:cNvGrpSpPr>
            <a:grpSpLocks/>
          </p:cNvGrpSpPr>
          <p:nvPr/>
        </p:nvGrpSpPr>
        <p:grpSpPr bwMode="auto">
          <a:xfrm>
            <a:off x="4645025" y="1095375"/>
            <a:ext cx="4064000" cy="3127375"/>
            <a:chOff x="0" y="0"/>
            <a:chExt cx="3642" cy="2800"/>
          </a:xfrm>
        </p:grpSpPr>
        <p:pic>
          <p:nvPicPr>
            <p:cNvPr id="32779" name="Picture 2"/>
            <p:cNvPicPr>
              <a:picLocks noChangeArrowheads="1"/>
            </p:cNvPicPr>
            <p:nvPr/>
          </p:nvPicPr>
          <p:blipFill>
            <a:blip r:embed="rId3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0"/>
              <a:ext cx="3642" cy="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43137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3" name="Rectangle 3"/>
            <p:cNvSpPr>
              <a:spLocks/>
            </p:cNvSpPr>
            <p:nvPr/>
          </p:nvSpPr>
          <p:spPr bwMode="auto">
            <a:xfrm>
              <a:off x="3514" y="716"/>
              <a:ext cx="0" cy="289"/>
            </a:xfrm>
            <a:prstGeom prst="rect">
              <a:avLst/>
            </a:prstGeom>
            <a:blipFill dpi="0" rotWithShape="0">
              <a:blip r:embed="rId4">
                <a:alphaModFix amt="43000"/>
              </a:blip>
              <a:srcRect/>
              <a:tile tx="0" ty="0" sx="100000" sy="100000" flip="none" algn="tl"/>
            </a:blip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pPr eaLnBrk="0" hangingPunct="0">
                <a:defRPr/>
              </a:pPr>
              <a:r>
                <a:rPr lang="en-US" sz="2100">
                  <a:effectLst>
                    <a:outerShdw blurRad="38100" dist="38100" dir="2700000" algn="tl">
                      <a:srgbClr val="DDDDDD"/>
                    </a:outerShdw>
                  </a:effectLst>
                  <a:ea typeface="Gill Sans" charset="0"/>
                </a:rPr>
                <a:t> </a:t>
              </a:r>
            </a:p>
          </p:txBody>
        </p:sp>
      </p:grpSp>
      <p:pic>
        <p:nvPicPr>
          <p:cNvPr id="20484" name="Picture 4"/>
          <p:cNvPicPr>
            <a:picLocks noChangeArrowheads="1"/>
          </p:cNvPicPr>
          <p:nvPr/>
        </p:nvPicPr>
        <p:blipFill>
          <a:blip r:embed="rId5">
            <a:alphaModFix amt="43000"/>
          </a:blip>
          <a:srcRect/>
          <a:stretch>
            <a:fillRect/>
          </a:stretch>
        </p:blipFill>
        <p:spPr bwMode="auto">
          <a:xfrm>
            <a:off x="-61913" y="3813175"/>
            <a:ext cx="7545388" cy="295592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63500" dist="50800" dir="2339976" algn="ctr" rotWithShape="0">
              <a:schemeClr val="bg2">
                <a:alpha val="50000"/>
              </a:schemeClr>
            </a:outerShdw>
          </a:effectLst>
        </p:spPr>
      </p:pic>
      <p:pic>
        <p:nvPicPr>
          <p:cNvPr id="32771" name="Picture 6"/>
          <p:cNvPicPr>
            <a:picLocks noChangeArrowheads="1"/>
          </p:cNvPicPr>
          <p:nvPr/>
        </p:nvPicPr>
        <p:blipFill>
          <a:blip r:embed="rId6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008063"/>
            <a:ext cx="3990975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313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14"/>
          <p:cNvSpPr>
            <a:spLocks noGrp="1" noChangeArrowheads="1"/>
          </p:cNvSpPr>
          <p:nvPr>
            <p:ph type="title"/>
          </p:nvPr>
        </p:nvSpPr>
        <p:spPr>
          <a:xfrm>
            <a:off x="0" y="-77788"/>
            <a:ext cx="7391400" cy="1144588"/>
          </a:xfrm>
        </p:spPr>
        <p:txBody>
          <a:bodyPr lIns="64291" tIns="32146" rIns="0" bIns="32146"/>
          <a:lstStyle/>
          <a:p>
            <a:pPr marL="39688">
              <a:defRPr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Integration Approach: Detailed models of gene expression and interaction</a:t>
            </a:r>
          </a:p>
        </p:txBody>
      </p:sp>
      <p:grpSp>
        <p:nvGrpSpPr>
          <p:cNvPr id="32773" name="Group 27"/>
          <p:cNvGrpSpPr>
            <a:grpSpLocks/>
          </p:cNvGrpSpPr>
          <p:nvPr/>
        </p:nvGrpSpPr>
        <p:grpSpPr bwMode="auto">
          <a:xfrm>
            <a:off x="3581400" y="2286000"/>
            <a:ext cx="1689100" cy="2392363"/>
            <a:chOff x="6540241" y="2408633"/>
            <a:chExt cx="1689359" cy="2391967"/>
          </a:xfrm>
        </p:grpSpPr>
        <p:sp>
          <p:nvSpPr>
            <p:cNvPr id="22" name="Oval 21"/>
            <p:cNvSpPr/>
            <p:nvPr/>
          </p:nvSpPr>
          <p:spPr>
            <a:xfrm>
              <a:off x="6540241" y="2408633"/>
              <a:ext cx="1676657" cy="766636"/>
            </a:xfrm>
            <a:prstGeom prst="ellipse">
              <a:avLst/>
            </a:prstGeom>
            <a:solidFill>
              <a:srgbClr val="F68786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b="1" i="1">
                  <a:solidFill>
                    <a:schemeClr val="tx1"/>
                  </a:solidFill>
                  <a:latin typeface="Myriad Pro" charset="0"/>
                  <a:ea typeface="ＭＳ Ｐゴシック" charset="0"/>
                  <a:cs typeface="ＭＳ Ｐゴシック" charset="0"/>
                </a:rPr>
                <a:t>MDM2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6552943" y="4033964"/>
              <a:ext cx="1676657" cy="766636"/>
            </a:xfrm>
            <a:prstGeom prst="ellipse">
              <a:avLst/>
            </a:prstGeom>
            <a:solidFill>
              <a:srgbClr val="3E5AA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b="1" i="1">
                  <a:solidFill>
                    <a:srgbClr val="FFFFFF"/>
                  </a:solidFill>
                  <a:latin typeface="Myriad Pro" charset="0"/>
                  <a:ea typeface="ＭＳ Ｐゴシック" charset="0"/>
                  <a:cs typeface="ＭＳ Ｐゴシック" charset="0"/>
                </a:rPr>
                <a:t>TP53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rot="5400000">
              <a:off x="7125410" y="3618901"/>
              <a:ext cx="533312" cy="1588"/>
            </a:xfrm>
            <a:prstGeom prst="line">
              <a:avLst/>
            </a:prstGeom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049907" y="3884764"/>
              <a:ext cx="685905" cy="1588"/>
            </a:xfrm>
            <a:prstGeom prst="line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6261100" y="2386013"/>
            <a:ext cx="838200" cy="1143000"/>
          </a:xfrm>
          <a:prstGeom prst="rect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>
              <a:solidFill>
                <a:srgbClr val="FFFFFF"/>
              </a:solidFill>
              <a:latin typeface="Myriad Pro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0599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4"/>
          <p:cNvSpPr>
            <a:spLocks noGrp="1" noChangeArrowheads="1"/>
          </p:cNvSpPr>
          <p:nvPr>
            <p:ph type="title"/>
          </p:nvPr>
        </p:nvSpPr>
        <p:spPr>
          <a:xfrm>
            <a:off x="455613" y="-77788"/>
            <a:ext cx="6935787" cy="1144588"/>
          </a:xfrm>
        </p:spPr>
        <p:txBody>
          <a:bodyPr lIns="64291" tIns="32146" rIns="0" bIns="32146"/>
          <a:lstStyle/>
          <a:p>
            <a:pPr marL="39688">
              <a:defRPr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Integration Approach: Detailed models of expression and interaction</a:t>
            </a:r>
          </a:p>
        </p:txBody>
      </p:sp>
      <p:grpSp>
        <p:nvGrpSpPr>
          <p:cNvPr id="34818" name="Group 27"/>
          <p:cNvGrpSpPr>
            <a:grpSpLocks/>
          </p:cNvGrpSpPr>
          <p:nvPr/>
        </p:nvGrpSpPr>
        <p:grpSpPr bwMode="auto">
          <a:xfrm>
            <a:off x="1066800" y="2209800"/>
            <a:ext cx="1689100" cy="2392363"/>
            <a:chOff x="6540241" y="2408633"/>
            <a:chExt cx="1689359" cy="2391967"/>
          </a:xfrm>
        </p:grpSpPr>
        <p:sp>
          <p:nvSpPr>
            <p:cNvPr id="22" name="Oval 21"/>
            <p:cNvSpPr/>
            <p:nvPr/>
          </p:nvSpPr>
          <p:spPr>
            <a:xfrm>
              <a:off x="6540241" y="2408633"/>
              <a:ext cx="1676657" cy="766636"/>
            </a:xfrm>
            <a:prstGeom prst="ellipse">
              <a:avLst/>
            </a:prstGeom>
            <a:solidFill>
              <a:srgbClr val="F68786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b="1" i="1">
                  <a:solidFill>
                    <a:schemeClr val="tx1"/>
                  </a:solidFill>
                  <a:latin typeface="Myriad Pro" charset="0"/>
                  <a:ea typeface="ＭＳ Ｐゴシック" charset="0"/>
                  <a:cs typeface="ＭＳ Ｐゴシック" charset="0"/>
                </a:rPr>
                <a:t>MDM2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6552943" y="4033964"/>
              <a:ext cx="1676657" cy="766636"/>
            </a:xfrm>
            <a:prstGeom prst="ellipse">
              <a:avLst/>
            </a:prstGeom>
            <a:solidFill>
              <a:srgbClr val="3E5AA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b="1" i="1">
                  <a:solidFill>
                    <a:srgbClr val="FFFFFF"/>
                  </a:solidFill>
                  <a:latin typeface="Myriad Pro" charset="0"/>
                  <a:ea typeface="ＭＳ Ｐゴシック" charset="0"/>
                  <a:cs typeface="ＭＳ Ｐゴシック" charset="0"/>
                </a:rPr>
                <a:t>TP53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rot="5400000">
              <a:off x="7125410" y="3618901"/>
              <a:ext cx="533312" cy="1588"/>
            </a:xfrm>
            <a:prstGeom prst="line">
              <a:avLst/>
            </a:prstGeom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049907" y="3884764"/>
              <a:ext cx="685905" cy="1588"/>
            </a:xfrm>
            <a:prstGeom prst="line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819" name="TextBox 15"/>
          <p:cNvSpPr txBox="1">
            <a:spLocks noChangeArrowheads="1"/>
          </p:cNvSpPr>
          <p:nvPr/>
        </p:nvSpPr>
        <p:spPr bwMode="auto">
          <a:xfrm>
            <a:off x="3124200" y="1371600"/>
            <a:ext cx="2365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/>
              <a:t>Two Parts:</a:t>
            </a: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514600" y="2249488"/>
            <a:ext cx="5821363" cy="1200150"/>
            <a:chOff x="2514600" y="2249269"/>
            <a:chExt cx="5821191" cy="1200329"/>
          </a:xfrm>
        </p:grpSpPr>
        <p:sp>
          <p:nvSpPr>
            <p:cNvPr id="34824" name="TextBox 16"/>
            <p:cNvSpPr txBox="1">
              <a:spLocks noChangeArrowheads="1"/>
            </p:cNvSpPr>
            <p:nvPr/>
          </p:nvSpPr>
          <p:spPr bwMode="auto">
            <a:xfrm>
              <a:off x="3688365" y="2249269"/>
              <a:ext cx="464742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742950" indent="-7429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FontTx/>
                <a:buAutoNum type="arabicPeriod"/>
              </a:pPr>
              <a:r>
                <a:rPr lang="en-US" sz="3600"/>
                <a:t>Gene Level Model</a:t>
              </a:r>
            </a:p>
            <a:p>
              <a:r>
                <a:rPr lang="en-US" sz="3600"/>
                <a:t>	(central dogma)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2514600" y="2590632"/>
              <a:ext cx="1066768" cy="76211"/>
            </a:xfrm>
            <a:prstGeom prst="line">
              <a:avLst/>
            </a:prstGeom>
            <a:ln w="38100" cap="flat" cmpd="sng" algn="ctr">
              <a:solidFill>
                <a:srgbClr val="00804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2133600" y="3352800"/>
            <a:ext cx="5762625" cy="1428750"/>
            <a:chOff x="2133600" y="3352800"/>
            <a:chExt cx="5763337" cy="1428929"/>
          </a:xfrm>
        </p:grpSpPr>
        <p:sp>
          <p:nvSpPr>
            <p:cNvPr id="34822" name="TextBox 17"/>
            <p:cNvSpPr txBox="1">
              <a:spLocks noChangeArrowheads="1"/>
            </p:cNvSpPr>
            <p:nvPr/>
          </p:nvSpPr>
          <p:spPr bwMode="auto">
            <a:xfrm>
              <a:off x="3657600" y="3581400"/>
              <a:ext cx="423933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3600"/>
                <a:t>2. Interaction Model</a:t>
              </a:r>
            </a:p>
            <a:p>
              <a:r>
                <a:rPr lang="en-US" sz="3600"/>
                <a:t>	(regulation)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2133600" y="3352800"/>
              <a:ext cx="1447979" cy="533467"/>
            </a:xfrm>
            <a:prstGeom prst="line">
              <a:avLst/>
            </a:prstGeom>
            <a:ln w="38100" cap="flat" cmpd="sng" algn="ctr">
              <a:solidFill>
                <a:srgbClr val="00804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43962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550862"/>
            <a:ext cx="8077200" cy="394493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“It 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is entirely in line with the accidental nature of mutations that </a:t>
            </a: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… 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the vast </a:t>
            </a: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majority [are]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detrimental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 to the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organism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…</a:t>
            </a:r>
            <a:b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</a:b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/>
            </a:r>
            <a:b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</a:b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Good</a:t>
            </a: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 ones are so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rare</a:t>
            </a: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 that we can</a:t>
            </a:r>
            <a:b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consider 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them all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bad</a:t>
            </a: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.”</a:t>
            </a:r>
            <a:endParaRPr lang="en-US" sz="2800" b="1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华文黑体" charset="0"/>
              <a:cs typeface="华文黑体" charset="0"/>
              <a:sym typeface="Arial" charset="0"/>
            </a:endParaRPr>
          </a:p>
        </p:txBody>
      </p:sp>
      <p:sp>
        <p:nvSpPr>
          <p:cNvPr id="2048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4724400"/>
            <a:ext cx="9144000" cy="16764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1800" b="1" dirty="0">
                <a:latin typeface="Arial" charset="0"/>
                <a:ea typeface="华文细黑" charset="0"/>
                <a:cs typeface="Arial" charset="0"/>
                <a:sym typeface="Arial" charset="0"/>
              </a:rPr>
              <a:t>-- H.J. Muller,</a:t>
            </a:r>
          </a:p>
          <a:p>
            <a:pPr marL="0" indent="0" algn="ctr" eaLnBrk="1" hangingPunct="1">
              <a:buNone/>
            </a:pPr>
            <a:r>
              <a:rPr lang="en-US" sz="1800" b="1" dirty="0">
                <a:latin typeface="Arial" charset="0"/>
                <a:ea typeface="华文细黑" charset="0"/>
                <a:cs typeface="Arial" charset="0"/>
                <a:sym typeface="Arial" charset="0"/>
              </a:rPr>
              <a:t>"How Radiation Changes the Genetic Constitution",</a:t>
            </a:r>
          </a:p>
          <a:p>
            <a:pPr marL="0" indent="0" algn="ctr" eaLnBrk="1" hangingPunct="1">
              <a:buNone/>
            </a:pPr>
            <a:r>
              <a:rPr lang="en-US" sz="1800" b="1" dirty="0">
                <a:latin typeface="Arial" charset="0"/>
                <a:ea typeface="华文细黑" charset="0"/>
                <a:cs typeface="Arial" charset="0"/>
                <a:sym typeface="Arial" charset="0"/>
              </a:rPr>
              <a:t>in Bulletin of Atomic Scientists, 11 (1955), p. 331</a:t>
            </a:r>
          </a:p>
        </p:txBody>
      </p:sp>
    </p:spTree>
    <p:extLst>
      <p:ext uri="{BB962C8B-B14F-4D97-AF65-F5344CB8AC3E}">
        <p14:creationId xmlns:p14="http://schemas.microsoft.com/office/powerpoint/2010/main" val="42212466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Myriad Pro" charset="0"/>
                <a:ea typeface="ＭＳ Ｐゴシック" charset="0"/>
              </a:rPr>
              <a:t>PARDIGM Gene Model to Integrate Data</a:t>
            </a:r>
          </a:p>
        </p:txBody>
      </p:sp>
      <p:pic>
        <p:nvPicPr>
          <p:cNvPr id="3686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14600"/>
            <a:ext cx="2286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52578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4"/>
          <p:cNvSpPr>
            <a:spLocks/>
          </p:cNvSpPr>
          <p:nvPr/>
        </p:nvSpPr>
        <p:spPr bwMode="auto">
          <a:xfrm>
            <a:off x="2362200" y="6400800"/>
            <a:ext cx="37290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3573" bIns="0">
            <a:spAutoFit/>
          </a:bodyPr>
          <a:lstStyle/>
          <a:p>
            <a:pPr marL="52388" eaLnBrk="0" hangingPunct="0"/>
            <a:r>
              <a:rPr lang="en-US" sz="1700">
                <a:solidFill>
                  <a:srgbClr val="808080"/>
                </a:solidFill>
              </a:rPr>
              <a:t>Vaske et al. 2010. </a:t>
            </a:r>
            <a:r>
              <a:rPr lang="en-US" sz="1700" i="1">
                <a:solidFill>
                  <a:srgbClr val="808080"/>
                </a:solidFill>
              </a:rPr>
              <a:t>Bioinformatics</a:t>
            </a:r>
          </a:p>
        </p:txBody>
      </p:sp>
      <p:pic>
        <p:nvPicPr>
          <p:cNvPr id="36869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"/>
          <a:stretch>
            <a:fillRect/>
          </a:stretch>
        </p:blipFill>
        <p:spPr bwMode="auto">
          <a:xfrm>
            <a:off x="0" y="3505200"/>
            <a:ext cx="47244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6"/>
          <p:cNvSpPr txBox="1">
            <a:spLocks noChangeArrowheads="1"/>
          </p:cNvSpPr>
          <p:nvPr/>
        </p:nvSpPr>
        <p:spPr bwMode="auto">
          <a:xfrm>
            <a:off x="5334000" y="1676400"/>
            <a:ext cx="3246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1. Central Dogma-Like</a:t>
            </a:r>
          </a:p>
          <a:p>
            <a:pPr eaLnBrk="1" hangingPunct="1"/>
            <a:r>
              <a:rPr lang="en-US"/>
              <a:t>Gene Model of Activity</a:t>
            </a:r>
          </a:p>
        </p:txBody>
      </p:sp>
      <p:sp>
        <p:nvSpPr>
          <p:cNvPr id="36871" name="TextBox 7"/>
          <p:cNvSpPr txBox="1">
            <a:spLocks noChangeArrowheads="1"/>
          </p:cNvSpPr>
          <p:nvPr/>
        </p:nvSpPr>
        <p:spPr bwMode="auto">
          <a:xfrm>
            <a:off x="4876800" y="4038600"/>
            <a:ext cx="3692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2. Interactions that </a:t>
            </a:r>
          </a:p>
          <a:p>
            <a:pPr eaLnBrk="1" hangingPunct="1"/>
            <a:r>
              <a:rPr lang="en-US"/>
              <a:t>connect to specific points</a:t>
            </a:r>
          </a:p>
          <a:p>
            <a:pPr eaLnBrk="1" hangingPunct="1"/>
            <a:r>
              <a:rPr lang="en-US"/>
              <a:t>in gene regulation map</a:t>
            </a:r>
          </a:p>
        </p:txBody>
      </p:sp>
      <p:pic>
        <p:nvPicPr>
          <p:cNvPr id="3687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525" y="5553075"/>
            <a:ext cx="714375" cy="105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553075"/>
            <a:ext cx="757238" cy="105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4" name="TextBox 6"/>
          <p:cNvSpPr txBox="1">
            <a:spLocks noChangeArrowheads="1"/>
          </p:cNvSpPr>
          <p:nvPr/>
        </p:nvSpPr>
        <p:spPr bwMode="auto">
          <a:xfrm>
            <a:off x="7545388" y="6024563"/>
            <a:ext cx="1604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90"/>
                </a:solidFill>
              </a:rPr>
              <a:t>Charlie Vaske</a:t>
            </a:r>
          </a:p>
          <a:p>
            <a:pPr eaLnBrk="1" hangingPunct="1"/>
            <a:r>
              <a:rPr lang="en-US" sz="1800">
                <a:solidFill>
                  <a:srgbClr val="000090"/>
                </a:solidFill>
              </a:rPr>
              <a:t>Steve Benz</a:t>
            </a:r>
          </a:p>
        </p:txBody>
      </p:sp>
    </p:spTree>
    <p:extLst>
      <p:ext uri="{BB962C8B-B14F-4D97-AF65-F5344CB8AC3E}">
        <p14:creationId xmlns:p14="http://schemas.microsoft.com/office/powerpoint/2010/main" val="41245355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457200" y="85725"/>
            <a:ext cx="8229600" cy="515938"/>
          </a:xfrm>
        </p:spPr>
        <p:txBody>
          <a:bodyPr/>
          <a:lstStyle/>
          <a:p>
            <a:pPr>
              <a:defRPr/>
            </a:pPr>
            <a:r>
              <a:rPr lang="en-US">
                <a:latin typeface="Myriad Pro" charset="0"/>
                <a:ea typeface="ＭＳ Ｐゴシック" charset="0"/>
              </a:rPr>
              <a:t>Integrated Pathway Analysis for Cancer</a:t>
            </a:r>
          </a:p>
        </p:txBody>
      </p:sp>
      <p:sp>
        <p:nvSpPr>
          <p:cNvPr id="37890" name="Vertical Text Placeholder 62"/>
          <p:cNvSpPr>
            <a:spLocks noGrp="1"/>
          </p:cNvSpPr>
          <p:nvPr>
            <p:ph type="body" orient="vert" idx="1"/>
          </p:nvPr>
        </p:nvSpPr>
        <p:spPr>
          <a:xfrm rot="16200000">
            <a:off x="3904456" y="1008857"/>
            <a:ext cx="1487487" cy="8686800"/>
          </a:xfrm>
        </p:spPr>
        <p:txBody>
          <a:bodyPr/>
          <a:lstStyle/>
          <a:p>
            <a:r>
              <a:rPr lang="en-US" dirty="0" smtClean="0">
                <a:latin typeface="Myriad Pro" charset="0"/>
                <a:ea typeface="ＭＳ Ｐゴシック" charset="0"/>
                <a:cs typeface="ＭＳ Ｐゴシック" charset="0"/>
              </a:rPr>
              <a:t>Inferred </a:t>
            </a:r>
            <a:r>
              <a:rPr lang="en-US" dirty="0">
                <a:latin typeface="Myriad Pro" charset="0"/>
                <a:ea typeface="ＭＳ Ｐゴシック" charset="0"/>
                <a:cs typeface="ＭＳ Ｐゴシック" charset="0"/>
              </a:rPr>
              <a:t>activities reflect neighborhood of influence around a gene.</a:t>
            </a:r>
          </a:p>
          <a:p>
            <a:r>
              <a:rPr lang="en-US" dirty="0">
                <a:latin typeface="Myriad Pro" charset="0"/>
                <a:ea typeface="ＭＳ Ｐゴシック" charset="0"/>
                <a:cs typeface="ＭＳ Ｐゴシック" charset="0"/>
              </a:rPr>
              <a:t>Can boost signal for survival analysis and mutation impact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8978" y="2340124"/>
            <a:ext cx="362769" cy="80367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glow rad="177800">
              <a:srgbClr val="FF0000">
                <a:alpha val="36000"/>
              </a:srgbClr>
            </a:glow>
            <a:outerShdw blurRad="50800" dist="253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5666" y="2159149"/>
            <a:ext cx="362769" cy="80367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glow rad="177800">
              <a:srgbClr val="FF0000">
                <a:alpha val="36000"/>
              </a:srgbClr>
            </a:glow>
            <a:outerShdw blurRad="50800" dist="253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0466" y="2159149"/>
            <a:ext cx="362769" cy="80367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glow rad="177800">
              <a:srgbClr val="FF0000">
                <a:alpha val="36000"/>
              </a:srgbClr>
            </a:glow>
            <a:outerShdw blurRad="50800" dist="253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0447" y="2661593"/>
            <a:ext cx="362769" cy="80367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glow rad="177800">
              <a:srgbClr val="FF0000">
                <a:alpha val="36000"/>
              </a:srgbClr>
            </a:glow>
            <a:outerShdw blurRad="50800" dist="253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9066" y="2082949"/>
            <a:ext cx="362769" cy="80367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glow rad="177800">
              <a:srgbClr val="3366FF">
                <a:alpha val="36000"/>
              </a:srgbClr>
            </a:glow>
            <a:outerShdw blurRad="50800" dist="253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9066" y="2540149"/>
            <a:ext cx="362769" cy="80367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glow rad="177800">
              <a:srgbClr val="FF0000">
                <a:alpha val="36000"/>
              </a:srgbClr>
            </a:glow>
            <a:outerShdw blurRad="50800" dist="253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466" y="2921149"/>
            <a:ext cx="362769" cy="80367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glow rad="177800">
              <a:srgbClr val="FF0000">
                <a:alpha val="36000"/>
              </a:srgbClr>
            </a:glow>
            <a:outerShdw blurRad="50800" dist="253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4266" y="2844949"/>
            <a:ext cx="362769" cy="80367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glow rad="177800">
              <a:srgbClr val="FF0000">
                <a:alpha val="36000"/>
              </a:srgbClr>
            </a:glow>
            <a:outerShdw blurRad="50800" dist="25399" dir="2700000" algn="ctr" rotWithShape="0">
              <a:schemeClr val="bg2">
                <a:alpha val="74998"/>
              </a:schemeClr>
            </a:outerShdw>
          </a:effectLst>
        </p:spPr>
      </p:pic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 flipV="1">
            <a:off x="2587625" y="2276475"/>
            <a:ext cx="304800" cy="2286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8978" y="2669388"/>
            <a:ext cx="362769" cy="80367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glow rad="177800">
              <a:srgbClr val="3366FF">
                <a:alpha val="36000"/>
              </a:srgbClr>
            </a:glow>
            <a:outerShdw blurRad="50800" dist="253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5666" y="2488413"/>
            <a:ext cx="362769" cy="80367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glow rad="177800">
              <a:srgbClr val="3366FF">
                <a:alpha val="36000"/>
              </a:srgbClr>
            </a:glow>
            <a:outerShdw blurRad="50800" dist="253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9066" y="2869413"/>
            <a:ext cx="362769" cy="80367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glow rad="177800">
              <a:srgbClr val="3366FF">
                <a:alpha val="36000"/>
              </a:srgbClr>
            </a:glow>
            <a:outerShdw blurRad="50800" dist="253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37903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25" y="1954212"/>
            <a:ext cx="9525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2722562"/>
            <a:ext cx="939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9" name="Straight Arrow Connector 68"/>
          <p:cNvCxnSpPr>
            <a:cxnSpLocks noChangeShapeType="1"/>
          </p:cNvCxnSpPr>
          <p:nvPr/>
        </p:nvCxnSpPr>
        <p:spPr bwMode="auto">
          <a:xfrm>
            <a:off x="2663825" y="2886075"/>
            <a:ext cx="228600" cy="1587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71" name="Straight Arrow Connector 70"/>
          <p:cNvCxnSpPr>
            <a:cxnSpLocks noChangeShapeType="1"/>
          </p:cNvCxnSpPr>
          <p:nvPr/>
        </p:nvCxnSpPr>
        <p:spPr bwMode="auto">
          <a:xfrm rot="16200000" flipH="1">
            <a:off x="2663825" y="3419475"/>
            <a:ext cx="228600" cy="22860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7907" name="TextBox 71"/>
          <p:cNvSpPr txBox="1">
            <a:spLocks noChangeArrowheads="1"/>
          </p:cNvSpPr>
          <p:nvPr/>
        </p:nvSpPr>
        <p:spPr bwMode="auto">
          <a:xfrm>
            <a:off x="2393950" y="1539875"/>
            <a:ext cx="2081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Multimodal Data</a:t>
            </a:r>
          </a:p>
        </p:txBody>
      </p:sp>
      <p:sp>
        <p:nvSpPr>
          <p:cNvPr id="37908" name="TextBox 72"/>
          <p:cNvSpPr txBox="1">
            <a:spLocks noChangeArrowheads="1"/>
          </p:cNvSpPr>
          <p:nvPr/>
        </p:nvSpPr>
        <p:spPr bwMode="auto">
          <a:xfrm>
            <a:off x="3059113" y="2135187"/>
            <a:ext cx="676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CNV</a:t>
            </a:r>
          </a:p>
        </p:txBody>
      </p:sp>
      <p:sp>
        <p:nvSpPr>
          <p:cNvPr id="37909" name="TextBox 73"/>
          <p:cNvSpPr txBox="1">
            <a:spLocks noChangeArrowheads="1"/>
          </p:cNvSpPr>
          <p:nvPr/>
        </p:nvSpPr>
        <p:spPr bwMode="auto">
          <a:xfrm>
            <a:off x="2995613" y="2874962"/>
            <a:ext cx="900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chemeClr val="bg1"/>
                </a:solidFill>
              </a:rPr>
              <a:t>mRNA</a:t>
            </a:r>
          </a:p>
        </p:txBody>
      </p:sp>
      <p:pic>
        <p:nvPicPr>
          <p:cNvPr id="37910" name="Picture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3571875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1" name="TextBox 76"/>
          <p:cNvSpPr txBox="1">
            <a:spLocks noChangeArrowheads="1"/>
          </p:cNvSpPr>
          <p:nvPr/>
        </p:nvSpPr>
        <p:spPr bwMode="auto">
          <a:xfrm>
            <a:off x="3044825" y="3659187"/>
            <a:ext cx="784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chemeClr val="bg1"/>
                </a:solidFill>
              </a:rPr>
              <a:t>meth</a:t>
            </a:r>
          </a:p>
        </p:txBody>
      </p:sp>
      <p:grpSp>
        <p:nvGrpSpPr>
          <p:cNvPr id="37912" name="Group 137"/>
          <p:cNvGrpSpPr>
            <a:grpSpLocks/>
          </p:cNvGrpSpPr>
          <p:nvPr/>
        </p:nvGrpSpPr>
        <p:grpSpPr bwMode="auto">
          <a:xfrm>
            <a:off x="3959220" y="1487269"/>
            <a:ext cx="3660779" cy="2313206"/>
            <a:chOff x="2743200" y="1039594"/>
            <a:chExt cx="3662415" cy="2313207"/>
          </a:xfrm>
        </p:grpSpPr>
        <p:pic>
          <p:nvPicPr>
            <p:cNvPr id="37920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2591" y="1828800"/>
              <a:ext cx="1604197" cy="1371600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921" name="TextBox 4"/>
            <p:cNvSpPr txBox="1">
              <a:spLocks noChangeArrowheads="1"/>
            </p:cNvSpPr>
            <p:nvPr/>
          </p:nvSpPr>
          <p:spPr bwMode="auto">
            <a:xfrm>
              <a:off x="3461141" y="1039594"/>
              <a:ext cx="294447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dirty="0" smtClean="0"/>
                <a:t>Inferred Activities of Genes</a:t>
              </a:r>
            </a:p>
            <a:p>
              <a:pPr algn="ctr" eaLnBrk="1" hangingPunct="1"/>
              <a:r>
                <a:rPr lang="en-US" sz="1800" dirty="0" smtClean="0"/>
                <a:t>In Pathway Context</a:t>
              </a:r>
              <a:endParaRPr lang="en-US" sz="1800" dirty="0"/>
            </a:p>
          </p:txBody>
        </p:sp>
        <p:cxnSp>
          <p:nvCxnSpPr>
            <p:cNvPr id="80" name="Straight Arrow Connector 79"/>
            <p:cNvCxnSpPr>
              <a:cxnSpLocks noChangeShapeType="1"/>
            </p:cNvCxnSpPr>
            <p:nvPr/>
          </p:nvCxnSpPr>
          <p:spPr bwMode="auto">
            <a:xfrm>
              <a:off x="2743200" y="1905000"/>
              <a:ext cx="841756" cy="217487"/>
            </a:xfrm>
            <a:prstGeom prst="straightConnector1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81" name="Straight Arrow Connector 80"/>
            <p:cNvCxnSpPr>
              <a:cxnSpLocks noChangeShapeType="1"/>
            </p:cNvCxnSpPr>
            <p:nvPr/>
          </p:nvCxnSpPr>
          <p:spPr bwMode="auto">
            <a:xfrm flipV="1">
              <a:off x="2819434" y="2579688"/>
              <a:ext cx="765522" cy="11113"/>
            </a:xfrm>
            <a:prstGeom prst="straightConnector1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82" name="Straight Arrow Connector 81"/>
            <p:cNvCxnSpPr>
              <a:cxnSpLocks noChangeShapeType="1"/>
            </p:cNvCxnSpPr>
            <p:nvPr/>
          </p:nvCxnSpPr>
          <p:spPr bwMode="auto">
            <a:xfrm flipV="1">
              <a:off x="2819434" y="2960688"/>
              <a:ext cx="613054" cy="392113"/>
            </a:xfrm>
            <a:prstGeom prst="straightConnector1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37913" name="TextBox 136"/>
          <p:cNvSpPr txBox="1">
            <a:spLocks noChangeArrowheads="1"/>
          </p:cNvSpPr>
          <p:nvPr/>
        </p:nvSpPr>
        <p:spPr bwMode="auto">
          <a:xfrm>
            <a:off x="1481138" y="1677987"/>
            <a:ext cx="96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Cohort</a:t>
            </a:r>
          </a:p>
        </p:txBody>
      </p:sp>
      <p:sp>
        <p:nvSpPr>
          <p:cNvPr id="37915" name="TextBox 63"/>
          <p:cNvSpPr txBox="1">
            <a:spLocks noChangeArrowheads="1"/>
          </p:cNvSpPr>
          <p:nvPr/>
        </p:nvSpPr>
        <p:spPr bwMode="auto">
          <a:xfrm>
            <a:off x="3178175" y="4002087"/>
            <a:ext cx="561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…</a:t>
            </a:r>
          </a:p>
        </p:txBody>
      </p:sp>
      <p:cxnSp>
        <p:nvCxnSpPr>
          <p:cNvPr id="65" name="Straight Arrow Connector 64"/>
          <p:cNvCxnSpPr>
            <a:cxnSpLocks noChangeShapeType="1"/>
          </p:cNvCxnSpPr>
          <p:nvPr/>
        </p:nvCxnSpPr>
        <p:spPr bwMode="auto">
          <a:xfrm flipV="1">
            <a:off x="4019550" y="3636962"/>
            <a:ext cx="704850" cy="771525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0744161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876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0050" name="Group 2"/>
          <p:cNvGrpSpPr>
            <a:grpSpLocks/>
          </p:cNvGrpSpPr>
          <p:nvPr/>
        </p:nvGrpSpPr>
        <p:grpSpPr bwMode="auto">
          <a:xfrm>
            <a:off x="669925" y="4495800"/>
            <a:ext cx="3536950" cy="1285875"/>
            <a:chOff x="171808" y="4953000"/>
            <a:chExt cx="3942992" cy="1600200"/>
          </a:xfrm>
        </p:grpSpPr>
        <p:pic>
          <p:nvPicPr>
            <p:cNvPr id="130053" name="Picture 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808" y="4968875"/>
              <a:ext cx="590192" cy="1127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0054" name="Picture 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4953000"/>
              <a:ext cx="1672095" cy="1344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0055" name="Picture 9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953000"/>
              <a:ext cx="1371600" cy="140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0056" name="Picture 10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6385704"/>
              <a:ext cx="1616897" cy="167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0051" name="Picture 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76200"/>
            <a:ext cx="43561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657600"/>
            <a:ext cx="43354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703418" y="6412468"/>
            <a:ext cx="31827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 smtClean="0">
                <a:solidFill>
                  <a:srgbClr val="808080"/>
                </a:solidFill>
              </a:rPr>
              <a:t>Perou</a:t>
            </a:r>
            <a:r>
              <a:rPr lang="en-US" sz="1800" dirty="0">
                <a:solidFill>
                  <a:srgbClr val="808080"/>
                </a:solidFill>
              </a:rPr>
              <a:t> </a:t>
            </a:r>
            <a:r>
              <a:rPr lang="en-US" sz="1800" dirty="0" smtClean="0">
                <a:solidFill>
                  <a:srgbClr val="808080"/>
                </a:solidFill>
              </a:rPr>
              <a:t>&amp; TCGA. </a:t>
            </a:r>
            <a:r>
              <a:rPr lang="en-US" sz="1800" i="1" dirty="0" smtClean="0">
                <a:solidFill>
                  <a:srgbClr val="808080"/>
                </a:solidFill>
              </a:rPr>
              <a:t>Nature </a:t>
            </a:r>
            <a:r>
              <a:rPr lang="en-US" sz="1800" dirty="0" smtClean="0">
                <a:solidFill>
                  <a:srgbClr val="808080"/>
                </a:solidFill>
              </a:rPr>
              <a:t>2012.</a:t>
            </a:r>
            <a:endParaRPr lang="en-US" sz="1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370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How do you know its working?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1"/>
            <a:ext cx="8229600" cy="45719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It does what it should.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676400"/>
            <a:ext cx="6781800" cy="452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809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92075"/>
            <a:ext cx="8232775" cy="517525"/>
          </a:xfrm>
        </p:spPr>
        <p:txBody>
          <a:bodyPr/>
          <a:lstStyle/>
          <a:p>
            <a:r>
              <a:rPr lang="en-US" dirty="0" smtClean="0"/>
              <a:t>Machines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152400"/>
            <a:ext cx="3363386" cy="464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5600" y="3670300"/>
            <a:ext cx="3810000" cy="318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9800" y="228600"/>
            <a:ext cx="2850642" cy="3822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381000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3600" y="609600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86200" y="3352800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0329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Myriad Pro" charset="0"/>
                <a:ea typeface="ＭＳ Ｐゴシック" charset="0"/>
              </a:rPr>
              <a:t>PARADIGM-Shift Predicting </a:t>
            </a:r>
            <a:r>
              <a:rPr lang="en-US" dirty="0">
                <a:latin typeface="Myriad Pro" charset="0"/>
                <a:ea typeface="ＭＳ Ｐゴシック" charset="0"/>
              </a:rPr>
              <a:t>the Impact </a:t>
            </a:r>
            <a:r>
              <a:rPr lang="en-US" dirty="0" smtClean="0">
                <a:latin typeface="Myriad Pro" charset="0"/>
                <a:ea typeface="ＭＳ Ｐゴシック" charset="0"/>
              </a:rPr>
              <a:t>of</a:t>
            </a:r>
            <a:br>
              <a:rPr lang="en-US" dirty="0" smtClean="0">
                <a:latin typeface="Myriad Pro" charset="0"/>
                <a:ea typeface="ＭＳ Ｐゴシック" charset="0"/>
              </a:rPr>
            </a:br>
            <a:r>
              <a:rPr lang="en-US" dirty="0" smtClean="0">
                <a:latin typeface="Myriad Pro" charset="0"/>
                <a:ea typeface="ＭＳ Ｐゴシック" charset="0"/>
              </a:rPr>
              <a:t> Mutations On </a:t>
            </a:r>
            <a:r>
              <a:rPr lang="en-US" dirty="0">
                <a:latin typeface="Myriad Pro" charset="0"/>
                <a:ea typeface="ＭＳ Ｐゴシック" charset="0"/>
              </a:rPr>
              <a:t>Genetic Pathways</a:t>
            </a: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-123825" y="1785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08" name="AutoShape 30"/>
          <p:cNvSpPr>
            <a:spLocks noChangeArrowheads="1"/>
          </p:cNvSpPr>
          <p:nvPr/>
        </p:nvSpPr>
        <p:spPr bwMode="auto">
          <a:xfrm>
            <a:off x="993775" y="2286000"/>
            <a:ext cx="2438400" cy="4038600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09" name="Oval 31"/>
          <p:cNvSpPr>
            <a:spLocks noChangeArrowheads="1"/>
          </p:cNvSpPr>
          <p:nvPr/>
        </p:nvSpPr>
        <p:spPr bwMode="auto">
          <a:xfrm>
            <a:off x="1146175" y="2743200"/>
            <a:ext cx="417513" cy="4460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0" name="Oval 32"/>
          <p:cNvSpPr>
            <a:spLocks noChangeArrowheads="1"/>
          </p:cNvSpPr>
          <p:nvPr/>
        </p:nvSpPr>
        <p:spPr bwMode="auto">
          <a:xfrm>
            <a:off x="2220913" y="2743200"/>
            <a:ext cx="419100" cy="446088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1" name="Oval 33"/>
          <p:cNvSpPr>
            <a:spLocks noChangeArrowheads="1"/>
          </p:cNvSpPr>
          <p:nvPr/>
        </p:nvSpPr>
        <p:spPr bwMode="auto">
          <a:xfrm>
            <a:off x="1755775" y="3886200"/>
            <a:ext cx="450850" cy="481013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2" name="Line 34"/>
          <p:cNvSpPr>
            <a:spLocks noChangeShapeType="1"/>
          </p:cNvSpPr>
          <p:nvPr/>
        </p:nvSpPr>
        <p:spPr bwMode="auto">
          <a:xfrm>
            <a:off x="1527175" y="3352800"/>
            <a:ext cx="2286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3" name="Line 35"/>
          <p:cNvSpPr>
            <a:spLocks noChangeShapeType="1"/>
          </p:cNvSpPr>
          <p:nvPr/>
        </p:nvSpPr>
        <p:spPr bwMode="auto">
          <a:xfrm flipH="1">
            <a:off x="2136775" y="3352800"/>
            <a:ext cx="125413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4" name="Text Box 36"/>
          <p:cNvSpPr txBox="1">
            <a:spLocks noChangeArrowheads="1"/>
          </p:cNvSpPr>
          <p:nvPr/>
        </p:nvSpPr>
        <p:spPr bwMode="auto">
          <a:xfrm>
            <a:off x="1737632" y="3916363"/>
            <a:ext cx="6826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dirty="0" smtClean="0">
                <a:solidFill>
                  <a:srgbClr val="000000"/>
                </a:solidFill>
                <a:latin typeface="Calibri" charset="0"/>
              </a:rPr>
              <a:t>FG</a:t>
            </a:r>
            <a:endParaRPr lang="en-US" sz="2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7115" name="Oval 37"/>
          <p:cNvSpPr>
            <a:spLocks noChangeArrowheads="1"/>
          </p:cNvSpPr>
          <p:nvPr/>
        </p:nvSpPr>
        <p:spPr bwMode="auto">
          <a:xfrm>
            <a:off x="1146175" y="5294313"/>
            <a:ext cx="417513" cy="446087"/>
          </a:xfrm>
          <a:prstGeom prst="ellipse">
            <a:avLst/>
          </a:prstGeom>
          <a:solidFill>
            <a:srgbClr val="0000FF">
              <a:alpha val="8980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6" name="Oval 38"/>
          <p:cNvSpPr>
            <a:spLocks noChangeArrowheads="1"/>
          </p:cNvSpPr>
          <p:nvPr/>
        </p:nvSpPr>
        <p:spPr bwMode="auto">
          <a:xfrm>
            <a:off x="2101850" y="5421313"/>
            <a:ext cx="417513" cy="446087"/>
          </a:xfrm>
          <a:prstGeom prst="ellipse">
            <a:avLst/>
          </a:prstGeom>
          <a:solidFill>
            <a:srgbClr val="CCFFFF">
              <a:alpha val="8980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7" name="Oval 39"/>
          <p:cNvSpPr>
            <a:spLocks noChangeArrowheads="1"/>
          </p:cNvSpPr>
          <p:nvPr/>
        </p:nvSpPr>
        <p:spPr bwMode="auto">
          <a:xfrm>
            <a:off x="2938463" y="4911725"/>
            <a:ext cx="417512" cy="446088"/>
          </a:xfrm>
          <a:prstGeom prst="ellipse">
            <a:avLst/>
          </a:prstGeom>
          <a:solidFill>
            <a:srgbClr val="33CCCC">
              <a:alpha val="8980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8" name="Line 40"/>
          <p:cNvSpPr>
            <a:spLocks noChangeShapeType="1"/>
          </p:cNvSpPr>
          <p:nvPr/>
        </p:nvSpPr>
        <p:spPr bwMode="auto">
          <a:xfrm>
            <a:off x="2136775" y="4572000"/>
            <a:ext cx="762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9" name="Line 41"/>
          <p:cNvSpPr>
            <a:spLocks noChangeShapeType="1"/>
          </p:cNvSpPr>
          <p:nvPr/>
        </p:nvSpPr>
        <p:spPr bwMode="auto">
          <a:xfrm flipH="1">
            <a:off x="1527175" y="4495800"/>
            <a:ext cx="2032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0" name="Line 42"/>
          <p:cNvSpPr>
            <a:spLocks noChangeShapeType="1"/>
          </p:cNvSpPr>
          <p:nvPr/>
        </p:nvSpPr>
        <p:spPr bwMode="auto">
          <a:xfrm>
            <a:off x="2365375" y="4495800"/>
            <a:ext cx="4572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1" name="Text Box 43"/>
          <p:cNvSpPr txBox="1">
            <a:spLocks noChangeArrowheads="1"/>
          </p:cNvSpPr>
          <p:nvPr/>
        </p:nvSpPr>
        <p:spPr bwMode="auto">
          <a:xfrm>
            <a:off x="993775" y="1524000"/>
            <a:ext cx="2667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000000"/>
                </a:solidFill>
              </a:rPr>
              <a:t>Inference using all neighbors</a:t>
            </a: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3521075" y="1143000"/>
            <a:ext cx="2743200" cy="5181600"/>
            <a:chOff x="3200400" y="990600"/>
            <a:chExt cx="2743200" cy="5181600"/>
          </a:xfrm>
        </p:grpSpPr>
        <p:sp>
          <p:nvSpPr>
            <p:cNvPr id="47147" name="AutoShape 44"/>
            <p:cNvSpPr>
              <a:spLocks noChangeArrowheads="1"/>
            </p:cNvSpPr>
            <p:nvPr/>
          </p:nvSpPr>
          <p:spPr bwMode="auto">
            <a:xfrm>
              <a:off x="3200400" y="2133600"/>
              <a:ext cx="2743200" cy="40386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47148" name="Oval 45"/>
            <p:cNvSpPr>
              <a:spLocks noChangeArrowheads="1"/>
            </p:cNvSpPr>
            <p:nvPr/>
          </p:nvSpPr>
          <p:spPr bwMode="auto">
            <a:xfrm>
              <a:off x="3505200" y="2590800"/>
              <a:ext cx="417513" cy="4460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47149" name="Oval 46"/>
            <p:cNvSpPr>
              <a:spLocks noChangeArrowheads="1"/>
            </p:cNvSpPr>
            <p:nvPr/>
          </p:nvSpPr>
          <p:spPr bwMode="auto">
            <a:xfrm>
              <a:off x="4579938" y="2590800"/>
              <a:ext cx="419100" cy="446088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47150" name="Oval 47"/>
            <p:cNvSpPr>
              <a:spLocks noChangeArrowheads="1"/>
            </p:cNvSpPr>
            <p:nvPr/>
          </p:nvSpPr>
          <p:spPr bwMode="auto">
            <a:xfrm>
              <a:off x="4114800" y="3733800"/>
              <a:ext cx="450850" cy="48101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47151" name="Line 48"/>
            <p:cNvSpPr>
              <a:spLocks noChangeShapeType="1"/>
            </p:cNvSpPr>
            <p:nvPr/>
          </p:nvSpPr>
          <p:spPr bwMode="auto">
            <a:xfrm>
              <a:off x="3886200" y="3200400"/>
              <a:ext cx="228600" cy="3810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52" name="Line 49"/>
            <p:cNvSpPr>
              <a:spLocks noChangeShapeType="1"/>
            </p:cNvSpPr>
            <p:nvPr/>
          </p:nvSpPr>
          <p:spPr bwMode="auto">
            <a:xfrm flipH="1">
              <a:off x="4495800" y="3200400"/>
              <a:ext cx="125413" cy="3810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53" name="Text Box 50"/>
            <p:cNvSpPr txBox="1">
              <a:spLocks noChangeArrowheads="1"/>
            </p:cNvSpPr>
            <p:nvPr/>
          </p:nvSpPr>
          <p:spPr bwMode="auto">
            <a:xfrm>
              <a:off x="4114800" y="3763963"/>
              <a:ext cx="66992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0000"/>
                  </a:solidFill>
                  <a:latin typeface="Calibri" charset="0"/>
                </a:rPr>
                <a:t>FG</a:t>
              </a:r>
              <a:endParaRPr lang="en-US" sz="2000" dirty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47154" name="Oval 51"/>
            <p:cNvSpPr>
              <a:spLocks noChangeArrowheads="1"/>
            </p:cNvSpPr>
            <p:nvPr/>
          </p:nvSpPr>
          <p:spPr bwMode="auto">
            <a:xfrm>
              <a:off x="3505200" y="5141913"/>
              <a:ext cx="417513" cy="446087"/>
            </a:xfrm>
            <a:prstGeom prst="ellipse">
              <a:avLst/>
            </a:prstGeom>
            <a:solidFill>
              <a:srgbClr val="0000FF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47155" name="Oval 52"/>
            <p:cNvSpPr>
              <a:spLocks noChangeArrowheads="1"/>
            </p:cNvSpPr>
            <p:nvPr/>
          </p:nvSpPr>
          <p:spPr bwMode="auto">
            <a:xfrm>
              <a:off x="4460875" y="5268913"/>
              <a:ext cx="417513" cy="446087"/>
            </a:xfrm>
            <a:prstGeom prst="ellipse">
              <a:avLst/>
            </a:prstGeom>
            <a:solidFill>
              <a:srgbClr val="CCFFFF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47156" name="Oval 53"/>
            <p:cNvSpPr>
              <a:spLocks noChangeArrowheads="1"/>
            </p:cNvSpPr>
            <p:nvPr/>
          </p:nvSpPr>
          <p:spPr bwMode="auto">
            <a:xfrm>
              <a:off x="5297488" y="4759325"/>
              <a:ext cx="417512" cy="446088"/>
            </a:xfrm>
            <a:prstGeom prst="ellipse">
              <a:avLst/>
            </a:prstGeom>
            <a:solidFill>
              <a:srgbClr val="33CCCC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47157" name="Line 54"/>
            <p:cNvSpPr>
              <a:spLocks noChangeShapeType="1"/>
            </p:cNvSpPr>
            <p:nvPr/>
          </p:nvSpPr>
          <p:spPr bwMode="auto">
            <a:xfrm>
              <a:off x="4495800" y="4419600"/>
              <a:ext cx="76200" cy="609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58" name="Line 55"/>
            <p:cNvSpPr>
              <a:spLocks noChangeShapeType="1"/>
            </p:cNvSpPr>
            <p:nvPr/>
          </p:nvSpPr>
          <p:spPr bwMode="auto">
            <a:xfrm flipH="1">
              <a:off x="3886200" y="4343400"/>
              <a:ext cx="203200" cy="609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59" name="Line 56"/>
            <p:cNvSpPr>
              <a:spLocks noChangeShapeType="1"/>
            </p:cNvSpPr>
            <p:nvPr/>
          </p:nvSpPr>
          <p:spPr bwMode="auto">
            <a:xfrm>
              <a:off x="4724400" y="4343400"/>
              <a:ext cx="457200" cy="4572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60" name="Rectangle 57"/>
            <p:cNvSpPr>
              <a:spLocks noChangeArrowheads="1"/>
            </p:cNvSpPr>
            <p:nvPr/>
          </p:nvSpPr>
          <p:spPr bwMode="auto">
            <a:xfrm>
              <a:off x="3352800" y="2286000"/>
              <a:ext cx="2362200" cy="1371600"/>
            </a:xfrm>
            <a:prstGeom prst="rect">
              <a:avLst/>
            </a:prstGeom>
            <a:solidFill>
              <a:schemeClr val="bg1">
                <a:alpha val="9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47161" name="Text Box 72"/>
            <p:cNvSpPr txBox="1">
              <a:spLocks noChangeArrowheads="1"/>
            </p:cNvSpPr>
            <p:nvPr/>
          </p:nvSpPr>
          <p:spPr bwMode="auto">
            <a:xfrm>
              <a:off x="3200400" y="990600"/>
              <a:ext cx="266700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000000"/>
                  </a:solidFill>
                </a:rPr>
                <a:t>Inference using downstream neighbors</a:t>
              </a:r>
            </a:p>
          </p:txBody>
        </p: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6340475" y="1143000"/>
            <a:ext cx="2743200" cy="5181600"/>
            <a:chOff x="6172200" y="990600"/>
            <a:chExt cx="2743200" cy="5181600"/>
          </a:xfrm>
        </p:grpSpPr>
        <p:sp>
          <p:nvSpPr>
            <p:cNvPr id="47132" name="AutoShape 58"/>
            <p:cNvSpPr>
              <a:spLocks noChangeArrowheads="1"/>
            </p:cNvSpPr>
            <p:nvPr/>
          </p:nvSpPr>
          <p:spPr bwMode="auto">
            <a:xfrm>
              <a:off x="6172200" y="2133600"/>
              <a:ext cx="2743200" cy="40386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47133" name="Oval 59"/>
            <p:cNvSpPr>
              <a:spLocks noChangeArrowheads="1"/>
            </p:cNvSpPr>
            <p:nvPr/>
          </p:nvSpPr>
          <p:spPr bwMode="auto">
            <a:xfrm>
              <a:off x="6477000" y="2590800"/>
              <a:ext cx="417513" cy="4460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47134" name="Oval 60"/>
            <p:cNvSpPr>
              <a:spLocks noChangeArrowheads="1"/>
            </p:cNvSpPr>
            <p:nvPr/>
          </p:nvSpPr>
          <p:spPr bwMode="auto">
            <a:xfrm>
              <a:off x="7551738" y="2590800"/>
              <a:ext cx="419100" cy="446088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47135" name="Oval 61"/>
            <p:cNvSpPr>
              <a:spLocks noChangeArrowheads="1"/>
            </p:cNvSpPr>
            <p:nvPr/>
          </p:nvSpPr>
          <p:spPr bwMode="auto">
            <a:xfrm>
              <a:off x="7086600" y="3733800"/>
              <a:ext cx="450850" cy="4810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47136" name="Line 62"/>
            <p:cNvSpPr>
              <a:spLocks noChangeShapeType="1"/>
            </p:cNvSpPr>
            <p:nvPr/>
          </p:nvSpPr>
          <p:spPr bwMode="auto">
            <a:xfrm>
              <a:off x="6858000" y="3200400"/>
              <a:ext cx="228600" cy="3810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37" name="Line 63"/>
            <p:cNvSpPr>
              <a:spLocks noChangeShapeType="1"/>
            </p:cNvSpPr>
            <p:nvPr/>
          </p:nvSpPr>
          <p:spPr bwMode="auto">
            <a:xfrm flipH="1">
              <a:off x="7467600" y="3200400"/>
              <a:ext cx="125413" cy="3810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38" name="Text Box 64"/>
            <p:cNvSpPr txBox="1">
              <a:spLocks noChangeArrowheads="1"/>
            </p:cNvSpPr>
            <p:nvPr/>
          </p:nvSpPr>
          <p:spPr bwMode="auto">
            <a:xfrm>
              <a:off x="7086600" y="3763963"/>
              <a:ext cx="66992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0000"/>
                  </a:solidFill>
                  <a:latin typeface="Calibri" charset="0"/>
                </a:rPr>
                <a:t>FG</a:t>
              </a:r>
              <a:endParaRPr lang="en-US" sz="2000" dirty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47139" name="Oval 65"/>
            <p:cNvSpPr>
              <a:spLocks noChangeArrowheads="1"/>
            </p:cNvSpPr>
            <p:nvPr/>
          </p:nvSpPr>
          <p:spPr bwMode="auto">
            <a:xfrm>
              <a:off x="6477000" y="5141913"/>
              <a:ext cx="417513" cy="446087"/>
            </a:xfrm>
            <a:prstGeom prst="ellipse">
              <a:avLst/>
            </a:prstGeom>
            <a:solidFill>
              <a:srgbClr val="0000FF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47140" name="Oval 66"/>
            <p:cNvSpPr>
              <a:spLocks noChangeArrowheads="1"/>
            </p:cNvSpPr>
            <p:nvPr/>
          </p:nvSpPr>
          <p:spPr bwMode="auto">
            <a:xfrm>
              <a:off x="7432675" y="5268913"/>
              <a:ext cx="417513" cy="446087"/>
            </a:xfrm>
            <a:prstGeom prst="ellipse">
              <a:avLst/>
            </a:prstGeom>
            <a:solidFill>
              <a:srgbClr val="CCFFFF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47141" name="Oval 67"/>
            <p:cNvSpPr>
              <a:spLocks noChangeArrowheads="1"/>
            </p:cNvSpPr>
            <p:nvPr/>
          </p:nvSpPr>
          <p:spPr bwMode="auto">
            <a:xfrm>
              <a:off x="8269288" y="4759325"/>
              <a:ext cx="417512" cy="446088"/>
            </a:xfrm>
            <a:prstGeom prst="ellipse">
              <a:avLst/>
            </a:prstGeom>
            <a:solidFill>
              <a:srgbClr val="33CCCC">
                <a:alpha val="89803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47142" name="Line 68"/>
            <p:cNvSpPr>
              <a:spLocks noChangeShapeType="1"/>
            </p:cNvSpPr>
            <p:nvPr/>
          </p:nvSpPr>
          <p:spPr bwMode="auto">
            <a:xfrm>
              <a:off x="7467600" y="4419600"/>
              <a:ext cx="76200" cy="609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43" name="Line 69"/>
            <p:cNvSpPr>
              <a:spLocks noChangeShapeType="1"/>
            </p:cNvSpPr>
            <p:nvPr/>
          </p:nvSpPr>
          <p:spPr bwMode="auto">
            <a:xfrm flipH="1">
              <a:off x="6858000" y="4343400"/>
              <a:ext cx="203200" cy="609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44" name="Line 70"/>
            <p:cNvSpPr>
              <a:spLocks noChangeShapeType="1"/>
            </p:cNvSpPr>
            <p:nvPr/>
          </p:nvSpPr>
          <p:spPr bwMode="auto">
            <a:xfrm>
              <a:off x="7696200" y="4343400"/>
              <a:ext cx="457200" cy="4572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45" name="Rectangle 71"/>
            <p:cNvSpPr>
              <a:spLocks noChangeArrowheads="1"/>
            </p:cNvSpPr>
            <p:nvPr/>
          </p:nvSpPr>
          <p:spPr bwMode="auto">
            <a:xfrm>
              <a:off x="6400800" y="4267200"/>
              <a:ext cx="2438400" cy="1524000"/>
            </a:xfrm>
            <a:prstGeom prst="rect">
              <a:avLst/>
            </a:prstGeom>
            <a:solidFill>
              <a:srgbClr val="FFFFFF">
                <a:alpha val="8784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47146" name="Text Box 73"/>
            <p:cNvSpPr txBox="1">
              <a:spLocks noChangeArrowheads="1"/>
            </p:cNvSpPr>
            <p:nvPr/>
          </p:nvSpPr>
          <p:spPr bwMode="auto">
            <a:xfrm>
              <a:off x="6172200" y="990600"/>
              <a:ext cx="2667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000000"/>
                  </a:solidFill>
                </a:rPr>
                <a:t>Inference using upstream neighbors</a:t>
              </a:r>
            </a:p>
          </p:txBody>
        </p:sp>
      </p:grpSp>
      <p:grpSp>
        <p:nvGrpSpPr>
          <p:cNvPr id="4" name="Group 51"/>
          <p:cNvGrpSpPr>
            <a:grpSpLocks/>
          </p:cNvGrpSpPr>
          <p:nvPr/>
        </p:nvGrpSpPr>
        <p:grpSpPr bwMode="auto">
          <a:xfrm>
            <a:off x="4905375" y="3657600"/>
            <a:ext cx="2286000" cy="914400"/>
            <a:chOff x="4724400" y="3505200"/>
            <a:chExt cx="2286000" cy="914400"/>
          </a:xfrm>
        </p:grpSpPr>
        <p:sp>
          <p:nvSpPr>
            <p:cNvPr id="17482" name="AutoShape 74"/>
            <p:cNvSpPr>
              <a:spLocks noChangeArrowheads="1"/>
            </p:cNvSpPr>
            <p:nvPr/>
          </p:nvSpPr>
          <p:spPr bwMode="auto">
            <a:xfrm>
              <a:off x="4724400" y="3505200"/>
              <a:ext cx="2286000" cy="9144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5975" name="Text Box 75"/>
            <p:cNvSpPr txBox="1">
              <a:spLocks noChangeArrowheads="1"/>
            </p:cNvSpPr>
            <p:nvPr/>
          </p:nvSpPr>
          <p:spPr bwMode="auto">
            <a:xfrm>
              <a:off x="5029200" y="3765550"/>
              <a:ext cx="16764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rgbClr val="000000"/>
                  </a:solidFill>
                  <a:effectLst>
                    <a:glow rad="101600">
                      <a:srgbClr val="FFFFFF">
                        <a:alpha val="75000"/>
                      </a:srgbClr>
                    </a:glow>
                  </a:effectLst>
                  <a:ea typeface="华文细黑"/>
                  <a:cs typeface="华文细黑"/>
                </a:rPr>
                <a:t>SHIFT</a:t>
              </a:r>
            </a:p>
          </p:txBody>
        </p:sp>
      </p:grpSp>
      <p:sp>
        <p:nvSpPr>
          <p:cNvPr id="47125" name="TextBox 6"/>
          <p:cNvSpPr txBox="1">
            <a:spLocks noChangeArrowheads="1"/>
          </p:cNvSpPr>
          <p:nvPr/>
        </p:nvSpPr>
        <p:spPr bwMode="auto">
          <a:xfrm>
            <a:off x="5975036" y="6413500"/>
            <a:ext cx="30927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Sam </a:t>
            </a:r>
            <a:r>
              <a:rPr lang="en-US" dirty="0" smtClean="0">
                <a:solidFill>
                  <a:srgbClr val="000000"/>
                </a:solidFill>
              </a:rPr>
              <a:t>Ng, ECCB 2012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7126" name="Picture 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627188"/>
            <a:ext cx="422275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7" name="Text Box 107"/>
          <p:cNvSpPr txBox="1">
            <a:spLocks noChangeArrowheads="1"/>
          </p:cNvSpPr>
          <p:nvPr/>
        </p:nvSpPr>
        <p:spPr bwMode="auto">
          <a:xfrm>
            <a:off x="-242888" y="685800"/>
            <a:ext cx="1382713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High Inferred Activity</a:t>
            </a:r>
          </a:p>
        </p:txBody>
      </p:sp>
      <p:sp>
        <p:nvSpPr>
          <p:cNvPr id="47128" name="Text Box 108"/>
          <p:cNvSpPr txBox="1">
            <a:spLocks noChangeArrowheads="1"/>
          </p:cNvSpPr>
          <p:nvPr/>
        </p:nvSpPr>
        <p:spPr bwMode="auto">
          <a:xfrm>
            <a:off x="-130175" y="4800600"/>
            <a:ext cx="11938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Low Inferred Activity</a:t>
            </a:r>
          </a:p>
        </p:txBody>
      </p:sp>
      <p:sp>
        <p:nvSpPr>
          <p:cNvPr id="47129" name="TextBox 4"/>
          <p:cNvSpPr txBox="1">
            <a:spLocks noChangeArrowheads="1"/>
          </p:cNvSpPr>
          <p:nvPr/>
        </p:nvSpPr>
        <p:spPr bwMode="auto">
          <a:xfrm>
            <a:off x="2362200" y="3635375"/>
            <a:ext cx="1111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</a:rPr>
              <a:t>mutated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gene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266700" y="2209800"/>
            <a:ext cx="8724900" cy="35814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9155" name="Oval 8"/>
          <p:cNvSpPr>
            <a:spLocks noChangeArrowheads="1"/>
          </p:cNvSpPr>
          <p:nvPr/>
        </p:nvSpPr>
        <p:spPr bwMode="auto">
          <a:xfrm>
            <a:off x="647700" y="3244850"/>
            <a:ext cx="209550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156" name="Oval 9"/>
          <p:cNvSpPr>
            <a:spLocks noChangeArrowheads="1"/>
          </p:cNvSpPr>
          <p:nvPr/>
        </p:nvSpPr>
        <p:spPr bwMode="auto">
          <a:xfrm>
            <a:off x="973138" y="3722688"/>
            <a:ext cx="225425" cy="239712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157" name="Line 10"/>
          <p:cNvSpPr>
            <a:spLocks noChangeShapeType="1"/>
          </p:cNvSpPr>
          <p:nvPr/>
        </p:nvSpPr>
        <p:spPr bwMode="auto">
          <a:xfrm>
            <a:off x="838200" y="3505200"/>
            <a:ext cx="1143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8" name="Text Box 12"/>
          <p:cNvSpPr txBox="1">
            <a:spLocks noChangeArrowheads="1"/>
          </p:cNvSpPr>
          <p:nvPr/>
        </p:nvSpPr>
        <p:spPr bwMode="auto">
          <a:xfrm>
            <a:off x="952500" y="3746500"/>
            <a:ext cx="266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 b="1">
                <a:solidFill>
                  <a:srgbClr val="000000"/>
                </a:solidFill>
                <a:latin typeface="Calibri" charset="0"/>
              </a:rPr>
              <a:t>FG</a:t>
            </a:r>
          </a:p>
        </p:txBody>
      </p:sp>
      <p:sp>
        <p:nvSpPr>
          <p:cNvPr id="49159" name="Oval 13"/>
          <p:cNvSpPr>
            <a:spLocks noChangeArrowheads="1"/>
          </p:cNvSpPr>
          <p:nvPr/>
        </p:nvSpPr>
        <p:spPr bwMode="auto">
          <a:xfrm>
            <a:off x="609600" y="4311650"/>
            <a:ext cx="209550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160" name="Oval 14"/>
          <p:cNvSpPr>
            <a:spLocks noChangeArrowheads="1"/>
          </p:cNvSpPr>
          <p:nvPr/>
        </p:nvSpPr>
        <p:spPr bwMode="auto">
          <a:xfrm>
            <a:off x="1087438" y="4349750"/>
            <a:ext cx="207962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161" name="Oval 15"/>
          <p:cNvSpPr>
            <a:spLocks noChangeArrowheads="1"/>
          </p:cNvSpPr>
          <p:nvPr/>
        </p:nvSpPr>
        <p:spPr bwMode="auto">
          <a:xfrm>
            <a:off x="1485900" y="4038600"/>
            <a:ext cx="209550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162" name="Line 16"/>
          <p:cNvSpPr>
            <a:spLocks noChangeShapeType="1"/>
          </p:cNvSpPr>
          <p:nvPr/>
        </p:nvSpPr>
        <p:spPr bwMode="auto">
          <a:xfrm>
            <a:off x="1104900" y="4000500"/>
            <a:ext cx="381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3" name="Line 17"/>
          <p:cNvSpPr>
            <a:spLocks noChangeShapeType="1"/>
          </p:cNvSpPr>
          <p:nvPr/>
        </p:nvSpPr>
        <p:spPr bwMode="auto">
          <a:xfrm flipH="1">
            <a:off x="800100" y="3962400"/>
            <a:ext cx="190500" cy="342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4" name="Oval 533"/>
          <p:cNvSpPr>
            <a:spLocks noChangeArrowheads="1"/>
          </p:cNvSpPr>
          <p:nvPr/>
        </p:nvSpPr>
        <p:spPr bwMode="auto">
          <a:xfrm>
            <a:off x="1169988" y="32258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49165" name="Oval 21"/>
          <p:cNvSpPr>
            <a:spLocks noChangeArrowheads="1"/>
          </p:cNvSpPr>
          <p:nvPr/>
        </p:nvSpPr>
        <p:spPr bwMode="auto">
          <a:xfrm>
            <a:off x="1658938" y="4610100"/>
            <a:ext cx="207962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166" name="Line 23"/>
          <p:cNvSpPr>
            <a:spLocks noChangeShapeType="1"/>
          </p:cNvSpPr>
          <p:nvPr/>
        </p:nvSpPr>
        <p:spPr bwMode="auto">
          <a:xfrm>
            <a:off x="723900" y="4572000"/>
            <a:ext cx="114300" cy="1143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7" name="Line 25"/>
          <p:cNvSpPr>
            <a:spLocks noChangeShapeType="1"/>
          </p:cNvSpPr>
          <p:nvPr/>
        </p:nvSpPr>
        <p:spPr bwMode="auto">
          <a:xfrm flipH="1">
            <a:off x="1638300" y="4876800"/>
            <a:ext cx="134938" cy="266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8" name="Oval 31"/>
          <p:cNvSpPr>
            <a:spLocks noChangeArrowheads="1"/>
          </p:cNvSpPr>
          <p:nvPr/>
        </p:nvSpPr>
        <p:spPr bwMode="auto">
          <a:xfrm>
            <a:off x="1485900" y="5187950"/>
            <a:ext cx="209550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169" name="Line 68"/>
          <p:cNvSpPr>
            <a:spLocks noChangeShapeType="1"/>
          </p:cNvSpPr>
          <p:nvPr/>
        </p:nvSpPr>
        <p:spPr bwMode="auto">
          <a:xfrm flipH="1">
            <a:off x="952500" y="4533900"/>
            <a:ext cx="1143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0" name="Oval 69"/>
          <p:cNvSpPr>
            <a:spLocks noChangeArrowheads="1"/>
          </p:cNvSpPr>
          <p:nvPr/>
        </p:nvSpPr>
        <p:spPr bwMode="auto">
          <a:xfrm>
            <a:off x="762000" y="4724400"/>
            <a:ext cx="209550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171" name="Line 70"/>
          <p:cNvSpPr>
            <a:spLocks noChangeShapeType="1"/>
          </p:cNvSpPr>
          <p:nvPr/>
        </p:nvSpPr>
        <p:spPr bwMode="auto">
          <a:xfrm>
            <a:off x="952500" y="4991100"/>
            <a:ext cx="1905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2" name="Oval 71"/>
          <p:cNvSpPr>
            <a:spLocks noChangeArrowheads="1"/>
          </p:cNvSpPr>
          <p:nvPr/>
        </p:nvSpPr>
        <p:spPr bwMode="auto">
          <a:xfrm>
            <a:off x="1028700" y="5257800"/>
            <a:ext cx="209550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173" name="Line 74"/>
          <p:cNvSpPr>
            <a:spLocks noChangeShapeType="1"/>
          </p:cNvSpPr>
          <p:nvPr/>
        </p:nvSpPr>
        <p:spPr bwMode="auto">
          <a:xfrm flipH="1">
            <a:off x="800100" y="4991100"/>
            <a:ext cx="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4" name="Oval 75"/>
          <p:cNvSpPr>
            <a:spLocks noChangeArrowheads="1"/>
          </p:cNvSpPr>
          <p:nvPr/>
        </p:nvSpPr>
        <p:spPr bwMode="auto">
          <a:xfrm>
            <a:off x="706438" y="5264150"/>
            <a:ext cx="207962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175" name="Line 77"/>
          <p:cNvSpPr>
            <a:spLocks noChangeShapeType="1"/>
          </p:cNvSpPr>
          <p:nvPr/>
        </p:nvSpPr>
        <p:spPr bwMode="auto">
          <a:xfrm flipH="1">
            <a:off x="1398588" y="3111500"/>
            <a:ext cx="1016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6" name="Oval 533"/>
          <p:cNvSpPr>
            <a:spLocks noChangeArrowheads="1"/>
          </p:cNvSpPr>
          <p:nvPr/>
        </p:nvSpPr>
        <p:spPr bwMode="auto">
          <a:xfrm>
            <a:off x="1485900" y="2855913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49177" name="Line 80"/>
          <p:cNvSpPr>
            <a:spLocks noChangeShapeType="1"/>
          </p:cNvSpPr>
          <p:nvPr/>
        </p:nvSpPr>
        <p:spPr bwMode="auto">
          <a:xfrm flipH="1">
            <a:off x="1676400" y="2667000"/>
            <a:ext cx="635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8" name="Oval 533"/>
          <p:cNvSpPr>
            <a:spLocks noChangeArrowheads="1"/>
          </p:cNvSpPr>
          <p:nvPr/>
        </p:nvSpPr>
        <p:spPr bwMode="auto">
          <a:xfrm>
            <a:off x="1676400" y="24003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49179" name="Line 82"/>
          <p:cNvSpPr>
            <a:spLocks noChangeShapeType="1"/>
          </p:cNvSpPr>
          <p:nvPr/>
        </p:nvSpPr>
        <p:spPr bwMode="auto">
          <a:xfrm>
            <a:off x="1435100" y="2667000"/>
            <a:ext cx="508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0" name="Oval 533"/>
          <p:cNvSpPr>
            <a:spLocks noChangeArrowheads="1"/>
          </p:cNvSpPr>
          <p:nvPr/>
        </p:nvSpPr>
        <p:spPr bwMode="auto">
          <a:xfrm>
            <a:off x="1257300" y="24003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49181" name="Line 84"/>
          <p:cNvSpPr>
            <a:spLocks noChangeShapeType="1"/>
          </p:cNvSpPr>
          <p:nvPr/>
        </p:nvSpPr>
        <p:spPr bwMode="auto">
          <a:xfrm>
            <a:off x="635000" y="3009900"/>
            <a:ext cx="508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82" name="Oval 533"/>
          <p:cNvSpPr>
            <a:spLocks noChangeArrowheads="1"/>
          </p:cNvSpPr>
          <p:nvPr/>
        </p:nvSpPr>
        <p:spPr bwMode="auto">
          <a:xfrm>
            <a:off x="457200" y="27432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grpSp>
        <p:nvGrpSpPr>
          <p:cNvPr id="2" name="Group 90"/>
          <p:cNvGrpSpPr/>
          <p:nvPr/>
        </p:nvGrpSpPr>
        <p:grpSpPr>
          <a:xfrm rot="900000">
            <a:off x="1132485" y="3469331"/>
            <a:ext cx="149771" cy="214740"/>
            <a:chOff x="12192000" y="2134394"/>
            <a:chExt cx="1066800" cy="1524794"/>
          </a:xfrm>
          <a:solidFill>
            <a:schemeClr val="bg1">
              <a:lumMod val="75000"/>
            </a:schemeClr>
          </a:solidFill>
        </p:grpSpPr>
        <p:cxnSp>
          <p:nvCxnSpPr>
            <p:cNvPr id="92" name="Straight Connector 91"/>
            <p:cNvCxnSpPr/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93"/>
          <p:cNvGrpSpPr/>
          <p:nvPr/>
        </p:nvGrpSpPr>
        <p:grpSpPr>
          <a:xfrm rot="18900000">
            <a:off x="1267591" y="3905577"/>
            <a:ext cx="135161" cy="193189"/>
            <a:chOff x="12192000" y="2134394"/>
            <a:chExt cx="1066800" cy="1524794"/>
          </a:xfrm>
          <a:solidFill>
            <a:schemeClr val="bg1">
              <a:lumMod val="75000"/>
            </a:schemeClr>
          </a:solidFill>
        </p:grpSpPr>
        <p:cxnSp>
          <p:nvCxnSpPr>
            <p:cNvPr id="95" name="Straight Connector 94"/>
            <p:cNvCxnSpPr/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" name="Group 96"/>
          <p:cNvGrpSpPr/>
          <p:nvPr/>
        </p:nvGrpSpPr>
        <p:grpSpPr>
          <a:xfrm rot="20700000">
            <a:off x="1595080" y="4293046"/>
            <a:ext cx="177160" cy="253218"/>
            <a:chOff x="12192000" y="2134394"/>
            <a:chExt cx="1066800" cy="1524794"/>
          </a:xfrm>
          <a:solidFill>
            <a:schemeClr val="bg1">
              <a:lumMod val="75000"/>
            </a:schemeClr>
          </a:solidFill>
        </p:grpSpPr>
        <p:cxnSp>
          <p:nvCxnSpPr>
            <p:cNvPr id="98" name="Straight Connector 97"/>
            <p:cNvCxnSpPr/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9186" name="Rectangle 67"/>
          <p:cNvSpPr>
            <a:spLocks noChangeArrowheads="1"/>
          </p:cNvSpPr>
          <p:nvPr/>
        </p:nvSpPr>
        <p:spPr bwMode="auto">
          <a:xfrm>
            <a:off x="342900" y="2286000"/>
            <a:ext cx="1676400" cy="33147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9187" name="Rectangle 2"/>
          <p:cNvSpPr>
            <a:spLocks noChangeArrowheads="1"/>
          </p:cNvSpPr>
          <p:nvPr/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9" rIns="91416" bIns="45709" anchor="ctr"/>
          <a:lstStyle/>
          <a:p>
            <a:pPr eaLnBrk="0" hangingPunct="0"/>
            <a:r>
              <a:rPr lang="en-US" sz="2800" b="1" dirty="0">
                <a:solidFill>
                  <a:srgbClr val="000000"/>
                </a:solidFill>
                <a:latin typeface="Myriad Pro" charset="0"/>
              </a:rPr>
              <a:t>PARADIGM-Shift </a:t>
            </a:r>
            <a:r>
              <a:rPr lang="en-US" sz="2800" b="1" dirty="0" smtClean="0">
                <a:solidFill>
                  <a:srgbClr val="000000"/>
                </a:solidFill>
                <a:latin typeface="Myriad Pro" charset="0"/>
              </a:rPr>
              <a:t>Overview</a:t>
            </a:r>
            <a:endParaRPr lang="en-US" sz="2800" b="1" dirty="0">
              <a:solidFill>
                <a:srgbClr val="000000"/>
              </a:solidFill>
              <a:latin typeface="Myriad Pro" charset="0"/>
            </a:endParaRPr>
          </a:p>
        </p:txBody>
      </p:sp>
      <p:sp>
        <p:nvSpPr>
          <p:cNvPr id="43" name="TextBox 6"/>
          <p:cNvSpPr txBox="1">
            <a:spLocks noChangeArrowheads="1"/>
          </p:cNvSpPr>
          <p:nvPr/>
        </p:nvSpPr>
        <p:spPr bwMode="auto">
          <a:xfrm>
            <a:off x="5943600" y="6320135"/>
            <a:ext cx="30927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Sam </a:t>
            </a:r>
            <a:r>
              <a:rPr lang="en-US" dirty="0" smtClean="0">
                <a:solidFill>
                  <a:srgbClr val="000000"/>
                </a:solidFill>
              </a:rPr>
              <a:t>Ng, ECCB 2012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266700" y="2209800"/>
            <a:ext cx="8724900" cy="35814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0179" name="Oval 8"/>
          <p:cNvSpPr>
            <a:spLocks noChangeArrowheads="1"/>
          </p:cNvSpPr>
          <p:nvPr/>
        </p:nvSpPr>
        <p:spPr bwMode="auto">
          <a:xfrm>
            <a:off x="647700" y="3244850"/>
            <a:ext cx="209550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180" name="Oval 9"/>
          <p:cNvSpPr>
            <a:spLocks noChangeArrowheads="1"/>
          </p:cNvSpPr>
          <p:nvPr/>
        </p:nvSpPr>
        <p:spPr bwMode="auto">
          <a:xfrm>
            <a:off x="973138" y="3722688"/>
            <a:ext cx="225425" cy="239712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181" name="Line 10"/>
          <p:cNvSpPr>
            <a:spLocks noChangeShapeType="1"/>
          </p:cNvSpPr>
          <p:nvPr/>
        </p:nvSpPr>
        <p:spPr bwMode="auto">
          <a:xfrm>
            <a:off x="838200" y="3505200"/>
            <a:ext cx="1143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2" name="Text Box 12"/>
          <p:cNvSpPr txBox="1">
            <a:spLocks noChangeArrowheads="1"/>
          </p:cNvSpPr>
          <p:nvPr/>
        </p:nvSpPr>
        <p:spPr bwMode="auto">
          <a:xfrm>
            <a:off x="952500" y="3746500"/>
            <a:ext cx="266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 b="1">
                <a:solidFill>
                  <a:srgbClr val="000000"/>
                </a:solidFill>
                <a:latin typeface="Calibri" charset="0"/>
              </a:rPr>
              <a:t>FG</a:t>
            </a:r>
          </a:p>
        </p:txBody>
      </p:sp>
      <p:sp>
        <p:nvSpPr>
          <p:cNvPr id="50183" name="Oval 13"/>
          <p:cNvSpPr>
            <a:spLocks noChangeArrowheads="1"/>
          </p:cNvSpPr>
          <p:nvPr/>
        </p:nvSpPr>
        <p:spPr bwMode="auto">
          <a:xfrm>
            <a:off x="609600" y="4311650"/>
            <a:ext cx="209550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184" name="Oval 14"/>
          <p:cNvSpPr>
            <a:spLocks noChangeArrowheads="1"/>
          </p:cNvSpPr>
          <p:nvPr/>
        </p:nvSpPr>
        <p:spPr bwMode="auto">
          <a:xfrm>
            <a:off x="1087438" y="4349750"/>
            <a:ext cx="207962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185" name="Oval 15"/>
          <p:cNvSpPr>
            <a:spLocks noChangeArrowheads="1"/>
          </p:cNvSpPr>
          <p:nvPr/>
        </p:nvSpPr>
        <p:spPr bwMode="auto">
          <a:xfrm>
            <a:off x="1485900" y="4038600"/>
            <a:ext cx="209550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186" name="Line 16"/>
          <p:cNvSpPr>
            <a:spLocks noChangeShapeType="1"/>
          </p:cNvSpPr>
          <p:nvPr/>
        </p:nvSpPr>
        <p:spPr bwMode="auto">
          <a:xfrm>
            <a:off x="1104900" y="4000500"/>
            <a:ext cx="381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7" name="Line 17"/>
          <p:cNvSpPr>
            <a:spLocks noChangeShapeType="1"/>
          </p:cNvSpPr>
          <p:nvPr/>
        </p:nvSpPr>
        <p:spPr bwMode="auto">
          <a:xfrm flipH="1">
            <a:off x="800100" y="3962400"/>
            <a:ext cx="190500" cy="342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8" name="Oval 533"/>
          <p:cNvSpPr>
            <a:spLocks noChangeArrowheads="1"/>
          </p:cNvSpPr>
          <p:nvPr/>
        </p:nvSpPr>
        <p:spPr bwMode="auto">
          <a:xfrm>
            <a:off x="1169988" y="32258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0189" name="Oval 21"/>
          <p:cNvSpPr>
            <a:spLocks noChangeArrowheads="1"/>
          </p:cNvSpPr>
          <p:nvPr/>
        </p:nvSpPr>
        <p:spPr bwMode="auto">
          <a:xfrm>
            <a:off x="1658938" y="4610100"/>
            <a:ext cx="207962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190" name="Line 23"/>
          <p:cNvSpPr>
            <a:spLocks noChangeShapeType="1"/>
          </p:cNvSpPr>
          <p:nvPr/>
        </p:nvSpPr>
        <p:spPr bwMode="auto">
          <a:xfrm>
            <a:off x="723900" y="4572000"/>
            <a:ext cx="114300" cy="1143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1" name="Line 25"/>
          <p:cNvSpPr>
            <a:spLocks noChangeShapeType="1"/>
          </p:cNvSpPr>
          <p:nvPr/>
        </p:nvSpPr>
        <p:spPr bwMode="auto">
          <a:xfrm flipH="1">
            <a:off x="1638300" y="4876800"/>
            <a:ext cx="134938" cy="266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2" name="Oval 31"/>
          <p:cNvSpPr>
            <a:spLocks noChangeArrowheads="1"/>
          </p:cNvSpPr>
          <p:nvPr/>
        </p:nvSpPr>
        <p:spPr bwMode="auto">
          <a:xfrm>
            <a:off x="1485900" y="5187950"/>
            <a:ext cx="209550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193" name="Line 68"/>
          <p:cNvSpPr>
            <a:spLocks noChangeShapeType="1"/>
          </p:cNvSpPr>
          <p:nvPr/>
        </p:nvSpPr>
        <p:spPr bwMode="auto">
          <a:xfrm flipH="1">
            <a:off x="952500" y="4533900"/>
            <a:ext cx="1143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4" name="Oval 69"/>
          <p:cNvSpPr>
            <a:spLocks noChangeArrowheads="1"/>
          </p:cNvSpPr>
          <p:nvPr/>
        </p:nvSpPr>
        <p:spPr bwMode="auto">
          <a:xfrm>
            <a:off x="762000" y="4724400"/>
            <a:ext cx="209550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195" name="Line 70"/>
          <p:cNvSpPr>
            <a:spLocks noChangeShapeType="1"/>
          </p:cNvSpPr>
          <p:nvPr/>
        </p:nvSpPr>
        <p:spPr bwMode="auto">
          <a:xfrm>
            <a:off x="952500" y="4991100"/>
            <a:ext cx="1905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6" name="Oval 71"/>
          <p:cNvSpPr>
            <a:spLocks noChangeArrowheads="1"/>
          </p:cNvSpPr>
          <p:nvPr/>
        </p:nvSpPr>
        <p:spPr bwMode="auto">
          <a:xfrm>
            <a:off x="1028700" y="5257800"/>
            <a:ext cx="209550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197" name="Line 74"/>
          <p:cNvSpPr>
            <a:spLocks noChangeShapeType="1"/>
          </p:cNvSpPr>
          <p:nvPr/>
        </p:nvSpPr>
        <p:spPr bwMode="auto">
          <a:xfrm flipH="1">
            <a:off x="800100" y="4991100"/>
            <a:ext cx="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8" name="Oval 75"/>
          <p:cNvSpPr>
            <a:spLocks noChangeArrowheads="1"/>
          </p:cNvSpPr>
          <p:nvPr/>
        </p:nvSpPr>
        <p:spPr bwMode="auto">
          <a:xfrm>
            <a:off x="706438" y="5264150"/>
            <a:ext cx="207962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199" name="Line 77"/>
          <p:cNvSpPr>
            <a:spLocks noChangeShapeType="1"/>
          </p:cNvSpPr>
          <p:nvPr/>
        </p:nvSpPr>
        <p:spPr bwMode="auto">
          <a:xfrm flipH="1">
            <a:off x="1398588" y="3111500"/>
            <a:ext cx="1016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0" name="Oval 533"/>
          <p:cNvSpPr>
            <a:spLocks noChangeArrowheads="1"/>
          </p:cNvSpPr>
          <p:nvPr/>
        </p:nvSpPr>
        <p:spPr bwMode="auto">
          <a:xfrm>
            <a:off x="1485900" y="2855913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0201" name="Line 80"/>
          <p:cNvSpPr>
            <a:spLocks noChangeShapeType="1"/>
          </p:cNvSpPr>
          <p:nvPr/>
        </p:nvSpPr>
        <p:spPr bwMode="auto">
          <a:xfrm flipH="1">
            <a:off x="1676400" y="2667000"/>
            <a:ext cx="635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2" name="Oval 533"/>
          <p:cNvSpPr>
            <a:spLocks noChangeArrowheads="1"/>
          </p:cNvSpPr>
          <p:nvPr/>
        </p:nvSpPr>
        <p:spPr bwMode="auto">
          <a:xfrm>
            <a:off x="1676400" y="24003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0203" name="Line 82"/>
          <p:cNvSpPr>
            <a:spLocks noChangeShapeType="1"/>
          </p:cNvSpPr>
          <p:nvPr/>
        </p:nvSpPr>
        <p:spPr bwMode="auto">
          <a:xfrm>
            <a:off x="1435100" y="2667000"/>
            <a:ext cx="508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4" name="Oval 533"/>
          <p:cNvSpPr>
            <a:spLocks noChangeArrowheads="1"/>
          </p:cNvSpPr>
          <p:nvPr/>
        </p:nvSpPr>
        <p:spPr bwMode="auto">
          <a:xfrm>
            <a:off x="1257300" y="24003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0205" name="Line 84"/>
          <p:cNvSpPr>
            <a:spLocks noChangeShapeType="1"/>
          </p:cNvSpPr>
          <p:nvPr/>
        </p:nvSpPr>
        <p:spPr bwMode="auto">
          <a:xfrm>
            <a:off x="635000" y="3009900"/>
            <a:ext cx="508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6" name="Oval 533"/>
          <p:cNvSpPr>
            <a:spLocks noChangeArrowheads="1"/>
          </p:cNvSpPr>
          <p:nvPr/>
        </p:nvSpPr>
        <p:spPr bwMode="auto">
          <a:xfrm>
            <a:off x="457200" y="27432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grpSp>
        <p:nvGrpSpPr>
          <p:cNvPr id="2" name="Group 90"/>
          <p:cNvGrpSpPr/>
          <p:nvPr/>
        </p:nvGrpSpPr>
        <p:grpSpPr>
          <a:xfrm rot="900000">
            <a:off x="1132485" y="3469331"/>
            <a:ext cx="149771" cy="214740"/>
            <a:chOff x="12192000" y="2134394"/>
            <a:chExt cx="1066800" cy="1524794"/>
          </a:xfrm>
          <a:solidFill>
            <a:schemeClr val="bg1">
              <a:lumMod val="75000"/>
            </a:schemeClr>
          </a:solidFill>
        </p:grpSpPr>
        <p:cxnSp>
          <p:nvCxnSpPr>
            <p:cNvPr id="92" name="Straight Connector 91"/>
            <p:cNvCxnSpPr/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93"/>
          <p:cNvGrpSpPr/>
          <p:nvPr/>
        </p:nvGrpSpPr>
        <p:grpSpPr>
          <a:xfrm rot="18900000">
            <a:off x="1267591" y="3905577"/>
            <a:ext cx="135161" cy="193189"/>
            <a:chOff x="12192000" y="2134394"/>
            <a:chExt cx="1066800" cy="1524794"/>
          </a:xfrm>
          <a:solidFill>
            <a:schemeClr val="bg1">
              <a:lumMod val="75000"/>
            </a:schemeClr>
          </a:solidFill>
        </p:grpSpPr>
        <p:cxnSp>
          <p:nvCxnSpPr>
            <p:cNvPr id="95" name="Straight Connector 94"/>
            <p:cNvCxnSpPr/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" name="Group 96"/>
          <p:cNvGrpSpPr/>
          <p:nvPr/>
        </p:nvGrpSpPr>
        <p:grpSpPr>
          <a:xfrm rot="20700000">
            <a:off x="1595080" y="4293046"/>
            <a:ext cx="177160" cy="253218"/>
            <a:chOff x="12192000" y="2134394"/>
            <a:chExt cx="1066800" cy="1524794"/>
          </a:xfrm>
          <a:solidFill>
            <a:schemeClr val="bg1">
              <a:lumMod val="75000"/>
            </a:schemeClr>
          </a:solidFill>
        </p:grpSpPr>
        <p:cxnSp>
          <p:nvCxnSpPr>
            <p:cNvPr id="98" name="Straight Connector 97"/>
            <p:cNvCxnSpPr/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210" name="Oval 8"/>
          <p:cNvSpPr>
            <a:spLocks noChangeArrowheads="1"/>
          </p:cNvSpPr>
          <p:nvPr/>
        </p:nvSpPr>
        <p:spPr bwMode="auto">
          <a:xfrm>
            <a:off x="3200400" y="3244850"/>
            <a:ext cx="209550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211" name="Oval 9"/>
          <p:cNvSpPr>
            <a:spLocks noChangeArrowheads="1"/>
          </p:cNvSpPr>
          <p:nvPr/>
        </p:nvSpPr>
        <p:spPr bwMode="auto">
          <a:xfrm>
            <a:off x="3525838" y="3722688"/>
            <a:ext cx="225425" cy="239712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212" name="Line 10"/>
          <p:cNvSpPr>
            <a:spLocks noChangeShapeType="1"/>
          </p:cNvSpPr>
          <p:nvPr/>
        </p:nvSpPr>
        <p:spPr bwMode="auto">
          <a:xfrm>
            <a:off x="3390900" y="3505200"/>
            <a:ext cx="1143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3" name="Text Box 12"/>
          <p:cNvSpPr txBox="1">
            <a:spLocks noChangeArrowheads="1"/>
          </p:cNvSpPr>
          <p:nvPr/>
        </p:nvSpPr>
        <p:spPr bwMode="auto">
          <a:xfrm>
            <a:off x="3505200" y="3746500"/>
            <a:ext cx="266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 b="1">
                <a:solidFill>
                  <a:srgbClr val="000000"/>
                </a:solidFill>
                <a:latin typeface="Calibri" charset="0"/>
              </a:rPr>
              <a:t>FG</a:t>
            </a:r>
          </a:p>
        </p:txBody>
      </p:sp>
      <p:sp>
        <p:nvSpPr>
          <p:cNvPr id="50214" name="Oval 13"/>
          <p:cNvSpPr>
            <a:spLocks noChangeArrowheads="1"/>
          </p:cNvSpPr>
          <p:nvPr/>
        </p:nvSpPr>
        <p:spPr bwMode="auto">
          <a:xfrm>
            <a:off x="3162300" y="4311650"/>
            <a:ext cx="209550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215" name="Oval 14"/>
          <p:cNvSpPr>
            <a:spLocks noChangeArrowheads="1"/>
          </p:cNvSpPr>
          <p:nvPr/>
        </p:nvSpPr>
        <p:spPr bwMode="auto">
          <a:xfrm>
            <a:off x="3640138" y="4349750"/>
            <a:ext cx="207962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216" name="Oval 15"/>
          <p:cNvSpPr>
            <a:spLocks noChangeArrowheads="1"/>
          </p:cNvSpPr>
          <p:nvPr/>
        </p:nvSpPr>
        <p:spPr bwMode="auto">
          <a:xfrm>
            <a:off x="4038600" y="4038600"/>
            <a:ext cx="209550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217" name="Line 16"/>
          <p:cNvSpPr>
            <a:spLocks noChangeShapeType="1"/>
          </p:cNvSpPr>
          <p:nvPr/>
        </p:nvSpPr>
        <p:spPr bwMode="auto">
          <a:xfrm>
            <a:off x="3657600" y="4000500"/>
            <a:ext cx="381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8" name="Line 17"/>
          <p:cNvSpPr>
            <a:spLocks noChangeShapeType="1"/>
          </p:cNvSpPr>
          <p:nvPr/>
        </p:nvSpPr>
        <p:spPr bwMode="auto">
          <a:xfrm flipH="1">
            <a:off x="3352800" y="3962400"/>
            <a:ext cx="190500" cy="342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9" name="Oval 533"/>
          <p:cNvSpPr>
            <a:spLocks noChangeArrowheads="1"/>
          </p:cNvSpPr>
          <p:nvPr/>
        </p:nvSpPr>
        <p:spPr bwMode="auto">
          <a:xfrm>
            <a:off x="3722688" y="32258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0220" name="Oval 21"/>
          <p:cNvSpPr>
            <a:spLocks noChangeArrowheads="1"/>
          </p:cNvSpPr>
          <p:nvPr/>
        </p:nvSpPr>
        <p:spPr bwMode="auto">
          <a:xfrm>
            <a:off x="4211638" y="4610100"/>
            <a:ext cx="207962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221" name="Line 23"/>
          <p:cNvSpPr>
            <a:spLocks noChangeShapeType="1"/>
          </p:cNvSpPr>
          <p:nvPr/>
        </p:nvSpPr>
        <p:spPr bwMode="auto">
          <a:xfrm>
            <a:off x="3276600" y="4572000"/>
            <a:ext cx="114300" cy="1143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2" name="Line 25"/>
          <p:cNvSpPr>
            <a:spLocks noChangeShapeType="1"/>
          </p:cNvSpPr>
          <p:nvPr/>
        </p:nvSpPr>
        <p:spPr bwMode="auto">
          <a:xfrm flipH="1">
            <a:off x="4191000" y="4876800"/>
            <a:ext cx="134938" cy="266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3" name="Oval 31"/>
          <p:cNvSpPr>
            <a:spLocks noChangeArrowheads="1"/>
          </p:cNvSpPr>
          <p:nvPr/>
        </p:nvSpPr>
        <p:spPr bwMode="auto">
          <a:xfrm>
            <a:off x="4038600" y="5187950"/>
            <a:ext cx="209550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224" name="Line 68"/>
          <p:cNvSpPr>
            <a:spLocks noChangeShapeType="1"/>
          </p:cNvSpPr>
          <p:nvPr/>
        </p:nvSpPr>
        <p:spPr bwMode="auto">
          <a:xfrm flipH="1">
            <a:off x="3505200" y="4533900"/>
            <a:ext cx="1143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5" name="Oval 69"/>
          <p:cNvSpPr>
            <a:spLocks noChangeArrowheads="1"/>
          </p:cNvSpPr>
          <p:nvPr/>
        </p:nvSpPr>
        <p:spPr bwMode="auto">
          <a:xfrm>
            <a:off x="3314700" y="4724400"/>
            <a:ext cx="209550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226" name="Line 70"/>
          <p:cNvSpPr>
            <a:spLocks noChangeShapeType="1"/>
          </p:cNvSpPr>
          <p:nvPr/>
        </p:nvSpPr>
        <p:spPr bwMode="auto">
          <a:xfrm>
            <a:off x="3505200" y="4991100"/>
            <a:ext cx="1905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7" name="Oval 71"/>
          <p:cNvSpPr>
            <a:spLocks noChangeArrowheads="1"/>
          </p:cNvSpPr>
          <p:nvPr/>
        </p:nvSpPr>
        <p:spPr bwMode="auto">
          <a:xfrm>
            <a:off x="3581400" y="5257800"/>
            <a:ext cx="209550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228" name="Rectangle 73"/>
          <p:cNvSpPr>
            <a:spLocks noChangeArrowheads="1"/>
          </p:cNvSpPr>
          <p:nvPr/>
        </p:nvSpPr>
        <p:spPr bwMode="auto">
          <a:xfrm>
            <a:off x="3998913" y="4864100"/>
            <a:ext cx="458787" cy="609600"/>
          </a:xfrm>
          <a:prstGeom prst="rect">
            <a:avLst/>
          </a:prstGeom>
          <a:solidFill>
            <a:schemeClr val="bg1">
              <a:alpha val="8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0229" name="Line 74"/>
          <p:cNvSpPr>
            <a:spLocks noChangeShapeType="1"/>
          </p:cNvSpPr>
          <p:nvPr/>
        </p:nvSpPr>
        <p:spPr bwMode="auto">
          <a:xfrm flipH="1">
            <a:off x="3352800" y="4991100"/>
            <a:ext cx="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0" name="Oval 75"/>
          <p:cNvSpPr>
            <a:spLocks noChangeArrowheads="1"/>
          </p:cNvSpPr>
          <p:nvPr/>
        </p:nvSpPr>
        <p:spPr bwMode="auto">
          <a:xfrm>
            <a:off x="3259138" y="5264150"/>
            <a:ext cx="207962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231" name="Rectangle 76"/>
          <p:cNvSpPr>
            <a:spLocks noChangeArrowheads="1"/>
          </p:cNvSpPr>
          <p:nvPr/>
        </p:nvSpPr>
        <p:spPr bwMode="auto">
          <a:xfrm>
            <a:off x="3200400" y="4978400"/>
            <a:ext cx="685800" cy="522288"/>
          </a:xfrm>
          <a:prstGeom prst="rect">
            <a:avLst/>
          </a:prstGeom>
          <a:solidFill>
            <a:schemeClr val="bg1">
              <a:alpha val="8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0232" name="Line 77"/>
          <p:cNvSpPr>
            <a:spLocks noChangeShapeType="1"/>
          </p:cNvSpPr>
          <p:nvPr/>
        </p:nvSpPr>
        <p:spPr bwMode="auto">
          <a:xfrm flipH="1">
            <a:off x="3951288" y="3111500"/>
            <a:ext cx="1016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3" name="Oval 533"/>
          <p:cNvSpPr>
            <a:spLocks noChangeArrowheads="1"/>
          </p:cNvSpPr>
          <p:nvPr/>
        </p:nvSpPr>
        <p:spPr bwMode="auto">
          <a:xfrm>
            <a:off x="4038600" y="2855913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0234" name="Line 80"/>
          <p:cNvSpPr>
            <a:spLocks noChangeShapeType="1"/>
          </p:cNvSpPr>
          <p:nvPr/>
        </p:nvSpPr>
        <p:spPr bwMode="auto">
          <a:xfrm flipH="1">
            <a:off x="4229100" y="2667000"/>
            <a:ext cx="635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5" name="Oval 533"/>
          <p:cNvSpPr>
            <a:spLocks noChangeArrowheads="1"/>
          </p:cNvSpPr>
          <p:nvPr/>
        </p:nvSpPr>
        <p:spPr bwMode="auto">
          <a:xfrm>
            <a:off x="4229100" y="24003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0236" name="Line 82"/>
          <p:cNvSpPr>
            <a:spLocks noChangeShapeType="1"/>
          </p:cNvSpPr>
          <p:nvPr/>
        </p:nvSpPr>
        <p:spPr bwMode="auto">
          <a:xfrm>
            <a:off x="3987800" y="2667000"/>
            <a:ext cx="508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7" name="Oval 533"/>
          <p:cNvSpPr>
            <a:spLocks noChangeArrowheads="1"/>
          </p:cNvSpPr>
          <p:nvPr/>
        </p:nvSpPr>
        <p:spPr bwMode="auto">
          <a:xfrm>
            <a:off x="3810000" y="24003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0238" name="Line 84"/>
          <p:cNvSpPr>
            <a:spLocks noChangeShapeType="1"/>
          </p:cNvSpPr>
          <p:nvPr/>
        </p:nvSpPr>
        <p:spPr bwMode="auto">
          <a:xfrm>
            <a:off x="3187700" y="3009900"/>
            <a:ext cx="508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9" name="Oval 533"/>
          <p:cNvSpPr>
            <a:spLocks noChangeArrowheads="1"/>
          </p:cNvSpPr>
          <p:nvPr/>
        </p:nvSpPr>
        <p:spPr bwMode="auto">
          <a:xfrm>
            <a:off x="3009900" y="27432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0240" name="Rectangle 86"/>
          <p:cNvSpPr>
            <a:spLocks noChangeArrowheads="1"/>
          </p:cNvSpPr>
          <p:nvPr/>
        </p:nvSpPr>
        <p:spPr bwMode="auto">
          <a:xfrm>
            <a:off x="3733800" y="2324100"/>
            <a:ext cx="800100" cy="533400"/>
          </a:xfrm>
          <a:prstGeom prst="rect">
            <a:avLst/>
          </a:prstGeom>
          <a:solidFill>
            <a:schemeClr val="bg1">
              <a:alpha val="8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grpSp>
        <p:nvGrpSpPr>
          <p:cNvPr id="9" name="Group 131"/>
          <p:cNvGrpSpPr/>
          <p:nvPr/>
        </p:nvGrpSpPr>
        <p:grpSpPr>
          <a:xfrm rot="900000">
            <a:off x="3685185" y="3469331"/>
            <a:ext cx="149771" cy="214740"/>
            <a:chOff x="12192000" y="2134394"/>
            <a:chExt cx="1066800" cy="1524794"/>
          </a:xfrm>
          <a:solidFill>
            <a:schemeClr val="bg1">
              <a:lumMod val="75000"/>
            </a:schemeClr>
          </a:solidFill>
        </p:grpSpPr>
        <p:cxnSp>
          <p:nvCxnSpPr>
            <p:cNvPr id="133" name="Straight Connector 132"/>
            <p:cNvCxnSpPr/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" name="Group 134"/>
          <p:cNvGrpSpPr/>
          <p:nvPr/>
        </p:nvGrpSpPr>
        <p:grpSpPr>
          <a:xfrm rot="18900000">
            <a:off x="3820285" y="3905577"/>
            <a:ext cx="135161" cy="193189"/>
            <a:chOff x="12192000" y="2134394"/>
            <a:chExt cx="1066800" cy="1524794"/>
          </a:xfrm>
          <a:solidFill>
            <a:schemeClr val="bg1">
              <a:lumMod val="75000"/>
            </a:schemeClr>
          </a:solidFill>
        </p:grpSpPr>
        <p:cxnSp>
          <p:nvCxnSpPr>
            <p:cNvPr id="136" name="Straight Connector 135"/>
            <p:cNvCxnSpPr/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" name="Group 137"/>
          <p:cNvGrpSpPr/>
          <p:nvPr/>
        </p:nvGrpSpPr>
        <p:grpSpPr>
          <a:xfrm rot="20700000">
            <a:off x="4147779" y="4293046"/>
            <a:ext cx="177161" cy="253218"/>
            <a:chOff x="12192000" y="2134394"/>
            <a:chExt cx="1066800" cy="1524794"/>
          </a:xfrm>
          <a:solidFill>
            <a:schemeClr val="bg1">
              <a:lumMod val="75000"/>
            </a:schemeClr>
          </a:solidFill>
        </p:grpSpPr>
        <p:cxnSp>
          <p:nvCxnSpPr>
            <p:cNvPr id="139" name="Straight Connector 138"/>
            <p:cNvCxnSpPr/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244" name="TextBox 140"/>
          <p:cNvSpPr txBox="1">
            <a:spLocks noChangeArrowheads="1"/>
          </p:cNvSpPr>
          <p:nvPr/>
        </p:nvSpPr>
        <p:spPr bwMode="auto">
          <a:xfrm>
            <a:off x="2011363" y="3227388"/>
            <a:ext cx="8699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1.</a:t>
            </a:r>
          </a:p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Identify</a:t>
            </a:r>
            <a:br>
              <a:rPr lang="en-US" sz="1400">
                <a:solidFill>
                  <a:srgbClr val="000000"/>
                </a:solidFill>
              </a:rPr>
            </a:br>
            <a:r>
              <a:rPr lang="en-US" sz="1400">
                <a:solidFill>
                  <a:srgbClr val="000000"/>
                </a:solidFill>
              </a:rPr>
              <a:t>Local</a:t>
            </a:r>
          </a:p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/>
            </a:r>
            <a:br>
              <a:rPr lang="en-US" sz="1400">
                <a:solidFill>
                  <a:srgbClr val="000000"/>
                </a:solidFill>
              </a:rPr>
            </a:br>
            <a:r>
              <a:rPr lang="en-US" sz="1400">
                <a:solidFill>
                  <a:srgbClr val="000000"/>
                </a:solidFill>
              </a:rPr>
              <a:t>Neighbor-</a:t>
            </a:r>
          </a:p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hood</a:t>
            </a:r>
          </a:p>
        </p:txBody>
      </p:sp>
      <p:sp>
        <p:nvSpPr>
          <p:cNvPr id="50245" name="Rectangle 86"/>
          <p:cNvSpPr>
            <a:spLocks noChangeArrowheads="1"/>
          </p:cNvSpPr>
          <p:nvPr/>
        </p:nvSpPr>
        <p:spPr bwMode="auto">
          <a:xfrm>
            <a:off x="2933700" y="2655888"/>
            <a:ext cx="533400" cy="533400"/>
          </a:xfrm>
          <a:prstGeom prst="rect">
            <a:avLst/>
          </a:prstGeom>
          <a:solidFill>
            <a:schemeClr val="bg1">
              <a:alpha val="8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0246" name="Rectangle 67"/>
          <p:cNvSpPr>
            <a:spLocks noChangeArrowheads="1"/>
          </p:cNvSpPr>
          <p:nvPr/>
        </p:nvSpPr>
        <p:spPr bwMode="auto">
          <a:xfrm>
            <a:off x="342900" y="2286000"/>
            <a:ext cx="1676400" cy="33147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0247" name="Rectangle 67"/>
          <p:cNvSpPr>
            <a:spLocks noChangeArrowheads="1"/>
          </p:cNvSpPr>
          <p:nvPr/>
        </p:nvSpPr>
        <p:spPr bwMode="auto">
          <a:xfrm>
            <a:off x="2895600" y="2286000"/>
            <a:ext cx="1676400" cy="33147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cxnSp>
        <p:nvCxnSpPr>
          <p:cNvPr id="50248" name="Straight Arrow Connector 231"/>
          <p:cNvCxnSpPr>
            <a:cxnSpLocks noChangeShapeType="1"/>
          </p:cNvCxnSpPr>
          <p:nvPr/>
        </p:nvCxnSpPr>
        <p:spPr bwMode="auto">
          <a:xfrm>
            <a:off x="2095500" y="4000500"/>
            <a:ext cx="762000" cy="0"/>
          </a:xfrm>
          <a:prstGeom prst="straightConnector1">
            <a:avLst/>
          </a:prstGeom>
          <a:noFill/>
          <a:ln w="57150">
            <a:solidFill>
              <a:srgbClr val="80808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249" name="Rectangle 2"/>
          <p:cNvSpPr>
            <a:spLocks noChangeArrowheads="1"/>
          </p:cNvSpPr>
          <p:nvPr/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9" rIns="91416" bIns="45709" anchor="ctr"/>
          <a:lstStyle/>
          <a:p>
            <a:pPr eaLnBrk="0" hangingPunct="0"/>
            <a:r>
              <a:rPr lang="en-US" sz="2800" b="1" dirty="0">
                <a:solidFill>
                  <a:srgbClr val="000000"/>
                </a:solidFill>
                <a:latin typeface="Myriad Pro" charset="0"/>
              </a:rPr>
              <a:t>PARADIGM-Shift </a:t>
            </a:r>
            <a:r>
              <a:rPr lang="en-US" sz="2800" b="1" dirty="0" smtClean="0">
                <a:solidFill>
                  <a:srgbClr val="000000"/>
                </a:solidFill>
                <a:latin typeface="Myriad Pro" charset="0"/>
              </a:rPr>
              <a:t>Overview</a:t>
            </a:r>
            <a:endParaRPr lang="en-US" sz="2800" b="1" dirty="0">
              <a:solidFill>
                <a:srgbClr val="000000"/>
              </a:solidFill>
              <a:latin typeface="Myriad Pro" charset="0"/>
            </a:endParaRPr>
          </a:p>
        </p:txBody>
      </p:sp>
      <p:sp>
        <p:nvSpPr>
          <p:cNvPr id="87" name="TextBox 6"/>
          <p:cNvSpPr txBox="1">
            <a:spLocks noChangeArrowheads="1"/>
          </p:cNvSpPr>
          <p:nvPr/>
        </p:nvSpPr>
        <p:spPr bwMode="auto">
          <a:xfrm>
            <a:off x="5943600" y="6320135"/>
            <a:ext cx="30927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Sam </a:t>
            </a:r>
            <a:r>
              <a:rPr lang="en-US" dirty="0" smtClean="0">
                <a:solidFill>
                  <a:srgbClr val="000000"/>
                </a:solidFill>
              </a:rPr>
              <a:t>Ng, ECCB 2012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ChangeArrowheads="1"/>
          </p:cNvSpPr>
          <p:nvPr/>
        </p:nvSpPr>
        <p:spPr bwMode="auto">
          <a:xfrm>
            <a:off x="266700" y="2209800"/>
            <a:ext cx="8724900" cy="35814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1203" name="Oval 8"/>
          <p:cNvSpPr>
            <a:spLocks noChangeArrowheads="1"/>
          </p:cNvSpPr>
          <p:nvPr/>
        </p:nvSpPr>
        <p:spPr bwMode="auto">
          <a:xfrm>
            <a:off x="647700" y="3244850"/>
            <a:ext cx="209550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04" name="Oval 9"/>
          <p:cNvSpPr>
            <a:spLocks noChangeArrowheads="1"/>
          </p:cNvSpPr>
          <p:nvPr/>
        </p:nvSpPr>
        <p:spPr bwMode="auto">
          <a:xfrm>
            <a:off x="973138" y="3722688"/>
            <a:ext cx="225425" cy="239712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05" name="Line 10"/>
          <p:cNvSpPr>
            <a:spLocks noChangeShapeType="1"/>
          </p:cNvSpPr>
          <p:nvPr/>
        </p:nvSpPr>
        <p:spPr bwMode="auto">
          <a:xfrm>
            <a:off x="838200" y="3505200"/>
            <a:ext cx="1143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6" name="Text Box 12"/>
          <p:cNvSpPr txBox="1">
            <a:spLocks noChangeArrowheads="1"/>
          </p:cNvSpPr>
          <p:nvPr/>
        </p:nvSpPr>
        <p:spPr bwMode="auto">
          <a:xfrm>
            <a:off x="952500" y="3746500"/>
            <a:ext cx="266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 b="1">
                <a:solidFill>
                  <a:srgbClr val="000000"/>
                </a:solidFill>
                <a:latin typeface="Calibri" charset="0"/>
              </a:rPr>
              <a:t>FG</a:t>
            </a:r>
          </a:p>
        </p:txBody>
      </p:sp>
      <p:sp>
        <p:nvSpPr>
          <p:cNvPr id="51207" name="Oval 13"/>
          <p:cNvSpPr>
            <a:spLocks noChangeArrowheads="1"/>
          </p:cNvSpPr>
          <p:nvPr/>
        </p:nvSpPr>
        <p:spPr bwMode="auto">
          <a:xfrm>
            <a:off x="609600" y="4311650"/>
            <a:ext cx="209550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08" name="Oval 14"/>
          <p:cNvSpPr>
            <a:spLocks noChangeArrowheads="1"/>
          </p:cNvSpPr>
          <p:nvPr/>
        </p:nvSpPr>
        <p:spPr bwMode="auto">
          <a:xfrm>
            <a:off x="1087438" y="4349750"/>
            <a:ext cx="207962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09" name="Oval 15"/>
          <p:cNvSpPr>
            <a:spLocks noChangeArrowheads="1"/>
          </p:cNvSpPr>
          <p:nvPr/>
        </p:nvSpPr>
        <p:spPr bwMode="auto">
          <a:xfrm>
            <a:off x="1485900" y="4038600"/>
            <a:ext cx="209550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10" name="Line 16"/>
          <p:cNvSpPr>
            <a:spLocks noChangeShapeType="1"/>
          </p:cNvSpPr>
          <p:nvPr/>
        </p:nvSpPr>
        <p:spPr bwMode="auto">
          <a:xfrm>
            <a:off x="1104900" y="4000500"/>
            <a:ext cx="381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1" name="Line 17"/>
          <p:cNvSpPr>
            <a:spLocks noChangeShapeType="1"/>
          </p:cNvSpPr>
          <p:nvPr/>
        </p:nvSpPr>
        <p:spPr bwMode="auto">
          <a:xfrm flipH="1">
            <a:off x="800100" y="3962400"/>
            <a:ext cx="190500" cy="342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2" name="Oval 533"/>
          <p:cNvSpPr>
            <a:spLocks noChangeArrowheads="1"/>
          </p:cNvSpPr>
          <p:nvPr/>
        </p:nvSpPr>
        <p:spPr bwMode="auto">
          <a:xfrm>
            <a:off x="1169988" y="32258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1213" name="Oval 21"/>
          <p:cNvSpPr>
            <a:spLocks noChangeArrowheads="1"/>
          </p:cNvSpPr>
          <p:nvPr/>
        </p:nvSpPr>
        <p:spPr bwMode="auto">
          <a:xfrm>
            <a:off x="1658938" y="4610100"/>
            <a:ext cx="207962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14" name="Line 23"/>
          <p:cNvSpPr>
            <a:spLocks noChangeShapeType="1"/>
          </p:cNvSpPr>
          <p:nvPr/>
        </p:nvSpPr>
        <p:spPr bwMode="auto">
          <a:xfrm>
            <a:off x="723900" y="4572000"/>
            <a:ext cx="114300" cy="1143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5" name="Line 25"/>
          <p:cNvSpPr>
            <a:spLocks noChangeShapeType="1"/>
          </p:cNvSpPr>
          <p:nvPr/>
        </p:nvSpPr>
        <p:spPr bwMode="auto">
          <a:xfrm flipH="1">
            <a:off x="1638300" y="4876800"/>
            <a:ext cx="134938" cy="266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6" name="Oval 31"/>
          <p:cNvSpPr>
            <a:spLocks noChangeArrowheads="1"/>
          </p:cNvSpPr>
          <p:nvPr/>
        </p:nvSpPr>
        <p:spPr bwMode="auto">
          <a:xfrm>
            <a:off x="1485900" y="5187950"/>
            <a:ext cx="209550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17" name="Line 68"/>
          <p:cNvSpPr>
            <a:spLocks noChangeShapeType="1"/>
          </p:cNvSpPr>
          <p:nvPr/>
        </p:nvSpPr>
        <p:spPr bwMode="auto">
          <a:xfrm flipH="1">
            <a:off x="952500" y="4533900"/>
            <a:ext cx="1143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8" name="Oval 69"/>
          <p:cNvSpPr>
            <a:spLocks noChangeArrowheads="1"/>
          </p:cNvSpPr>
          <p:nvPr/>
        </p:nvSpPr>
        <p:spPr bwMode="auto">
          <a:xfrm>
            <a:off x="762000" y="4724400"/>
            <a:ext cx="209550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19" name="Line 70"/>
          <p:cNvSpPr>
            <a:spLocks noChangeShapeType="1"/>
          </p:cNvSpPr>
          <p:nvPr/>
        </p:nvSpPr>
        <p:spPr bwMode="auto">
          <a:xfrm>
            <a:off x="952500" y="4991100"/>
            <a:ext cx="1905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0" name="Oval 71"/>
          <p:cNvSpPr>
            <a:spLocks noChangeArrowheads="1"/>
          </p:cNvSpPr>
          <p:nvPr/>
        </p:nvSpPr>
        <p:spPr bwMode="auto">
          <a:xfrm>
            <a:off x="1028700" y="5257800"/>
            <a:ext cx="209550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21" name="Line 74"/>
          <p:cNvSpPr>
            <a:spLocks noChangeShapeType="1"/>
          </p:cNvSpPr>
          <p:nvPr/>
        </p:nvSpPr>
        <p:spPr bwMode="auto">
          <a:xfrm flipH="1">
            <a:off x="800100" y="4991100"/>
            <a:ext cx="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2" name="Oval 75"/>
          <p:cNvSpPr>
            <a:spLocks noChangeArrowheads="1"/>
          </p:cNvSpPr>
          <p:nvPr/>
        </p:nvSpPr>
        <p:spPr bwMode="auto">
          <a:xfrm>
            <a:off x="706438" y="5264150"/>
            <a:ext cx="207962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23" name="Line 77"/>
          <p:cNvSpPr>
            <a:spLocks noChangeShapeType="1"/>
          </p:cNvSpPr>
          <p:nvPr/>
        </p:nvSpPr>
        <p:spPr bwMode="auto">
          <a:xfrm flipH="1">
            <a:off x="1398588" y="3111500"/>
            <a:ext cx="1016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4" name="Oval 533"/>
          <p:cNvSpPr>
            <a:spLocks noChangeArrowheads="1"/>
          </p:cNvSpPr>
          <p:nvPr/>
        </p:nvSpPr>
        <p:spPr bwMode="auto">
          <a:xfrm>
            <a:off x="1485900" y="2855913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1225" name="Line 80"/>
          <p:cNvSpPr>
            <a:spLocks noChangeShapeType="1"/>
          </p:cNvSpPr>
          <p:nvPr/>
        </p:nvSpPr>
        <p:spPr bwMode="auto">
          <a:xfrm flipH="1">
            <a:off x="1676400" y="2667000"/>
            <a:ext cx="635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6" name="Oval 533"/>
          <p:cNvSpPr>
            <a:spLocks noChangeArrowheads="1"/>
          </p:cNvSpPr>
          <p:nvPr/>
        </p:nvSpPr>
        <p:spPr bwMode="auto">
          <a:xfrm>
            <a:off x="1676400" y="24003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1227" name="Line 82"/>
          <p:cNvSpPr>
            <a:spLocks noChangeShapeType="1"/>
          </p:cNvSpPr>
          <p:nvPr/>
        </p:nvSpPr>
        <p:spPr bwMode="auto">
          <a:xfrm>
            <a:off x="1435100" y="2667000"/>
            <a:ext cx="508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8" name="Oval 533"/>
          <p:cNvSpPr>
            <a:spLocks noChangeArrowheads="1"/>
          </p:cNvSpPr>
          <p:nvPr/>
        </p:nvSpPr>
        <p:spPr bwMode="auto">
          <a:xfrm>
            <a:off x="1257300" y="24003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1229" name="Line 84"/>
          <p:cNvSpPr>
            <a:spLocks noChangeShapeType="1"/>
          </p:cNvSpPr>
          <p:nvPr/>
        </p:nvSpPr>
        <p:spPr bwMode="auto">
          <a:xfrm>
            <a:off x="635000" y="3009900"/>
            <a:ext cx="508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0" name="Oval 533"/>
          <p:cNvSpPr>
            <a:spLocks noChangeArrowheads="1"/>
          </p:cNvSpPr>
          <p:nvPr/>
        </p:nvSpPr>
        <p:spPr bwMode="auto">
          <a:xfrm>
            <a:off x="457200" y="27432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grpSp>
        <p:nvGrpSpPr>
          <p:cNvPr id="2" name="Group 90"/>
          <p:cNvGrpSpPr/>
          <p:nvPr/>
        </p:nvGrpSpPr>
        <p:grpSpPr>
          <a:xfrm rot="900000">
            <a:off x="1132485" y="3469331"/>
            <a:ext cx="149771" cy="214740"/>
            <a:chOff x="12192000" y="2134394"/>
            <a:chExt cx="1066800" cy="1524794"/>
          </a:xfrm>
          <a:solidFill>
            <a:schemeClr val="bg1">
              <a:lumMod val="75000"/>
            </a:schemeClr>
          </a:solidFill>
        </p:grpSpPr>
        <p:cxnSp>
          <p:nvCxnSpPr>
            <p:cNvPr id="92" name="Straight Connector 91"/>
            <p:cNvCxnSpPr/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93"/>
          <p:cNvGrpSpPr/>
          <p:nvPr/>
        </p:nvGrpSpPr>
        <p:grpSpPr>
          <a:xfrm rot="18900000">
            <a:off x="1267591" y="3905577"/>
            <a:ext cx="135161" cy="193189"/>
            <a:chOff x="12192000" y="2134394"/>
            <a:chExt cx="1066800" cy="1524794"/>
          </a:xfrm>
          <a:solidFill>
            <a:schemeClr val="bg1">
              <a:lumMod val="75000"/>
            </a:schemeClr>
          </a:solidFill>
        </p:grpSpPr>
        <p:cxnSp>
          <p:nvCxnSpPr>
            <p:cNvPr id="95" name="Straight Connector 94"/>
            <p:cNvCxnSpPr/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" name="Group 96"/>
          <p:cNvGrpSpPr/>
          <p:nvPr/>
        </p:nvGrpSpPr>
        <p:grpSpPr>
          <a:xfrm rot="20700000">
            <a:off x="1595080" y="4293046"/>
            <a:ext cx="177160" cy="253218"/>
            <a:chOff x="12192000" y="2134394"/>
            <a:chExt cx="1066800" cy="1524794"/>
          </a:xfrm>
          <a:solidFill>
            <a:schemeClr val="bg1">
              <a:lumMod val="75000"/>
            </a:schemeClr>
          </a:solidFill>
        </p:grpSpPr>
        <p:cxnSp>
          <p:nvCxnSpPr>
            <p:cNvPr id="98" name="Straight Connector 97"/>
            <p:cNvCxnSpPr/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1234" name="Oval 8"/>
          <p:cNvSpPr>
            <a:spLocks noChangeArrowheads="1"/>
          </p:cNvSpPr>
          <p:nvPr/>
        </p:nvSpPr>
        <p:spPr bwMode="auto">
          <a:xfrm>
            <a:off x="3200400" y="3244850"/>
            <a:ext cx="209550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35" name="Oval 9"/>
          <p:cNvSpPr>
            <a:spLocks noChangeArrowheads="1"/>
          </p:cNvSpPr>
          <p:nvPr/>
        </p:nvSpPr>
        <p:spPr bwMode="auto">
          <a:xfrm>
            <a:off x="3525838" y="3722688"/>
            <a:ext cx="225425" cy="239712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36" name="Line 10"/>
          <p:cNvSpPr>
            <a:spLocks noChangeShapeType="1"/>
          </p:cNvSpPr>
          <p:nvPr/>
        </p:nvSpPr>
        <p:spPr bwMode="auto">
          <a:xfrm>
            <a:off x="3390900" y="3505200"/>
            <a:ext cx="1143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7" name="Text Box 12"/>
          <p:cNvSpPr txBox="1">
            <a:spLocks noChangeArrowheads="1"/>
          </p:cNvSpPr>
          <p:nvPr/>
        </p:nvSpPr>
        <p:spPr bwMode="auto">
          <a:xfrm>
            <a:off x="3505200" y="3746500"/>
            <a:ext cx="266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 b="1">
                <a:solidFill>
                  <a:srgbClr val="000000"/>
                </a:solidFill>
                <a:latin typeface="Calibri" charset="0"/>
              </a:rPr>
              <a:t>FG</a:t>
            </a:r>
          </a:p>
        </p:txBody>
      </p:sp>
      <p:sp>
        <p:nvSpPr>
          <p:cNvPr id="51238" name="Oval 13"/>
          <p:cNvSpPr>
            <a:spLocks noChangeArrowheads="1"/>
          </p:cNvSpPr>
          <p:nvPr/>
        </p:nvSpPr>
        <p:spPr bwMode="auto">
          <a:xfrm>
            <a:off x="3162300" y="4311650"/>
            <a:ext cx="209550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39" name="Oval 14"/>
          <p:cNvSpPr>
            <a:spLocks noChangeArrowheads="1"/>
          </p:cNvSpPr>
          <p:nvPr/>
        </p:nvSpPr>
        <p:spPr bwMode="auto">
          <a:xfrm>
            <a:off x="3640138" y="4349750"/>
            <a:ext cx="207962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40" name="Oval 15"/>
          <p:cNvSpPr>
            <a:spLocks noChangeArrowheads="1"/>
          </p:cNvSpPr>
          <p:nvPr/>
        </p:nvSpPr>
        <p:spPr bwMode="auto">
          <a:xfrm>
            <a:off x="4038600" y="4038600"/>
            <a:ext cx="209550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41" name="Line 16"/>
          <p:cNvSpPr>
            <a:spLocks noChangeShapeType="1"/>
          </p:cNvSpPr>
          <p:nvPr/>
        </p:nvSpPr>
        <p:spPr bwMode="auto">
          <a:xfrm>
            <a:off x="3657600" y="4000500"/>
            <a:ext cx="381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2" name="Line 17"/>
          <p:cNvSpPr>
            <a:spLocks noChangeShapeType="1"/>
          </p:cNvSpPr>
          <p:nvPr/>
        </p:nvSpPr>
        <p:spPr bwMode="auto">
          <a:xfrm flipH="1">
            <a:off x="3352800" y="3962400"/>
            <a:ext cx="190500" cy="342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3" name="Oval 533"/>
          <p:cNvSpPr>
            <a:spLocks noChangeArrowheads="1"/>
          </p:cNvSpPr>
          <p:nvPr/>
        </p:nvSpPr>
        <p:spPr bwMode="auto">
          <a:xfrm>
            <a:off x="3722688" y="32258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1244" name="Oval 21"/>
          <p:cNvSpPr>
            <a:spLocks noChangeArrowheads="1"/>
          </p:cNvSpPr>
          <p:nvPr/>
        </p:nvSpPr>
        <p:spPr bwMode="auto">
          <a:xfrm>
            <a:off x="4211638" y="4610100"/>
            <a:ext cx="207962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45" name="Line 23"/>
          <p:cNvSpPr>
            <a:spLocks noChangeShapeType="1"/>
          </p:cNvSpPr>
          <p:nvPr/>
        </p:nvSpPr>
        <p:spPr bwMode="auto">
          <a:xfrm>
            <a:off x="3276600" y="4572000"/>
            <a:ext cx="114300" cy="1143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6" name="Line 25"/>
          <p:cNvSpPr>
            <a:spLocks noChangeShapeType="1"/>
          </p:cNvSpPr>
          <p:nvPr/>
        </p:nvSpPr>
        <p:spPr bwMode="auto">
          <a:xfrm flipH="1">
            <a:off x="4191000" y="4876800"/>
            <a:ext cx="134938" cy="266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7" name="Oval 31"/>
          <p:cNvSpPr>
            <a:spLocks noChangeArrowheads="1"/>
          </p:cNvSpPr>
          <p:nvPr/>
        </p:nvSpPr>
        <p:spPr bwMode="auto">
          <a:xfrm>
            <a:off x="4038600" y="5187950"/>
            <a:ext cx="209550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48" name="Line 68"/>
          <p:cNvSpPr>
            <a:spLocks noChangeShapeType="1"/>
          </p:cNvSpPr>
          <p:nvPr/>
        </p:nvSpPr>
        <p:spPr bwMode="auto">
          <a:xfrm flipH="1">
            <a:off x="3505200" y="4533900"/>
            <a:ext cx="1143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9" name="Oval 69"/>
          <p:cNvSpPr>
            <a:spLocks noChangeArrowheads="1"/>
          </p:cNvSpPr>
          <p:nvPr/>
        </p:nvSpPr>
        <p:spPr bwMode="auto">
          <a:xfrm>
            <a:off x="3314700" y="4724400"/>
            <a:ext cx="209550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50" name="Line 70"/>
          <p:cNvSpPr>
            <a:spLocks noChangeShapeType="1"/>
          </p:cNvSpPr>
          <p:nvPr/>
        </p:nvSpPr>
        <p:spPr bwMode="auto">
          <a:xfrm>
            <a:off x="3505200" y="4991100"/>
            <a:ext cx="1905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1" name="Oval 71"/>
          <p:cNvSpPr>
            <a:spLocks noChangeArrowheads="1"/>
          </p:cNvSpPr>
          <p:nvPr/>
        </p:nvSpPr>
        <p:spPr bwMode="auto">
          <a:xfrm>
            <a:off x="3581400" y="5257800"/>
            <a:ext cx="209550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52" name="Rectangle 73"/>
          <p:cNvSpPr>
            <a:spLocks noChangeArrowheads="1"/>
          </p:cNvSpPr>
          <p:nvPr/>
        </p:nvSpPr>
        <p:spPr bwMode="auto">
          <a:xfrm>
            <a:off x="3998913" y="4864100"/>
            <a:ext cx="458787" cy="609600"/>
          </a:xfrm>
          <a:prstGeom prst="rect">
            <a:avLst/>
          </a:prstGeom>
          <a:solidFill>
            <a:schemeClr val="bg1">
              <a:alpha val="8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1253" name="Line 74"/>
          <p:cNvSpPr>
            <a:spLocks noChangeShapeType="1"/>
          </p:cNvSpPr>
          <p:nvPr/>
        </p:nvSpPr>
        <p:spPr bwMode="auto">
          <a:xfrm flipH="1">
            <a:off x="3352800" y="4991100"/>
            <a:ext cx="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4" name="Oval 75"/>
          <p:cNvSpPr>
            <a:spLocks noChangeArrowheads="1"/>
          </p:cNvSpPr>
          <p:nvPr/>
        </p:nvSpPr>
        <p:spPr bwMode="auto">
          <a:xfrm>
            <a:off x="3259138" y="5264150"/>
            <a:ext cx="207962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55" name="Rectangle 76"/>
          <p:cNvSpPr>
            <a:spLocks noChangeArrowheads="1"/>
          </p:cNvSpPr>
          <p:nvPr/>
        </p:nvSpPr>
        <p:spPr bwMode="auto">
          <a:xfrm>
            <a:off x="3200400" y="4978400"/>
            <a:ext cx="685800" cy="522288"/>
          </a:xfrm>
          <a:prstGeom prst="rect">
            <a:avLst/>
          </a:prstGeom>
          <a:solidFill>
            <a:schemeClr val="bg1">
              <a:alpha val="8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1256" name="Line 77"/>
          <p:cNvSpPr>
            <a:spLocks noChangeShapeType="1"/>
          </p:cNvSpPr>
          <p:nvPr/>
        </p:nvSpPr>
        <p:spPr bwMode="auto">
          <a:xfrm flipH="1">
            <a:off x="3951288" y="3111500"/>
            <a:ext cx="1016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7" name="Oval 533"/>
          <p:cNvSpPr>
            <a:spLocks noChangeArrowheads="1"/>
          </p:cNvSpPr>
          <p:nvPr/>
        </p:nvSpPr>
        <p:spPr bwMode="auto">
          <a:xfrm>
            <a:off x="4038600" y="2855913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1258" name="Line 80"/>
          <p:cNvSpPr>
            <a:spLocks noChangeShapeType="1"/>
          </p:cNvSpPr>
          <p:nvPr/>
        </p:nvSpPr>
        <p:spPr bwMode="auto">
          <a:xfrm flipH="1">
            <a:off x="4229100" y="2667000"/>
            <a:ext cx="635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9" name="Oval 533"/>
          <p:cNvSpPr>
            <a:spLocks noChangeArrowheads="1"/>
          </p:cNvSpPr>
          <p:nvPr/>
        </p:nvSpPr>
        <p:spPr bwMode="auto">
          <a:xfrm>
            <a:off x="4229100" y="24003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1260" name="Line 82"/>
          <p:cNvSpPr>
            <a:spLocks noChangeShapeType="1"/>
          </p:cNvSpPr>
          <p:nvPr/>
        </p:nvSpPr>
        <p:spPr bwMode="auto">
          <a:xfrm>
            <a:off x="3987800" y="2667000"/>
            <a:ext cx="508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1" name="Oval 533"/>
          <p:cNvSpPr>
            <a:spLocks noChangeArrowheads="1"/>
          </p:cNvSpPr>
          <p:nvPr/>
        </p:nvSpPr>
        <p:spPr bwMode="auto">
          <a:xfrm>
            <a:off x="3810000" y="24003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1262" name="Line 84"/>
          <p:cNvSpPr>
            <a:spLocks noChangeShapeType="1"/>
          </p:cNvSpPr>
          <p:nvPr/>
        </p:nvSpPr>
        <p:spPr bwMode="auto">
          <a:xfrm>
            <a:off x="3187700" y="3009900"/>
            <a:ext cx="508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3" name="Oval 533"/>
          <p:cNvSpPr>
            <a:spLocks noChangeArrowheads="1"/>
          </p:cNvSpPr>
          <p:nvPr/>
        </p:nvSpPr>
        <p:spPr bwMode="auto">
          <a:xfrm>
            <a:off x="3009900" y="27432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1264" name="Rectangle 86"/>
          <p:cNvSpPr>
            <a:spLocks noChangeArrowheads="1"/>
          </p:cNvSpPr>
          <p:nvPr/>
        </p:nvSpPr>
        <p:spPr bwMode="auto">
          <a:xfrm>
            <a:off x="3733800" y="2324100"/>
            <a:ext cx="800100" cy="533400"/>
          </a:xfrm>
          <a:prstGeom prst="rect">
            <a:avLst/>
          </a:prstGeom>
          <a:solidFill>
            <a:schemeClr val="bg1">
              <a:alpha val="8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grpSp>
        <p:nvGrpSpPr>
          <p:cNvPr id="9" name="Group 131"/>
          <p:cNvGrpSpPr/>
          <p:nvPr/>
        </p:nvGrpSpPr>
        <p:grpSpPr>
          <a:xfrm rot="900000">
            <a:off x="3685185" y="3469331"/>
            <a:ext cx="149771" cy="214740"/>
            <a:chOff x="12192000" y="2134394"/>
            <a:chExt cx="1066800" cy="1524794"/>
          </a:xfrm>
          <a:solidFill>
            <a:schemeClr val="bg1">
              <a:lumMod val="75000"/>
            </a:schemeClr>
          </a:solidFill>
        </p:grpSpPr>
        <p:cxnSp>
          <p:nvCxnSpPr>
            <p:cNvPr id="133" name="Straight Connector 132"/>
            <p:cNvCxnSpPr/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" name="Group 134"/>
          <p:cNvGrpSpPr/>
          <p:nvPr/>
        </p:nvGrpSpPr>
        <p:grpSpPr>
          <a:xfrm rot="18900000">
            <a:off x="3820285" y="3905577"/>
            <a:ext cx="135161" cy="193189"/>
            <a:chOff x="12192000" y="2134394"/>
            <a:chExt cx="1066800" cy="1524794"/>
          </a:xfrm>
          <a:solidFill>
            <a:schemeClr val="bg1">
              <a:lumMod val="75000"/>
            </a:schemeClr>
          </a:solidFill>
        </p:grpSpPr>
        <p:cxnSp>
          <p:nvCxnSpPr>
            <p:cNvPr id="136" name="Straight Connector 135"/>
            <p:cNvCxnSpPr/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" name="Group 137"/>
          <p:cNvGrpSpPr/>
          <p:nvPr/>
        </p:nvGrpSpPr>
        <p:grpSpPr>
          <a:xfrm rot="20700000">
            <a:off x="4147779" y="4293046"/>
            <a:ext cx="177161" cy="253218"/>
            <a:chOff x="12192000" y="2134394"/>
            <a:chExt cx="1066800" cy="1524794"/>
          </a:xfrm>
          <a:solidFill>
            <a:schemeClr val="bg1">
              <a:lumMod val="75000"/>
            </a:schemeClr>
          </a:solidFill>
        </p:grpSpPr>
        <p:cxnSp>
          <p:nvCxnSpPr>
            <p:cNvPr id="139" name="Straight Connector 138"/>
            <p:cNvCxnSpPr/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1268" name="TextBox 140"/>
          <p:cNvSpPr txBox="1">
            <a:spLocks noChangeArrowheads="1"/>
          </p:cNvSpPr>
          <p:nvPr/>
        </p:nvSpPr>
        <p:spPr bwMode="auto">
          <a:xfrm>
            <a:off x="2011363" y="3227388"/>
            <a:ext cx="8699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1.</a:t>
            </a:r>
          </a:p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Identify</a:t>
            </a:r>
            <a:br>
              <a:rPr lang="en-US" sz="1400">
                <a:solidFill>
                  <a:srgbClr val="000000"/>
                </a:solidFill>
              </a:rPr>
            </a:br>
            <a:r>
              <a:rPr lang="en-US" sz="1400">
                <a:solidFill>
                  <a:srgbClr val="000000"/>
                </a:solidFill>
              </a:rPr>
              <a:t>Local</a:t>
            </a:r>
          </a:p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/>
            </a:r>
            <a:br>
              <a:rPr lang="en-US" sz="1400">
                <a:solidFill>
                  <a:srgbClr val="000000"/>
                </a:solidFill>
              </a:rPr>
            </a:br>
            <a:r>
              <a:rPr lang="en-US" sz="1400">
                <a:solidFill>
                  <a:srgbClr val="000000"/>
                </a:solidFill>
              </a:rPr>
              <a:t>Neighbor-</a:t>
            </a:r>
          </a:p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hood</a:t>
            </a:r>
          </a:p>
        </p:txBody>
      </p:sp>
      <p:sp>
        <p:nvSpPr>
          <p:cNvPr id="51269" name="Rectangle 86"/>
          <p:cNvSpPr>
            <a:spLocks noChangeArrowheads="1"/>
          </p:cNvSpPr>
          <p:nvPr/>
        </p:nvSpPr>
        <p:spPr bwMode="auto">
          <a:xfrm>
            <a:off x="2933700" y="2655888"/>
            <a:ext cx="533400" cy="533400"/>
          </a:xfrm>
          <a:prstGeom prst="rect">
            <a:avLst/>
          </a:prstGeom>
          <a:solidFill>
            <a:schemeClr val="bg1">
              <a:alpha val="8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1270" name="Oval 8"/>
          <p:cNvSpPr>
            <a:spLocks noChangeArrowheads="1"/>
          </p:cNvSpPr>
          <p:nvPr/>
        </p:nvSpPr>
        <p:spPr bwMode="auto">
          <a:xfrm>
            <a:off x="5778500" y="2733675"/>
            <a:ext cx="207963" cy="2222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1271" name="Oval 9"/>
          <p:cNvSpPr>
            <a:spLocks noChangeArrowheads="1"/>
          </p:cNvSpPr>
          <p:nvPr/>
        </p:nvSpPr>
        <p:spPr bwMode="auto">
          <a:xfrm>
            <a:off x="6102350" y="3211513"/>
            <a:ext cx="225425" cy="2397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1272" name="Line 10"/>
          <p:cNvSpPr>
            <a:spLocks noChangeShapeType="1"/>
          </p:cNvSpPr>
          <p:nvPr/>
        </p:nvSpPr>
        <p:spPr bwMode="auto">
          <a:xfrm>
            <a:off x="5969000" y="2994025"/>
            <a:ext cx="1143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3" name="Oval 533"/>
          <p:cNvSpPr>
            <a:spLocks noChangeArrowheads="1"/>
          </p:cNvSpPr>
          <p:nvPr/>
        </p:nvSpPr>
        <p:spPr bwMode="auto">
          <a:xfrm>
            <a:off x="6300788" y="2714625"/>
            <a:ext cx="228600" cy="231775"/>
          </a:xfrm>
          <a:prstGeom prst="ellipse">
            <a:avLst/>
          </a:prstGeom>
          <a:solidFill>
            <a:srgbClr val="0000F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1274" name="Line 77"/>
          <p:cNvSpPr>
            <a:spLocks noChangeShapeType="1"/>
          </p:cNvSpPr>
          <p:nvPr/>
        </p:nvSpPr>
        <p:spPr bwMode="auto">
          <a:xfrm flipH="1">
            <a:off x="6527800" y="2600325"/>
            <a:ext cx="1016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5" name="Oval 533"/>
          <p:cNvSpPr>
            <a:spLocks noChangeArrowheads="1"/>
          </p:cNvSpPr>
          <p:nvPr/>
        </p:nvSpPr>
        <p:spPr bwMode="auto">
          <a:xfrm>
            <a:off x="6616700" y="2344738"/>
            <a:ext cx="228600" cy="231775"/>
          </a:xfrm>
          <a:prstGeom prst="ellipse">
            <a:avLst/>
          </a:prstGeom>
          <a:solidFill>
            <a:srgbClr val="3366F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grpSp>
        <p:nvGrpSpPr>
          <p:cNvPr id="51276" name="Group 202"/>
          <p:cNvGrpSpPr>
            <a:grpSpLocks/>
          </p:cNvGrpSpPr>
          <p:nvPr/>
        </p:nvGrpSpPr>
        <p:grpSpPr bwMode="auto">
          <a:xfrm rot="900000">
            <a:off x="6262688" y="2959100"/>
            <a:ext cx="149225" cy="212725"/>
            <a:chOff x="12192000" y="2134394"/>
            <a:chExt cx="1066800" cy="1524794"/>
          </a:xfrm>
        </p:grpSpPr>
        <p:cxnSp>
          <p:nvCxnSpPr>
            <p:cNvPr id="51305" name="Straight Connector 203"/>
            <p:cNvCxnSpPr>
              <a:cxnSpLocks noChangeShapeType="1"/>
            </p:cNvCxnSpPr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306" name="Straight Connector 204"/>
            <p:cNvCxnSpPr>
              <a:cxnSpLocks noChangeShapeType="1"/>
            </p:cNvCxnSpPr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1277" name="Oval 9"/>
          <p:cNvSpPr>
            <a:spLocks noChangeArrowheads="1"/>
          </p:cNvSpPr>
          <p:nvPr/>
        </p:nvSpPr>
        <p:spPr bwMode="auto">
          <a:xfrm>
            <a:off x="6040438" y="4298950"/>
            <a:ext cx="225425" cy="2413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1278" name="Oval 13"/>
          <p:cNvSpPr>
            <a:spLocks noChangeArrowheads="1"/>
          </p:cNvSpPr>
          <p:nvPr/>
        </p:nvSpPr>
        <p:spPr bwMode="auto">
          <a:xfrm>
            <a:off x="5676900" y="4887913"/>
            <a:ext cx="209550" cy="223837"/>
          </a:xfrm>
          <a:prstGeom prst="ellipse">
            <a:avLst/>
          </a:prstGeom>
          <a:solidFill>
            <a:srgbClr val="0000FF">
              <a:alpha val="8980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1279" name="Oval 14"/>
          <p:cNvSpPr>
            <a:spLocks noChangeArrowheads="1"/>
          </p:cNvSpPr>
          <p:nvPr/>
        </p:nvSpPr>
        <p:spPr bwMode="auto">
          <a:xfrm>
            <a:off x="6154738" y="4926013"/>
            <a:ext cx="207962" cy="223837"/>
          </a:xfrm>
          <a:prstGeom prst="ellipse">
            <a:avLst/>
          </a:prstGeom>
          <a:solidFill>
            <a:srgbClr val="ABB4FD">
              <a:alpha val="8980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1280" name="Oval 15"/>
          <p:cNvSpPr>
            <a:spLocks noChangeArrowheads="1"/>
          </p:cNvSpPr>
          <p:nvPr/>
        </p:nvSpPr>
        <p:spPr bwMode="auto">
          <a:xfrm>
            <a:off x="6553200" y="4616450"/>
            <a:ext cx="209550" cy="222250"/>
          </a:xfrm>
          <a:prstGeom prst="ellipse">
            <a:avLst/>
          </a:prstGeom>
          <a:solidFill>
            <a:srgbClr val="ED7F87">
              <a:alpha val="8980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1281" name="Line 16"/>
          <p:cNvSpPr>
            <a:spLocks noChangeShapeType="1"/>
          </p:cNvSpPr>
          <p:nvPr/>
        </p:nvSpPr>
        <p:spPr bwMode="auto">
          <a:xfrm>
            <a:off x="6172200" y="4578350"/>
            <a:ext cx="381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2" name="Line 17"/>
          <p:cNvSpPr>
            <a:spLocks noChangeShapeType="1"/>
          </p:cNvSpPr>
          <p:nvPr/>
        </p:nvSpPr>
        <p:spPr bwMode="auto">
          <a:xfrm flipH="1">
            <a:off x="5867400" y="4540250"/>
            <a:ext cx="190500" cy="342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3" name="Oval 21"/>
          <p:cNvSpPr>
            <a:spLocks noChangeArrowheads="1"/>
          </p:cNvSpPr>
          <p:nvPr/>
        </p:nvSpPr>
        <p:spPr bwMode="auto">
          <a:xfrm>
            <a:off x="6726238" y="5187950"/>
            <a:ext cx="207962" cy="222250"/>
          </a:xfrm>
          <a:prstGeom prst="ellipse">
            <a:avLst/>
          </a:prstGeom>
          <a:solidFill>
            <a:srgbClr val="ABB4FD">
              <a:alpha val="8980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1284" name="Line 23"/>
          <p:cNvSpPr>
            <a:spLocks noChangeShapeType="1"/>
          </p:cNvSpPr>
          <p:nvPr/>
        </p:nvSpPr>
        <p:spPr bwMode="auto">
          <a:xfrm>
            <a:off x="5791200" y="5149850"/>
            <a:ext cx="114300" cy="1143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5" name="Line 68"/>
          <p:cNvSpPr>
            <a:spLocks noChangeShapeType="1"/>
          </p:cNvSpPr>
          <p:nvPr/>
        </p:nvSpPr>
        <p:spPr bwMode="auto">
          <a:xfrm flipH="1">
            <a:off x="6019800" y="5111750"/>
            <a:ext cx="1143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6" name="Oval 69"/>
          <p:cNvSpPr>
            <a:spLocks noChangeArrowheads="1"/>
          </p:cNvSpPr>
          <p:nvPr/>
        </p:nvSpPr>
        <p:spPr bwMode="auto">
          <a:xfrm>
            <a:off x="5829300" y="5302250"/>
            <a:ext cx="209550" cy="222250"/>
          </a:xfrm>
          <a:prstGeom prst="ellipse">
            <a:avLst/>
          </a:prstGeom>
          <a:solidFill>
            <a:srgbClr val="000090">
              <a:alpha val="8980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grpSp>
        <p:nvGrpSpPr>
          <p:cNvPr id="51287" name="Group 216"/>
          <p:cNvGrpSpPr>
            <a:grpSpLocks/>
          </p:cNvGrpSpPr>
          <p:nvPr/>
        </p:nvGrpSpPr>
        <p:grpSpPr bwMode="auto">
          <a:xfrm rot="-2700000">
            <a:off x="6335713" y="4483100"/>
            <a:ext cx="134937" cy="192088"/>
            <a:chOff x="12192000" y="2134394"/>
            <a:chExt cx="1066800" cy="1524794"/>
          </a:xfrm>
        </p:grpSpPr>
        <p:cxnSp>
          <p:nvCxnSpPr>
            <p:cNvPr id="51303" name="Straight Connector 217"/>
            <p:cNvCxnSpPr>
              <a:cxnSpLocks noChangeShapeType="1"/>
            </p:cNvCxnSpPr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304" name="Straight Connector 218"/>
            <p:cNvCxnSpPr>
              <a:cxnSpLocks noChangeShapeType="1"/>
            </p:cNvCxnSpPr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1288" name="Group 219"/>
          <p:cNvGrpSpPr>
            <a:grpSpLocks/>
          </p:cNvGrpSpPr>
          <p:nvPr/>
        </p:nvGrpSpPr>
        <p:grpSpPr bwMode="auto">
          <a:xfrm rot="-900000">
            <a:off x="6662738" y="4870450"/>
            <a:ext cx="176212" cy="252413"/>
            <a:chOff x="12192000" y="2134394"/>
            <a:chExt cx="1066800" cy="1524794"/>
          </a:xfrm>
        </p:grpSpPr>
        <p:cxnSp>
          <p:nvCxnSpPr>
            <p:cNvPr id="51301" name="Straight Connector 220"/>
            <p:cNvCxnSpPr>
              <a:cxnSpLocks noChangeShapeType="1"/>
            </p:cNvCxnSpPr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302" name="Straight Connector 221"/>
            <p:cNvCxnSpPr>
              <a:cxnSpLocks noChangeShapeType="1"/>
            </p:cNvCxnSpPr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1289" name="Rectangle 67"/>
          <p:cNvSpPr>
            <a:spLocks noChangeArrowheads="1"/>
          </p:cNvSpPr>
          <p:nvPr/>
        </p:nvSpPr>
        <p:spPr bwMode="auto">
          <a:xfrm>
            <a:off x="5600700" y="2284413"/>
            <a:ext cx="1409700" cy="12573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1290" name="Rectangle 67"/>
          <p:cNvSpPr>
            <a:spLocks noChangeArrowheads="1"/>
          </p:cNvSpPr>
          <p:nvPr/>
        </p:nvSpPr>
        <p:spPr bwMode="auto">
          <a:xfrm>
            <a:off x="5600700" y="4229100"/>
            <a:ext cx="1409700" cy="13716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1291" name="Rectangle 67"/>
          <p:cNvSpPr>
            <a:spLocks noChangeArrowheads="1"/>
          </p:cNvSpPr>
          <p:nvPr/>
        </p:nvSpPr>
        <p:spPr bwMode="auto">
          <a:xfrm>
            <a:off x="342900" y="2286000"/>
            <a:ext cx="1676400" cy="33147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1292" name="Rectangle 67"/>
          <p:cNvSpPr>
            <a:spLocks noChangeArrowheads="1"/>
          </p:cNvSpPr>
          <p:nvPr/>
        </p:nvSpPr>
        <p:spPr bwMode="auto">
          <a:xfrm>
            <a:off x="2895600" y="2286000"/>
            <a:ext cx="1676400" cy="33147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1293" name="Text Box 12"/>
          <p:cNvSpPr txBox="1">
            <a:spLocks noChangeArrowheads="1"/>
          </p:cNvSpPr>
          <p:nvPr/>
        </p:nvSpPr>
        <p:spPr bwMode="auto">
          <a:xfrm>
            <a:off x="6083300" y="3236913"/>
            <a:ext cx="266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 b="1">
                <a:solidFill>
                  <a:srgbClr val="000000"/>
                </a:solidFill>
                <a:latin typeface="Calibri" charset="0"/>
              </a:rPr>
              <a:t>FG</a:t>
            </a:r>
          </a:p>
        </p:txBody>
      </p:sp>
      <p:sp>
        <p:nvSpPr>
          <p:cNvPr id="51294" name="Text Box 12"/>
          <p:cNvSpPr txBox="1">
            <a:spLocks noChangeArrowheads="1"/>
          </p:cNvSpPr>
          <p:nvPr/>
        </p:nvSpPr>
        <p:spPr bwMode="auto">
          <a:xfrm>
            <a:off x="6018213" y="4311650"/>
            <a:ext cx="266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 b="1">
                <a:solidFill>
                  <a:srgbClr val="000000"/>
                </a:solidFill>
                <a:latin typeface="Calibri" charset="0"/>
              </a:rPr>
              <a:t>FG</a:t>
            </a:r>
          </a:p>
        </p:txBody>
      </p:sp>
      <p:cxnSp>
        <p:nvCxnSpPr>
          <p:cNvPr id="51295" name="Straight Arrow Connector 231"/>
          <p:cNvCxnSpPr>
            <a:cxnSpLocks noChangeShapeType="1"/>
          </p:cNvCxnSpPr>
          <p:nvPr/>
        </p:nvCxnSpPr>
        <p:spPr bwMode="auto">
          <a:xfrm>
            <a:off x="2095500" y="4000500"/>
            <a:ext cx="762000" cy="0"/>
          </a:xfrm>
          <a:prstGeom prst="straightConnector1">
            <a:avLst/>
          </a:prstGeom>
          <a:noFill/>
          <a:ln w="57150">
            <a:solidFill>
              <a:srgbClr val="80808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96" name="Straight Arrow Connector 236"/>
          <p:cNvCxnSpPr>
            <a:cxnSpLocks noChangeShapeType="1"/>
          </p:cNvCxnSpPr>
          <p:nvPr/>
        </p:nvCxnSpPr>
        <p:spPr bwMode="auto">
          <a:xfrm>
            <a:off x="4686300" y="3009900"/>
            <a:ext cx="838200" cy="0"/>
          </a:xfrm>
          <a:prstGeom prst="straightConnector1">
            <a:avLst/>
          </a:prstGeom>
          <a:noFill/>
          <a:ln w="57150">
            <a:solidFill>
              <a:srgbClr val="80808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97" name="Straight Arrow Connector 237"/>
          <p:cNvCxnSpPr>
            <a:cxnSpLocks noChangeShapeType="1"/>
          </p:cNvCxnSpPr>
          <p:nvPr/>
        </p:nvCxnSpPr>
        <p:spPr bwMode="auto">
          <a:xfrm>
            <a:off x="4686300" y="4686300"/>
            <a:ext cx="838200" cy="0"/>
          </a:xfrm>
          <a:prstGeom prst="straightConnector1">
            <a:avLst/>
          </a:prstGeom>
          <a:noFill/>
          <a:ln w="57150">
            <a:solidFill>
              <a:srgbClr val="80808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98" name="TextBox 240"/>
          <p:cNvSpPr txBox="1">
            <a:spLocks noChangeArrowheads="1"/>
          </p:cNvSpPr>
          <p:nvPr/>
        </p:nvSpPr>
        <p:spPr bwMode="auto">
          <a:xfrm>
            <a:off x="4576763" y="2400300"/>
            <a:ext cx="9493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2a.</a:t>
            </a:r>
            <a:br>
              <a:rPr lang="en-US" sz="1400">
                <a:solidFill>
                  <a:srgbClr val="000000"/>
                </a:solidFill>
              </a:rPr>
            </a:br>
            <a:r>
              <a:rPr lang="en-US" sz="1400">
                <a:solidFill>
                  <a:srgbClr val="000000"/>
                </a:solidFill>
              </a:rPr>
              <a:t>Regulators</a:t>
            </a:r>
          </a:p>
          <a:p>
            <a:pPr algn="ctr" eaLnBrk="1" hangingPunct="1"/>
            <a:endParaRPr lang="en-US" sz="1400">
              <a:solidFill>
                <a:srgbClr val="000000"/>
              </a:solidFill>
            </a:endParaRPr>
          </a:p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Run</a:t>
            </a:r>
          </a:p>
        </p:txBody>
      </p:sp>
      <p:sp>
        <p:nvSpPr>
          <p:cNvPr id="51299" name="TextBox 241"/>
          <p:cNvSpPr txBox="1">
            <a:spLocks noChangeArrowheads="1"/>
          </p:cNvSpPr>
          <p:nvPr/>
        </p:nvSpPr>
        <p:spPr bwMode="auto">
          <a:xfrm>
            <a:off x="4724400" y="4083050"/>
            <a:ext cx="6921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2b.</a:t>
            </a:r>
            <a:br>
              <a:rPr lang="en-US" sz="1400">
                <a:solidFill>
                  <a:srgbClr val="000000"/>
                </a:solidFill>
              </a:rPr>
            </a:br>
            <a:r>
              <a:rPr lang="en-US" sz="1400">
                <a:solidFill>
                  <a:srgbClr val="000000"/>
                </a:solidFill>
              </a:rPr>
              <a:t>Targets</a:t>
            </a:r>
          </a:p>
          <a:p>
            <a:pPr algn="ctr" eaLnBrk="1" hangingPunct="1"/>
            <a:endParaRPr lang="en-US" sz="1400">
              <a:solidFill>
                <a:srgbClr val="000000"/>
              </a:solidFill>
            </a:endParaRPr>
          </a:p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Run</a:t>
            </a:r>
          </a:p>
        </p:txBody>
      </p:sp>
      <p:sp>
        <p:nvSpPr>
          <p:cNvPr id="51300" name="Rectangle 2"/>
          <p:cNvSpPr>
            <a:spLocks noChangeArrowheads="1"/>
          </p:cNvSpPr>
          <p:nvPr/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9" rIns="91416" bIns="45709" anchor="ctr"/>
          <a:lstStyle/>
          <a:p>
            <a:pPr eaLnBrk="0" hangingPunct="0"/>
            <a:r>
              <a:rPr lang="en-US" sz="2800" b="1" dirty="0">
                <a:solidFill>
                  <a:srgbClr val="000000"/>
                </a:solidFill>
                <a:latin typeface="Myriad Pro" charset="0"/>
              </a:rPr>
              <a:t>PARADIGM-Shift </a:t>
            </a:r>
            <a:r>
              <a:rPr lang="en-US" sz="2800" b="1" dirty="0" smtClean="0">
                <a:solidFill>
                  <a:srgbClr val="000000"/>
                </a:solidFill>
                <a:latin typeface="Myriad Pro" charset="0"/>
              </a:rPr>
              <a:t>Overview</a:t>
            </a:r>
            <a:endParaRPr lang="en-US" sz="2800" b="1" dirty="0">
              <a:solidFill>
                <a:srgbClr val="000000"/>
              </a:solidFill>
              <a:latin typeface="Myriad Pro" charset="0"/>
            </a:endParaRPr>
          </a:p>
        </p:txBody>
      </p:sp>
      <p:sp>
        <p:nvSpPr>
          <p:cNvPr id="120" name="TextBox 6"/>
          <p:cNvSpPr txBox="1">
            <a:spLocks noChangeArrowheads="1"/>
          </p:cNvSpPr>
          <p:nvPr/>
        </p:nvSpPr>
        <p:spPr bwMode="auto">
          <a:xfrm>
            <a:off x="5943600" y="6320135"/>
            <a:ext cx="30927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Sam </a:t>
            </a:r>
            <a:r>
              <a:rPr lang="en-US" dirty="0" smtClean="0">
                <a:solidFill>
                  <a:srgbClr val="000000"/>
                </a:solidFill>
              </a:rPr>
              <a:t>Ng, ECCB 2012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ChangeArrowheads="1"/>
          </p:cNvSpPr>
          <p:nvPr/>
        </p:nvSpPr>
        <p:spPr bwMode="auto">
          <a:xfrm>
            <a:off x="266700" y="2209800"/>
            <a:ext cx="8724900" cy="35814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2227" name="Oval 8"/>
          <p:cNvSpPr>
            <a:spLocks noChangeArrowheads="1"/>
          </p:cNvSpPr>
          <p:nvPr/>
        </p:nvSpPr>
        <p:spPr bwMode="auto">
          <a:xfrm>
            <a:off x="647700" y="3244850"/>
            <a:ext cx="209550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28" name="Oval 9"/>
          <p:cNvSpPr>
            <a:spLocks noChangeArrowheads="1"/>
          </p:cNvSpPr>
          <p:nvPr/>
        </p:nvSpPr>
        <p:spPr bwMode="auto">
          <a:xfrm>
            <a:off x="973138" y="3722688"/>
            <a:ext cx="225425" cy="239712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29" name="Line 10"/>
          <p:cNvSpPr>
            <a:spLocks noChangeShapeType="1"/>
          </p:cNvSpPr>
          <p:nvPr/>
        </p:nvSpPr>
        <p:spPr bwMode="auto">
          <a:xfrm>
            <a:off x="838200" y="3505200"/>
            <a:ext cx="1143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0" name="Text Box 12"/>
          <p:cNvSpPr txBox="1">
            <a:spLocks noChangeArrowheads="1"/>
          </p:cNvSpPr>
          <p:nvPr/>
        </p:nvSpPr>
        <p:spPr bwMode="auto">
          <a:xfrm>
            <a:off x="952500" y="3746500"/>
            <a:ext cx="266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 b="1">
                <a:solidFill>
                  <a:srgbClr val="000000"/>
                </a:solidFill>
                <a:latin typeface="Calibri" charset="0"/>
              </a:rPr>
              <a:t>FG</a:t>
            </a:r>
          </a:p>
        </p:txBody>
      </p:sp>
      <p:sp>
        <p:nvSpPr>
          <p:cNvPr id="52231" name="Oval 13"/>
          <p:cNvSpPr>
            <a:spLocks noChangeArrowheads="1"/>
          </p:cNvSpPr>
          <p:nvPr/>
        </p:nvSpPr>
        <p:spPr bwMode="auto">
          <a:xfrm>
            <a:off x="609600" y="4311650"/>
            <a:ext cx="209550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32" name="Oval 14"/>
          <p:cNvSpPr>
            <a:spLocks noChangeArrowheads="1"/>
          </p:cNvSpPr>
          <p:nvPr/>
        </p:nvSpPr>
        <p:spPr bwMode="auto">
          <a:xfrm>
            <a:off x="1087438" y="4349750"/>
            <a:ext cx="207962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33" name="Oval 15"/>
          <p:cNvSpPr>
            <a:spLocks noChangeArrowheads="1"/>
          </p:cNvSpPr>
          <p:nvPr/>
        </p:nvSpPr>
        <p:spPr bwMode="auto">
          <a:xfrm>
            <a:off x="1485900" y="4038600"/>
            <a:ext cx="209550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34" name="Line 16"/>
          <p:cNvSpPr>
            <a:spLocks noChangeShapeType="1"/>
          </p:cNvSpPr>
          <p:nvPr/>
        </p:nvSpPr>
        <p:spPr bwMode="auto">
          <a:xfrm>
            <a:off x="1104900" y="4000500"/>
            <a:ext cx="381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5" name="Line 17"/>
          <p:cNvSpPr>
            <a:spLocks noChangeShapeType="1"/>
          </p:cNvSpPr>
          <p:nvPr/>
        </p:nvSpPr>
        <p:spPr bwMode="auto">
          <a:xfrm flipH="1">
            <a:off x="800100" y="3962400"/>
            <a:ext cx="190500" cy="342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6" name="Oval 533"/>
          <p:cNvSpPr>
            <a:spLocks noChangeArrowheads="1"/>
          </p:cNvSpPr>
          <p:nvPr/>
        </p:nvSpPr>
        <p:spPr bwMode="auto">
          <a:xfrm>
            <a:off x="1169988" y="32258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2237" name="Oval 21"/>
          <p:cNvSpPr>
            <a:spLocks noChangeArrowheads="1"/>
          </p:cNvSpPr>
          <p:nvPr/>
        </p:nvSpPr>
        <p:spPr bwMode="auto">
          <a:xfrm>
            <a:off x="1658938" y="4610100"/>
            <a:ext cx="207962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38" name="Line 23"/>
          <p:cNvSpPr>
            <a:spLocks noChangeShapeType="1"/>
          </p:cNvSpPr>
          <p:nvPr/>
        </p:nvSpPr>
        <p:spPr bwMode="auto">
          <a:xfrm>
            <a:off x="723900" y="4572000"/>
            <a:ext cx="114300" cy="1143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9" name="Line 25"/>
          <p:cNvSpPr>
            <a:spLocks noChangeShapeType="1"/>
          </p:cNvSpPr>
          <p:nvPr/>
        </p:nvSpPr>
        <p:spPr bwMode="auto">
          <a:xfrm flipH="1">
            <a:off x="1638300" y="4876800"/>
            <a:ext cx="134938" cy="266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0" name="Oval 31"/>
          <p:cNvSpPr>
            <a:spLocks noChangeArrowheads="1"/>
          </p:cNvSpPr>
          <p:nvPr/>
        </p:nvSpPr>
        <p:spPr bwMode="auto">
          <a:xfrm>
            <a:off x="1485900" y="5187950"/>
            <a:ext cx="209550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41" name="Line 68"/>
          <p:cNvSpPr>
            <a:spLocks noChangeShapeType="1"/>
          </p:cNvSpPr>
          <p:nvPr/>
        </p:nvSpPr>
        <p:spPr bwMode="auto">
          <a:xfrm flipH="1">
            <a:off x="952500" y="4533900"/>
            <a:ext cx="1143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2" name="Oval 69"/>
          <p:cNvSpPr>
            <a:spLocks noChangeArrowheads="1"/>
          </p:cNvSpPr>
          <p:nvPr/>
        </p:nvSpPr>
        <p:spPr bwMode="auto">
          <a:xfrm>
            <a:off x="762000" y="4724400"/>
            <a:ext cx="209550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43" name="Line 70"/>
          <p:cNvSpPr>
            <a:spLocks noChangeShapeType="1"/>
          </p:cNvSpPr>
          <p:nvPr/>
        </p:nvSpPr>
        <p:spPr bwMode="auto">
          <a:xfrm>
            <a:off x="952500" y="4991100"/>
            <a:ext cx="1905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4" name="Oval 71"/>
          <p:cNvSpPr>
            <a:spLocks noChangeArrowheads="1"/>
          </p:cNvSpPr>
          <p:nvPr/>
        </p:nvSpPr>
        <p:spPr bwMode="auto">
          <a:xfrm>
            <a:off x="1028700" y="5257800"/>
            <a:ext cx="209550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45" name="Line 74"/>
          <p:cNvSpPr>
            <a:spLocks noChangeShapeType="1"/>
          </p:cNvSpPr>
          <p:nvPr/>
        </p:nvSpPr>
        <p:spPr bwMode="auto">
          <a:xfrm flipH="1">
            <a:off x="800100" y="4991100"/>
            <a:ext cx="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6" name="Oval 75"/>
          <p:cNvSpPr>
            <a:spLocks noChangeArrowheads="1"/>
          </p:cNvSpPr>
          <p:nvPr/>
        </p:nvSpPr>
        <p:spPr bwMode="auto">
          <a:xfrm>
            <a:off x="706438" y="5264150"/>
            <a:ext cx="207962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47" name="Line 77"/>
          <p:cNvSpPr>
            <a:spLocks noChangeShapeType="1"/>
          </p:cNvSpPr>
          <p:nvPr/>
        </p:nvSpPr>
        <p:spPr bwMode="auto">
          <a:xfrm flipH="1">
            <a:off x="1398588" y="3111500"/>
            <a:ext cx="1016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8" name="Oval 533"/>
          <p:cNvSpPr>
            <a:spLocks noChangeArrowheads="1"/>
          </p:cNvSpPr>
          <p:nvPr/>
        </p:nvSpPr>
        <p:spPr bwMode="auto">
          <a:xfrm>
            <a:off x="1485900" y="2855913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2249" name="Line 80"/>
          <p:cNvSpPr>
            <a:spLocks noChangeShapeType="1"/>
          </p:cNvSpPr>
          <p:nvPr/>
        </p:nvSpPr>
        <p:spPr bwMode="auto">
          <a:xfrm flipH="1">
            <a:off x="1676400" y="2667000"/>
            <a:ext cx="635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0" name="Oval 533"/>
          <p:cNvSpPr>
            <a:spLocks noChangeArrowheads="1"/>
          </p:cNvSpPr>
          <p:nvPr/>
        </p:nvSpPr>
        <p:spPr bwMode="auto">
          <a:xfrm>
            <a:off x="1676400" y="24003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2251" name="Line 82"/>
          <p:cNvSpPr>
            <a:spLocks noChangeShapeType="1"/>
          </p:cNvSpPr>
          <p:nvPr/>
        </p:nvSpPr>
        <p:spPr bwMode="auto">
          <a:xfrm>
            <a:off x="1435100" y="2667000"/>
            <a:ext cx="508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2" name="Oval 533"/>
          <p:cNvSpPr>
            <a:spLocks noChangeArrowheads="1"/>
          </p:cNvSpPr>
          <p:nvPr/>
        </p:nvSpPr>
        <p:spPr bwMode="auto">
          <a:xfrm>
            <a:off x="1257300" y="24003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2253" name="Line 84"/>
          <p:cNvSpPr>
            <a:spLocks noChangeShapeType="1"/>
          </p:cNvSpPr>
          <p:nvPr/>
        </p:nvSpPr>
        <p:spPr bwMode="auto">
          <a:xfrm>
            <a:off x="635000" y="3009900"/>
            <a:ext cx="508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4" name="Oval 533"/>
          <p:cNvSpPr>
            <a:spLocks noChangeArrowheads="1"/>
          </p:cNvSpPr>
          <p:nvPr/>
        </p:nvSpPr>
        <p:spPr bwMode="auto">
          <a:xfrm>
            <a:off x="457200" y="27432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grpSp>
        <p:nvGrpSpPr>
          <p:cNvPr id="2" name="Group 90"/>
          <p:cNvGrpSpPr/>
          <p:nvPr/>
        </p:nvGrpSpPr>
        <p:grpSpPr>
          <a:xfrm rot="900000">
            <a:off x="1132485" y="3469331"/>
            <a:ext cx="149771" cy="214740"/>
            <a:chOff x="12192000" y="2134394"/>
            <a:chExt cx="1066800" cy="1524794"/>
          </a:xfrm>
          <a:solidFill>
            <a:schemeClr val="bg1">
              <a:lumMod val="75000"/>
            </a:schemeClr>
          </a:solidFill>
        </p:grpSpPr>
        <p:cxnSp>
          <p:nvCxnSpPr>
            <p:cNvPr id="92" name="Straight Connector 91"/>
            <p:cNvCxnSpPr/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93"/>
          <p:cNvGrpSpPr/>
          <p:nvPr/>
        </p:nvGrpSpPr>
        <p:grpSpPr>
          <a:xfrm rot="18900000">
            <a:off x="1267591" y="3905577"/>
            <a:ext cx="135161" cy="193189"/>
            <a:chOff x="12192000" y="2134394"/>
            <a:chExt cx="1066800" cy="1524794"/>
          </a:xfrm>
          <a:solidFill>
            <a:schemeClr val="bg1">
              <a:lumMod val="75000"/>
            </a:schemeClr>
          </a:solidFill>
        </p:grpSpPr>
        <p:cxnSp>
          <p:nvCxnSpPr>
            <p:cNvPr id="95" name="Straight Connector 94"/>
            <p:cNvCxnSpPr/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" name="Group 96"/>
          <p:cNvGrpSpPr/>
          <p:nvPr/>
        </p:nvGrpSpPr>
        <p:grpSpPr>
          <a:xfrm rot="20700000">
            <a:off x="1595080" y="4293046"/>
            <a:ext cx="177160" cy="253218"/>
            <a:chOff x="12192000" y="2134394"/>
            <a:chExt cx="1066800" cy="1524794"/>
          </a:xfrm>
          <a:solidFill>
            <a:schemeClr val="bg1">
              <a:lumMod val="75000"/>
            </a:schemeClr>
          </a:solidFill>
        </p:grpSpPr>
        <p:cxnSp>
          <p:nvCxnSpPr>
            <p:cNvPr id="98" name="Straight Connector 97"/>
            <p:cNvCxnSpPr/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2258" name="Oval 8"/>
          <p:cNvSpPr>
            <a:spLocks noChangeArrowheads="1"/>
          </p:cNvSpPr>
          <p:nvPr/>
        </p:nvSpPr>
        <p:spPr bwMode="auto">
          <a:xfrm>
            <a:off x="3200400" y="3244850"/>
            <a:ext cx="209550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59" name="Oval 9"/>
          <p:cNvSpPr>
            <a:spLocks noChangeArrowheads="1"/>
          </p:cNvSpPr>
          <p:nvPr/>
        </p:nvSpPr>
        <p:spPr bwMode="auto">
          <a:xfrm>
            <a:off x="3525838" y="3722688"/>
            <a:ext cx="225425" cy="239712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60" name="Line 10"/>
          <p:cNvSpPr>
            <a:spLocks noChangeShapeType="1"/>
          </p:cNvSpPr>
          <p:nvPr/>
        </p:nvSpPr>
        <p:spPr bwMode="auto">
          <a:xfrm>
            <a:off x="3390900" y="3505200"/>
            <a:ext cx="1143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1" name="Text Box 12"/>
          <p:cNvSpPr txBox="1">
            <a:spLocks noChangeArrowheads="1"/>
          </p:cNvSpPr>
          <p:nvPr/>
        </p:nvSpPr>
        <p:spPr bwMode="auto">
          <a:xfrm>
            <a:off x="3505200" y="3746500"/>
            <a:ext cx="266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 b="1">
                <a:solidFill>
                  <a:srgbClr val="000000"/>
                </a:solidFill>
                <a:latin typeface="Calibri" charset="0"/>
              </a:rPr>
              <a:t>FG</a:t>
            </a:r>
          </a:p>
        </p:txBody>
      </p:sp>
      <p:sp>
        <p:nvSpPr>
          <p:cNvPr id="52262" name="Oval 13"/>
          <p:cNvSpPr>
            <a:spLocks noChangeArrowheads="1"/>
          </p:cNvSpPr>
          <p:nvPr/>
        </p:nvSpPr>
        <p:spPr bwMode="auto">
          <a:xfrm>
            <a:off x="3162300" y="4311650"/>
            <a:ext cx="209550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63" name="Oval 14"/>
          <p:cNvSpPr>
            <a:spLocks noChangeArrowheads="1"/>
          </p:cNvSpPr>
          <p:nvPr/>
        </p:nvSpPr>
        <p:spPr bwMode="auto">
          <a:xfrm>
            <a:off x="3640138" y="4349750"/>
            <a:ext cx="207962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64" name="Oval 15"/>
          <p:cNvSpPr>
            <a:spLocks noChangeArrowheads="1"/>
          </p:cNvSpPr>
          <p:nvPr/>
        </p:nvSpPr>
        <p:spPr bwMode="auto">
          <a:xfrm>
            <a:off x="4038600" y="4038600"/>
            <a:ext cx="209550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65" name="Line 16"/>
          <p:cNvSpPr>
            <a:spLocks noChangeShapeType="1"/>
          </p:cNvSpPr>
          <p:nvPr/>
        </p:nvSpPr>
        <p:spPr bwMode="auto">
          <a:xfrm>
            <a:off x="3657600" y="4000500"/>
            <a:ext cx="381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6" name="Line 17"/>
          <p:cNvSpPr>
            <a:spLocks noChangeShapeType="1"/>
          </p:cNvSpPr>
          <p:nvPr/>
        </p:nvSpPr>
        <p:spPr bwMode="auto">
          <a:xfrm flipH="1">
            <a:off x="3352800" y="3962400"/>
            <a:ext cx="190500" cy="342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7" name="Oval 533"/>
          <p:cNvSpPr>
            <a:spLocks noChangeArrowheads="1"/>
          </p:cNvSpPr>
          <p:nvPr/>
        </p:nvSpPr>
        <p:spPr bwMode="auto">
          <a:xfrm>
            <a:off x="3722688" y="32258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2268" name="Oval 21"/>
          <p:cNvSpPr>
            <a:spLocks noChangeArrowheads="1"/>
          </p:cNvSpPr>
          <p:nvPr/>
        </p:nvSpPr>
        <p:spPr bwMode="auto">
          <a:xfrm>
            <a:off x="4211638" y="4610100"/>
            <a:ext cx="207962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69" name="Line 23"/>
          <p:cNvSpPr>
            <a:spLocks noChangeShapeType="1"/>
          </p:cNvSpPr>
          <p:nvPr/>
        </p:nvSpPr>
        <p:spPr bwMode="auto">
          <a:xfrm>
            <a:off x="3276600" y="4572000"/>
            <a:ext cx="114300" cy="1143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0" name="Line 25"/>
          <p:cNvSpPr>
            <a:spLocks noChangeShapeType="1"/>
          </p:cNvSpPr>
          <p:nvPr/>
        </p:nvSpPr>
        <p:spPr bwMode="auto">
          <a:xfrm flipH="1">
            <a:off x="4191000" y="4876800"/>
            <a:ext cx="134938" cy="266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1" name="Oval 31"/>
          <p:cNvSpPr>
            <a:spLocks noChangeArrowheads="1"/>
          </p:cNvSpPr>
          <p:nvPr/>
        </p:nvSpPr>
        <p:spPr bwMode="auto">
          <a:xfrm>
            <a:off x="4038600" y="5187950"/>
            <a:ext cx="209550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72" name="Line 68"/>
          <p:cNvSpPr>
            <a:spLocks noChangeShapeType="1"/>
          </p:cNvSpPr>
          <p:nvPr/>
        </p:nvSpPr>
        <p:spPr bwMode="auto">
          <a:xfrm flipH="1">
            <a:off x="3505200" y="4533900"/>
            <a:ext cx="1143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3" name="Oval 69"/>
          <p:cNvSpPr>
            <a:spLocks noChangeArrowheads="1"/>
          </p:cNvSpPr>
          <p:nvPr/>
        </p:nvSpPr>
        <p:spPr bwMode="auto">
          <a:xfrm>
            <a:off x="3314700" y="4724400"/>
            <a:ext cx="209550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74" name="Line 70"/>
          <p:cNvSpPr>
            <a:spLocks noChangeShapeType="1"/>
          </p:cNvSpPr>
          <p:nvPr/>
        </p:nvSpPr>
        <p:spPr bwMode="auto">
          <a:xfrm>
            <a:off x="3505200" y="4991100"/>
            <a:ext cx="1905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5" name="Oval 71"/>
          <p:cNvSpPr>
            <a:spLocks noChangeArrowheads="1"/>
          </p:cNvSpPr>
          <p:nvPr/>
        </p:nvSpPr>
        <p:spPr bwMode="auto">
          <a:xfrm>
            <a:off x="3581400" y="5257800"/>
            <a:ext cx="209550" cy="223838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76" name="Rectangle 73"/>
          <p:cNvSpPr>
            <a:spLocks noChangeArrowheads="1"/>
          </p:cNvSpPr>
          <p:nvPr/>
        </p:nvSpPr>
        <p:spPr bwMode="auto">
          <a:xfrm>
            <a:off x="3998913" y="4864100"/>
            <a:ext cx="458787" cy="609600"/>
          </a:xfrm>
          <a:prstGeom prst="rect">
            <a:avLst/>
          </a:prstGeom>
          <a:solidFill>
            <a:schemeClr val="bg1">
              <a:alpha val="8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2277" name="Line 74"/>
          <p:cNvSpPr>
            <a:spLocks noChangeShapeType="1"/>
          </p:cNvSpPr>
          <p:nvPr/>
        </p:nvSpPr>
        <p:spPr bwMode="auto">
          <a:xfrm flipH="1">
            <a:off x="3352800" y="4991100"/>
            <a:ext cx="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8" name="Oval 75"/>
          <p:cNvSpPr>
            <a:spLocks noChangeArrowheads="1"/>
          </p:cNvSpPr>
          <p:nvPr/>
        </p:nvSpPr>
        <p:spPr bwMode="auto">
          <a:xfrm>
            <a:off x="3259138" y="5264150"/>
            <a:ext cx="207962" cy="222250"/>
          </a:xfrm>
          <a:prstGeom prst="ellipse">
            <a:avLst/>
          </a:prstGeom>
          <a:solidFill>
            <a:srgbClr val="BFBF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79" name="Rectangle 76"/>
          <p:cNvSpPr>
            <a:spLocks noChangeArrowheads="1"/>
          </p:cNvSpPr>
          <p:nvPr/>
        </p:nvSpPr>
        <p:spPr bwMode="auto">
          <a:xfrm>
            <a:off x="3200400" y="4978400"/>
            <a:ext cx="685800" cy="522288"/>
          </a:xfrm>
          <a:prstGeom prst="rect">
            <a:avLst/>
          </a:prstGeom>
          <a:solidFill>
            <a:schemeClr val="bg1">
              <a:alpha val="8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2280" name="Line 77"/>
          <p:cNvSpPr>
            <a:spLocks noChangeShapeType="1"/>
          </p:cNvSpPr>
          <p:nvPr/>
        </p:nvSpPr>
        <p:spPr bwMode="auto">
          <a:xfrm flipH="1">
            <a:off x="3951288" y="3111500"/>
            <a:ext cx="1016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1" name="Oval 533"/>
          <p:cNvSpPr>
            <a:spLocks noChangeArrowheads="1"/>
          </p:cNvSpPr>
          <p:nvPr/>
        </p:nvSpPr>
        <p:spPr bwMode="auto">
          <a:xfrm>
            <a:off x="4038600" y="2855913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2282" name="Line 80"/>
          <p:cNvSpPr>
            <a:spLocks noChangeShapeType="1"/>
          </p:cNvSpPr>
          <p:nvPr/>
        </p:nvSpPr>
        <p:spPr bwMode="auto">
          <a:xfrm flipH="1">
            <a:off x="4229100" y="2667000"/>
            <a:ext cx="635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3" name="Oval 533"/>
          <p:cNvSpPr>
            <a:spLocks noChangeArrowheads="1"/>
          </p:cNvSpPr>
          <p:nvPr/>
        </p:nvSpPr>
        <p:spPr bwMode="auto">
          <a:xfrm>
            <a:off x="4229100" y="24003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2284" name="Line 82"/>
          <p:cNvSpPr>
            <a:spLocks noChangeShapeType="1"/>
          </p:cNvSpPr>
          <p:nvPr/>
        </p:nvSpPr>
        <p:spPr bwMode="auto">
          <a:xfrm>
            <a:off x="3987800" y="2667000"/>
            <a:ext cx="508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5" name="Oval 533"/>
          <p:cNvSpPr>
            <a:spLocks noChangeArrowheads="1"/>
          </p:cNvSpPr>
          <p:nvPr/>
        </p:nvSpPr>
        <p:spPr bwMode="auto">
          <a:xfrm>
            <a:off x="3810000" y="24003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2286" name="Line 84"/>
          <p:cNvSpPr>
            <a:spLocks noChangeShapeType="1"/>
          </p:cNvSpPr>
          <p:nvPr/>
        </p:nvSpPr>
        <p:spPr bwMode="auto">
          <a:xfrm>
            <a:off x="3187700" y="3009900"/>
            <a:ext cx="508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7" name="Oval 533"/>
          <p:cNvSpPr>
            <a:spLocks noChangeArrowheads="1"/>
          </p:cNvSpPr>
          <p:nvPr/>
        </p:nvSpPr>
        <p:spPr bwMode="auto">
          <a:xfrm>
            <a:off x="3009900" y="2743200"/>
            <a:ext cx="228600" cy="231775"/>
          </a:xfrm>
          <a:prstGeom prst="ellipse">
            <a:avLst/>
          </a:prstGeom>
          <a:solidFill>
            <a:srgbClr val="BFBFB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2288" name="Rectangle 86"/>
          <p:cNvSpPr>
            <a:spLocks noChangeArrowheads="1"/>
          </p:cNvSpPr>
          <p:nvPr/>
        </p:nvSpPr>
        <p:spPr bwMode="auto">
          <a:xfrm>
            <a:off x="3733800" y="2324100"/>
            <a:ext cx="800100" cy="533400"/>
          </a:xfrm>
          <a:prstGeom prst="rect">
            <a:avLst/>
          </a:prstGeom>
          <a:solidFill>
            <a:schemeClr val="bg1">
              <a:alpha val="8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grpSp>
        <p:nvGrpSpPr>
          <p:cNvPr id="9" name="Group 131"/>
          <p:cNvGrpSpPr/>
          <p:nvPr/>
        </p:nvGrpSpPr>
        <p:grpSpPr>
          <a:xfrm rot="900000">
            <a:off x="3685185" y="3469331"/>
            <a:ext cx="149771" cy="214740"/>
            <a:chOff x="12192000" y="2134394"/>
            <a:chExt cx="1066800" cy="1524794"/>
          </a:xfrm>
          <a:solidFill>
            <a:schemeClr val="bg1">
              <a:lumMod val="75000"/>
            </a:schemeClr>
          </a:solidFill>
        </p:grpSpPr>
        <p:cxnSp>
          <p:nvCxnSpPr>
            <p:cNvPr id="133" name="Straight Connector 132"/>
            <p:cNvCxnSpPr/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" name="Group 134"/>
          <p:cNvGrpSpPr/>
          <p:nvPr/>
        </p:nvGrpSpPr>
        <p:grpSpPr>
          <a:xfrm rot="18900000">
            <a:off x="3820285" y="3905577"/>
            <a:ext cx="135161" cy="193189"/>
            <a:chOff x="12192000" y="2134394"/>
            <a:chExt cx="1066800" cy="1524794"/>
          </a:xfrm>
          <a:solidFill>
            <a:schemeClr val="bg1">
              <a:lumMod val="75000"/>
            </a:schemeClr>
          </a:solidFill>
        </p:grpSpPr>
        <p:cxnSp>
          <p:nvCxnSpPr>
            <p:cNvPr id="136" name="Straight Connector 135"/>
            <p:cNvCxnSpPr/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" name="Group 137"/>
          <p:cNvGrpSpPr/>
          <p:nvPr/>
        </p:nvGrpSpPr>
        <p:grpSpPr>
          <a:xfrm rot="20700000">
            <a:off x="4147779" y="4293046"/>
            <a:ext cx="177161" cy="253218"/>
            <a:chOff x="12192000" y="2134394"/>
            <a:chExt cx="1066800" cy="1524794"/>
          </a:xfrm>
          <a:solidFill>
            <a:schemeClr val="bg1">
              <a:lumMod val="75000"/>
            </a:schemeClr>
          </a:solidFill>
        </p:grpSpPr>
        <p:cxnSp>
          <p:nvCxnSpPr>
            <p:cNvPr id="139" name="Straight Connector 138"/>
            <p:cNvCxnSpPr/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grp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2292" name="TextBox 140"/>
          <p:cNvSpPr txBox="1">
            <a:spLocks noChangeArrowheads="1"/>
          </p:cNvSpPr>
          <p:nvPr/>
        </p:nvSpPr>
        <p:spPr bwMode="auto">
          <a:xfrm>
            <a:off x="2011363" y="3227388"/>
            <a:ext cx="8699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1.</a:t>
            </a:r>
          </a:p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Identify</a:t>
            </a:r>
            <a:br>
              <a:rPr lang="en-US" sz="1400">
                <a:solidFill>
                  <a:srgbClr val="000000"/>
                </a:solidFill>
              </a:rPr>
            </a:br>
            <a:r>
              <a:rPr lang="en-US" sz="1400">
                <a:solidFill>
                  <a:srgbClr val="000000"/>
                </a:solidFill>
              </a:rPr>
              <a:t>Local</a:t>
            </a:r>
          </a:p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/>
            </a:r>
            <a:br>
              <a:rPr lang="en-US" sz="1400">
                <a:solidFill>
                  <a:srgbClr val="000000"/>
                </a:solidFill>
              </a:rPr>
            </a:br>
            <a:r>
              <a:rPr lang="en-US" sz="1400">
                <a:solidFill>
                  <a:srgbClr val="000000"/>
                </a:solidFill>
              </a:rPr>
              <a:t>Neighbor-</a:t>
            </a:r>
          </a:p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hood</a:t>
            </a:r>
          </a:p>
        </p:txBody>
      </p:sp>
      <p:sp>
        <p:nvSpPr>
          <p:cNvPr id="52293" name="Rectangle 86"/>
          <p:cNvSpPr>
            <a:spLocks noChangeArrowheads="1"/>
          </p:cNvSpPr>
          <p:nvPr/>
        </p:nvSpPr>
        <p:spPr bwMode="auto">
          <a:xfrm>
            <a:off x="2933700" y="2655888"/>
            <a:ext cx="533400" cy="533400"/>
          </a:xfrm>
          <a:prstGeom prst="rect">
            <a:avLst/>
          </a:prstGeom>
          <a:solidFill>
            <a:schemeClr val="bg1">
              <a:alpha val="8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2294" name="Oval 8"/>
          <p:cNvSpPr>
            <a:spLocks noChangeArrowheads="1"/>
          </p:cNvSpPr>
          <p:nvPr/>
        </p:nvSpPr>
        <p:spPr bwMode="auto">
          <a:xfrm>
            <a:off x="5778500" y="2733675"/>
            <a:ext cx="207963" cy="2222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2295" name="Oval 9"/>
          <p:cNvSpPr>
            <a:spLocks noChangeArrowheads="1"/>
          </p:cNvSpPr>
          <p:nvPr/>
        </p:nvSpPr>
        <p:spPr bwMode="auto">
          <a:xfrm>
            <a:off x="6102350" y="3211513"/>
            <a:ext cx="225425" cy="2397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2296" name="Line 10"/>
          <p:cNvSpPr>
            <a:spLocks noChangeShapeType="1"/>
          </p:cNvSpPr>
          <p:nvPr/>
        </p:nvSpPr>
        <p:spPr bwMode="auto">
          <a:xfrm>
            <a:off x="5969000" y="2994025"/>
            <a:ext cx="1143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7" name="Oval 533"/>
          <p:cNvSpPr>
            <a:spLocks noChangeArrowheads="1"/>
          </p:cNvSpPr>
          <p:nvPr/>
        </p:nvSpPr>
        <p:spPr bwMode="auto">
          <a:xfrm>
            <a:off x="6300788" y="2714625"/>
            <a:ext cx="228600" cy="231775"/>
          </a:xfrm>
          <a:prstGeom prst="ellipse">
            <a:avLst/>
          </a:prstGeom>
          <a:solidFill>
            <a:srgbClr val="0000F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sp>
        <p:nvSpPr>
          <p:cNvPr id="52298" name="Line 77"/>
          <p:cNvSpPr>
            <a:spLocks noChangeShapeType="1"/>
          </p:cNvSpPr>
          <p:nvPr/>
        </p:nvSpPr>
        <p:spPr bwMode="auto">
          <a:xfrm flipH="1">
            <a:off x="6527800" y="2600325"/>
            <a:ext cx="1016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9" name="Oval 533"/>
          <p:cNvSpPr>
            <a:spLocks noChangeArrowheads="1"/>
          </p:cNvSpPr>
          <p:nvPr/>
        </p:nvSpPr>
        <p:spPr bwMode="auto">
          <a:xfrm>
            <a:off x="6616700" y="2344738"/>
            <a:ext cx="228600" cy="231775"/>
          </a:xfrm>
          <a:prstGeom prst="ellipse">
            <a:avLst/>
          </a:prstGeom>
          <a:solidFill>
            <a:srgbClr val="3366FF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2200">
              <a:solidFill>
                <a:srgbClr val="000000"/>
              </a:solidFill>
            </a:endParaRPr>
          </a:p>
        </p:txBody>
      </p:sp>
      <p:grpSp>
        <p:nvGrpSpPr>
          <p:cNvPr id="52300" name="Group 202"/>
          <p:cNvGrpSpPr>
            <a:grpSpLocks/>
          </p:cNvGrpSpPr>
          <p:nvPr/>
        </p:nvGrpSpPr>
        <p:grpSpPr bwMode="auto">
          <a:xfrm rot="900000">
            <a:off x="6262688" y="2959100"/>
            <a:ext cx="149225" cy="212725"/>
            <a:chOff x="12192000" y="2134394"/>
            <a:chExt cx="1066800" cy="1524794"/>
          </a:xfrm>
        </p:grpSpPr>
        <p:cxnSp>
          <p:nvCxnSpPr>
            <p:cNvPr id="52342" name="Straight Connector 203"/>
            <p:cNvCxnSpPr>
              <a:cxnSpLocks noChangeShapeType="1"/>
            </p:cNvCxnSpPr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343" name="Straight Connector 204"/>
            <p:cNvCxnSpPr>
              <a:cxnSpLocks noChangeShapeType="1"/>
            </p:cNvCxnSpPr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2301" name="Oval 9"/>
          <p:cNvSpPr>
            <a:spLocks noChangeArrowheads="1"/>
          </p:cNvSpPr>
          <p:nvPr/>
        </p:nvSpPr>
        <p:spPr bwMode="auto">
          <a:xfrm>
            <a:off x="6040438" y="4298950"/>
            <a:ext cx="225425" cy="2413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2302" name="Oval 13"/>
          <p:cNvSpPr>
            <a:spLocks noChangeArrowheads="1"/>
          </p:cNvSpPr>
          <p:nvPr/>
        </p:nvSpPr>
        <p:spPr bwMode="auto">
          <a:xfrm>
            <a:off x="5676900" y="4887913"/>
            <a:ext cx="209550" cy="223837"/>
          </a:xfrm>
          <a:prstGeom prst="ellipse">
            <a:avLst/>
          </a:prstGeom>
          <a:solidFill>
            <a:srgbClr val="0000FF">
              <a:alpha val="8980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2303" name="Oval 14"/>
          <p:cNvSpPr>
            <a:spLocks noChangeArrowheads="1"/>
          </p:cNvSpPr>
          <p:nvPr/>
        </p:nvSpPr>
        <p:spPr bwMode="auto">
          <a:xfrm>
            <a:off x="6154738" y="4926013"/>
            <a:ext cx="207962" cy="223837"/>
          </a:xfrm>
          <a:prstGeom prst="ellipse">
            <a:avLst/>
          </a:prstGeom>
          <a:solidFill>
            <a:srgbClr val="ABB4FD">
              <a:alpha val="8980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2304" name="Oval 15"/>
          <p:cNvSpPr>
            <a:spLocks noChangeArrowheads="1"/>
          </p:cNvSpPr>
          <p:nvPr/>
        </p:nvSpPr>
        <p:spPr bwMode="auto">
          <a:xfrm>
            <a:off x="6553200" y="4616450"/>
            <a:ext cx="209550" cy="222250"/>
          </a:xfrm>
          <a:prstGeom prst="ellipse">
            <a:avLst/>
          </a:prstGeom>
          <a:solidFill>
            <a:srgbClr val="ED7F87">
              <a:alpha val="8980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2305" name="Line 16"/>
          <p:cNvSpPr>
            <a:spLocks noChangeShapeType="1"/>
          </p:cNvSpPr>
          <p:nvPr/>
        </p:nvSpPr>
        <p:spPr bwMode="auto">
          <a:xfrm>
            <a:off x="6172200" y="4578350"/>
            <a:ext cx="381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6" name="Line 17"/>
          <p:cNvSpPr>
            <a:spLocks noChangeShapeType="1"/>
          </p:cNvSpPr>
          <p:nvPr/>
        </p:nvSpPr>
        <p:spPr bwMode="auto">
          <a:xfrm flipH="1">
            <a:off x="5867400" y="4540250"/>
            <a:ext cx="190500" cy="342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7" name="Oval 21"/>
          <p:cNvSpPr>
            <a:spLocks noChangeArrowheads="1"/>
          </p:cNvSpPr>
          <p:nvPr/>
        </p:nvSpPr>
        <p:spPr bwMode="auto">
          <a:xfrm>
            <a:off x="6726238" y="5187950"/>
            <a:ext cx="207962" cy="222250"/>
          </a:xfrm>
          <a:prstGeom prst="ellipse">
            <a:avLst/>
          </a:prstGeom>
          <a:solidFill>
            <a:srgbClr val="ABB4FD">
              <a:alpha val="8980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2308" name="Line 23"/>
          <p:cNvSpPr>
            <a:spLocks noChangeShapeType="1"/>
          </p:cNvSpPr>
          <p:nvPr/>
        </p:nvSpPr>
        <p:spPr bwMode="auto">
          <a:xfrm>
            <a:off x="5791200" y="5149850"/>
            <a:ext cx="114300" cy="1143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9" name="Line 68"/>
          <p:cNvSpPr>
            <a:spLocks noChangeShapeType="1"/>
          </p:cNvSpPr>
          <p:nvPr/>
        </p:nvSpPr>
        <p:spPr bwMode="auto">
          <a:xfrm flipH="1">
            <a:off x="6019800" y="5111750"/>
            <a:ext cx="11430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0" name="Oval 69"/>
          <p:cNvSpPr>
            <a:spLocks noChangeArrowheads="1"/>
          </p:cNvSpPr>
          <p:nvPr/>
        </p:nvSpPr>
        <p:spPr bwMode="auto">
          <a:xfrm>
            <a:off x="5829300" y="5302250"/>
            <a:ext cx="209550" cy="222250"/>
          </a:xfrm>
          <a:prstGeom prst="ellipse">
            <a:avLst/>
          </a:prstGeom>
          <a:solidFill>
            <a:srgbClr val="000090">
              <a:alpha val="8980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grpSp>
        <p:nvGrpSpPr>
          <p:cNvPr id="52311" name="Group 216"/>
          <p:cNvGrpSpPr>
            <a:grpSpLocks/>
          </p:cNvGrpSpPr>
          <p:nvPr/>
        </p:nvGrpSpPr>
        <p:grpSpPr bwMode="auto">
          <a:xfrm rot="-2700000">
            <a:off x="6335713" y="4483100"/>
            <a:ext cx="134937" cy="192088"/>
            <a:chOff x="12192000" y="2134394"/>
            <a:chExt cx="1066800" cy="1524794"/>
          </a:xfrm>
        </p:grpSpPr>
        <p:cxnSp>
          <p:nvCxnSpPr>
            <p:cNvPr id="52340" name="Straight Connector 217"/>
            <p:cNvCxnSpPr>
              <a:cxnSpLocks noChangeShapeType="1"/>
            </p:cNvCxnSpPr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341" name="Straight Connector 218"/>
            <p:cNvCxnSpPr>
              <a:cxnSpLocks noChangeShapeType="1"/>
            </p:cNvCxnSpPr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2312" name="Group 219"/>
          <p:cNvGrpSpPr>
            <a:grpSpLocks/>
          </p:cNvGrpSpPr>
          <p:nvPr/>
        </p:nvGrpSpPr>
        <p:grpSpPr bwMode="auto">
          <a:xfrm rot="-900000">
            <a:off x="6662738" y="4870450"/>
            <a:ext cx="176212" cy="252413"/>
            <a:chOff x="12192000" y="2134394"/>
            <a:chExt cx="1066800" cy="1524794"/>
          </a:xfrm>
        </p:grpSpPr>
        <p:cxnSp>
          <p:nvCxnSpPr>
            <p:cNvPr id="52338" name="Straight Connector 220"/>
            <p:cNvCxnSpPr>
              <a:cxnSpLocks noChangeShapeType="1"/>
            </p:cNvCxnSpPr>
            <p:nvPr/>
          </p:nvCxnSpPr>
          <p:spPr bwMode="auto">
            <a:xfrm rot="5400000">
              <a:off x="11963400" y="2895600"/>
              <a:ext cx="1524000" cy="15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339" name="Straight Connector 221"/>
            <p:cNvCxnSpPr>
              <a:cxnSpLocks noChangeShapeType="1"/>
            </p:cNvCxnSpPr>
            <p:nvPr/>
          </p:nvCxnSpPr>
          <p:spPr bwMode="auto">
            <a:xfrm>
              <a:off x="12192000" y="3657600"/>
              <a:ext cx="1066800" cy="15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2313" name="Rectangle 67"/>
          <p:cNvSpPr>
            <a:spLocks noChangeArrowheads="1"/>
          </p:cNvSpPr>
          <p:nvPr/>
        </p:nvSpPr>
        <p:spPr bwMode="auto">
          <a:xfrm>
            <a:off x="5600700" y="2284413"/>
            <a:ext cx="1409700" cy="12573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2314" name="Rectangle 67"/>
          <p:cNvSpPr>
            <a:spLocks noChangeArrowheads="1"/>
          </p:cNvSpPr>
          <p:nvPr/>
        </p:nvSpPr>
        <p:spPr bwMode="auto">
          <a:xfrm>
            <a:off x="5600700" y="4229100"/>
            <a:ext cx="1409700" cy="13716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2315" name="Rectangle 67"/>
          <p:cNvSpPr>
            <a:spLocks noChangeArrowheads="1"/>
          </p:cNvSpPr>
          <p:nvPr/>
        </p:nvSpPr>
        <p:spPr bwMode="auto">
          <a:xfrm>
            <a:off x="342900" y="2286000"/>
            <a:ext cx="1676400" cy="33147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2316" name="Rectangle 67"/>
          <p:cNvSpPr>
            <a:spLocks noChangeArrowheads="1"/>
          </p:cNvSpPr>
          <p:nvPr/>
        </p:nvSpPr>
        <p:spPr bwMode="auto">
          <a:xfrm>
            <a:off x="2895600" y="2286000"/>
            <a:ext cx="1676400" cy="33147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2317" name="Text Box 12"/>
          <p:cNvSpPr txBox="1">
            <a:spLocks noChangeArrowheads="1"/>
          </p:cNvSpPr>
          <p:nvPr/>
        </p:nvSpPr>
        <p:spPr bwMode="auto">
          <a:xfrm>
            <a:off x="6083300" y="3236913"/>
            <a:ext cx="266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 b="1">
                <a:solidFill>
                  <a:srgbClr val="000000"/>
                </a:solidFill>
                <a:latin typeface="Calibri" charset="0"/>
              </a:rPr>
              <a:t>FG</a:t>
            </a:r>
          </a:p>
        </p:txBody>
      </p:sp>
      <p:sp>
        <p:nvSpPr>
          <p:cNvPr id="52318" name="Text Box 12"/>
          <p:cNvSpPr txBox="1">
            <a:spLocks noChangeArrowheads="1"/>
          </p:cNvSpPr>
          <p:nvPr/>
        </p:nvSpPr>
        <p:spPr bwMode="auto">
          <a:xfrm>
            <a:off x="6018213" y="4311650"/>
            <a:ext cx="266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 b="1">
                <a:solidFill>
                  <a:srgbClr val="000000"/>
                </a:solidFill>
                <a:latin typeface="Calibri" charset="0"/>
              </a:rPr>
              <a:t>FG</a:t>
            </a:r>
          </a:p>
        </p:txBody>
      </p:sp>
      <p:cxnSp>
        <p:nvCxnSpPr>
          <p:cNvPr id="52319" name="Straight Arrow Connector 231"/>
          <p:cNvCxnSpPr>
            <a:cxnSpLocks noChangeShapeType="1"/>
          </p:cNvCxnSpPr>
          <p:nvPr/>
        </p:nvCxnSpPr>
        <p:spPr bwMode="auto">
          <a:xfrm>
            <a:off x="2095500" y="4000500"/>
            <a:ext cx="762000" cy="0"/>
          </a:xfrm>
          <a:prstGeom prst="straightConnector1">
            <a:avLst/>
          </a:prstGeom>
          <a:noFill/>
          <a:ln w="57150">
            <a:solidFill>
              <a:srgbClr val="80808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320" name="Straight Arrow Connector 236"/>
          <p:cNvCxnSpPr>
            <a:cxnSpLocks noChangeShapeType="1"/>
          </p:cNvCxnSpPr>
          <p:nvPr/>
        </p:nvCxnSpPr>
        <p:spPr bwMode="auto">
          <a:xfrm>
            <a:off x="4686300" y="3009900"/>
            <a:ext cx="838200" cy="0"/>
          </a:xfrm>
          <a:prstGeom prst="straightConnector1">
            <a:avLst/>
          </a:prstGeom>
          <a:noFill/>
          <a:ln w="57150">
            <a:solidFill>
              <a:srgbClr val="80808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321" name="Straight Arrow Connector 237"/>
          <p:cNvCxnSpPr>
            <a:cxnSpLocks noChangeShapeType="1"/>
          </p:cNvCxnSpPr>
          <p:nvPr/>
        </p:nvCxnSpPr>
        <p:spPr bwMode="auto">
          <a:xfrm>
            <a:off x="4686300" y="4686300"/>
            <a:ext cx="838200" cy="0"/>
          </a:xfrm>
          <a:prstGeom prst="straightConnector1">
            <a:avLst/>
          </a:prstGeom>
          <a:noFill/>
          <a:ln w="57150">
            <a:solidFill>
              <a:srgbClr val="80808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322" name="TextBox 240"/>
          <p:cNvSpPr txBox="1">
            <a:spLocks noChangeArrowheads="1"/>
          </p:cNvSpPr>
          <p:nvPr/>
        </p:nvSpPr>
        <p:spPr bwMode="auto">
          <a:xfrm>
            <a:off x="4576763" y="2400300"/>
            <a:ext cx="9493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2a.</a:t>
            </a:r>
            <a:br>
              <a:rPr lang="en-US" sz="1400">
                <a:solidFill>
                  <a:srgbClr val="000000"/>
                </a:solidFill>
              </a:rPr>
            </a:br>
            <a:r>
              <a:rPr lang="en-US" sz="1400">
                <a:solidFill>
                  <a:srgbClr val="000000"/>
                </a:solidFill>
              </a:rPr>
              <a:t>Regulators</a:t>
            </a:r>
          </a:p>
          <a:p>
            <a:pPr algn="ctr" eaLnBrk="1" hangingPunct="1"/>
            <a:endParaRPr lang="en-US" sz="1400">
              <a:solidFill>
                <a:srgbClr val="000000"/>
              </a:solidFill>
            </a:endParaRPr>
          </a:p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Run</a:t>
            </a:r>
          </a:p>
        </p:txBody>
      </p:sp>
      <p:sp>
        <p:nvSpPr>
          <p:cNvPr id="52323" name="TextBox 241"/>
          <p:cNvSpPr txBox="1">
            <a:spLocks noChangeArrowheads="1"/>
          </p:cNvSpPr>
          <p:nvPr/>
        </p:nvSpPr>
        <p:spPr bwMode="auto">
          <a:xfrm>
            <a:off x="4724400" y="4083050"/>
            <a:ext cx="6921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2b.</a:t>
            </a:r>
            <a:br>
              <a:rPr lang="en-US" sz="1400">
                <a:solidFill>
                  <a:srgbClr val="000000"/>
                </a:solidFill>
              </a:rPr>
            </a:br>
            <a:r>
              <a:rPr lang="en-US" sz="1400">
                <a:solidFill>
                  <a:srgbClr val="000000"/>
                </a:solidFill>
              </a:rPr>
              <a:t>Targets</a:t>
            </a:r>
          </a:p>
          <a:p>
            <a:pPr algn="ctr" eaLnBrk="1" hangingPunct="1"/>
            <a:endParaRPr lang="en-US" sz="1400">
              <a:solidFill>
                <a:srgbClr val="000000"/>
              </a:solidFill>
            </a:endParaRPr>
          </a:p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Run</a:t>
            </a:r>
          </a:p>
        </p:txBody>
      </p:sp>
      <p:cxnSp>
        <p:nvCxnSpPr>
          <p:cNvPr id="52324" name="Elbow Connector 243"/>
          <p:cNvCxnSpPr>
            <a:cxnSpLocks noChangeShapeType="1"/>
          </p:cNvCxnSpPr>
          <p:nvPr/>
        </p:nvCxnSpPr>
        <p:spPr bwMode="auto">
          <a:xfrm>
            <a:off x="6438900" y="3314700"/>
            <a:ext cx="1295400" cy="304800"/>
          </a:xfrm>
          <a:prstGeom prst="bentConnector3">
            <a:avLst>
              <a:gd name="adj1" fmla="val 30884"/>
            </a:avLst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" name="Rectangle 244"/>
          <p:cNvSpPr>
            <a:spLocks noChangeArrowheads="1"/>
          </p:cNvSpPr>
          <p:nvPr/>
        </p:nvSpPr>
        <p:spPr bwMode="auto">
          <a:xfrm>
            <a:off x="7962900" y="3552825"/>
            <a:ext cx="838200" cy="638175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outerShdw blurRad="469900" dist="38100" dir="2700000" rotWithShape="0">
              <a:schemeClr val="tx1">
                <a:alpha val="42999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tIns="22860" rIns="45720" bIns="22860"/>
          <a:lstStyle/>
          <a:p>
            <a:pPr algn="ctr">
              <a:defRPr/>
            </a:pPr>
            <a:r>
              <a:rPr lang="en-US" sz="1800">
                <a:solidFill>
                  <a:srgbClr val="000000"/>
                </a:solidFill>
                <a:cs typeface="Arial" charset="0"/>
              </a:rPr>
              <a:t>P-Shift</a:t>
            </a:r>
            <a:br>
              <a:rPr lang="en-US" sz="1800">
                <a:solidFill>
                  <a:srgbClr val="000000"/>
                </a:solidFill>
                <a:cs typeface="Arial" charset="0"/>
              </a:rPr>
            </a:br>
            <a:r>
              <a:rPr lang="en-US" sz="1800">
                <a:solidFill>
                  <a:srgbClr val="000000"/>
                </a:solidFill>
                <a:cs typeface="Arial" charset="0"/>
              </a:rPr>
              <a:t>Score</a:t>
            </a:r>
          </a:p>
        </p:txBody>
      </p:sp>
      <p:cxnSp>
        <p:nvCxnSpPr>
          <p:cNvPr id="52326" name="Elbow Connector 250"/>
          <p:cNvCxnSpPr>
            <a:cxnSpLocks noChangeShapeType="1"/>
          </p:cNvCxnSpPr>
          <p:nvPr/>
        </p:nvCxnSpPr>
        <p:spPr bwMode="auto">
          <a:xfrm flipV="1">
            <a:off x="6438900" y="4076700"/>
            <a:ext cx="1295400" cy="304800"/>
          </a:xfrm>
          <a:prstGeom prst="bentConnector3">
            <a:avLst>
              <a:gd name="adj1" fmla="val 30759"/>
            </a:avLst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327" name="TextBox 267"/>
          <p:cNvSpPr txBox="1">
            <a:spLocks noChangeArrowheads="1"/>
          </p:cNvSpPr>
          <p:nvPr/>
        </p:nvSpPr>
        <p:spPr bwMode="auto">
          <a:xfrm>
            <a:off x="7021513" y="3100388"/>
            <a:ext cx="9001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3.</a:t>
            </a:r>
            <a:br>
              <a:rPr lang="en-US" sz="1400">
                <a:solidFill>
                  <a:srgbClr val="000000"/>
                </a:solidFill>
              </a:rPr>
            </a:br>
            <a:r>
              <a:rPr lang="en-US" sz="1400">
                <a:solidFill>
                  <a:srgbClr val="000000"/>
                </a:solidFill>
              </a:rPr>
              <a:t>Calculate</a:t>
            </a:r>
          </a:p>
          <a:p>
            <a:pPr algn="ctr" eaLnBrk="1" hangingPunct="1"/>
            <a:endParaRPr lang="en-US" sz="1400">
              <a:solidFill>
                <a:srgbClr val="000000"/>
              </a:solidFill>
            </a:endParaRPr>
          </a:p>
          <a:p>
            <a:pPr algn="ctr" eaLnBrk="1" hangingPunct="1"/>
            <a:endParaRPr lang="en-US" sz="1400">
              <a:solidFill>
                <a:srgbClr val="000000"/>
              </a:solidFill>
            </a:endParaRPr>
          </a:p>
          <a:p>
            <a:pPr algn="ctr" eaLnBrk="1" hangingPunct="1"/>
            <a:endParaRPr lang="en-US" sz="1400">
              <a:solidFill>
                <a:srgbClr val="000000"/>
              </a:solidFill>
            </a:endParaRPr>
          </a:p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Difference</a:t>
            </a:r>
          </a:p>
        </p:txBody>
      </p:sp>
      <p:sp>
        <p:nvSpPr>
          <p:cNvPr id="52328" name="Oval 9"/>
          <p:cNvSpPr>
            <a:spLocks noChangeArrowheads="1"/>
          </p:cNvSpPr>
          <p:nvPr/>
        </p:nvSpPr>
        <p:spPr bwMode="auto">
          <a:xfrm>
            <a:off x="7558088" y="3694113"/>
            <a:ext cx="225425" cy="2397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2329" name="Oval 9"/>
          <p:cNvSpPr>
            <a:spLocks noChangeArrowheads="1"/>
          </p:cNvSpPr>
          <p:nvPr/>
        </p:nvSpPr>
        <p:spPr bwMode="auto">
          <a:xfrm>
            <a:off x="7180263" y="3694113"/>
            <a:ext cx="225425" cy="2413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2330" name="Text Box 12"/>
          <p:cNvSpPr txBox="1">
            <a:spLocks noChangeArrowheads="1"/>
          </p:cNvSpPr>
          <p:nvPr/>
        </p:nvSpPr>
        <p:spPr bwMode="auto">
          <a:xfrm>
            <a:off x="7539038" y="3719513"/>
            <a:ext cx="266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 b="1">
                <a:solidFill>
                  <a:srgbClr val="000000"/>
                </a:solidFill>
                <a:latin typeface="Calibri" charset="0"/>
              </a:rPr>
              <a:t>FG</a:t>
            </a:r>
          </a:p>
        </p:txBody>
      </p:sp>
      <p:sp>
        <p:nvSpPr>
          <p:cNvPr id="52331" name="Text Box 12"/>
          <p:cNvSpPr txBox="1">
            <a:spLocks noChangeArrowheads="1"/>
          </p:cNvSpPr>
          <p:nvPr/>
        </p:nvSpPr>
        <p:spPr bwMode="auto">
          <a:xfrm>
            <a:off x="7158038" y="3706813"/>
            <a:ext cx="266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 b="1">
                <a:solidFill>
                  <a:srgbClr val="000000"/>
                </a:solidFill>
                <a:latin typeface="Calibri" charset="0"/>
              </a:rPr>
              <a:t>FG</a:t>
            </a:r>
          </a:p>
        </p:txBody>
      </p:sp>
      <p:sp>
        <p:nvSpPr>
          <p:cNvPr id="52332" name="TextBox 148"/>
          <p:cNvSpPr txBox="1">
            <a:spLocks noChangeArrowheads="1"/>
          </p:cNvSpPr>
          <p:nvPr/>
        </p:nvSpPr>
        <p:spPr bwMode="auto">
          <a:xfrm>
            <a:off x="7402513" y="3619500"/>
            <a:ext cx="16827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52333" name="Oval 9"/>
          <p:cNvSpPr>
            <a:spLocks noChangeArrowheads="1"/>
          </p:cNvSpPr>
          <p:nvPr/>
        </p:nvSpPr>
        <p:spPr bwMode="auto">
          <a:xfrm>
            <a:off x="8272463" y="4641850"/>
            <a:ext cx="225425" cy="2413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tIns="22860" rIns="45720" bIns="22860" anchor="ctr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2334" name="Line 16"/>
          <p:cNvSpPr>
            <a:spLocks noChangeShapeType="1"/>
          </p:cNvSpPr>
          <p:nvPr/>
        </p:nvSpPr>
        <p:spPr bwMode="auto">
          <a:xfrm>
            <a:off x="8382000" y="43053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35" name="Text Box 12"/>
          <p:cNvSpPr txBox="1">
            <a:spLocks noChangeArrowheads="1"/>
          </p:cNvSpPr>
          <p:nvPr/>
        </p:nvSpPr>
        <p:spPr bwMode="auto">
          <a:xfrm>
            <a:off x="8251825" y="4667250"/>
            <a:ext cx="266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 b="1">
                <a:solidFill>
                  <a:srgbClr val="000000"/>
                </a:solidFill>
                <a:latin typeface="Calibri" charset="0"/>
              </a:rPr>
              <a:t>FG</a:t>
            </a:r>
          </a:p>
        </p:txBody>
      </p:sp>
      <p:sp>
        <p:nvSpPr>
          <p:cNvPr id="52336" name="TextBox 156"/>
          <p:cNvSpPr txBox="1">
            <a:spLocks noChangeArrowheads="1"/>
          </p:cNvSpPr>
          <p:nvPr/>
        </p:nvSpPr>
        <p:spPr bwMode="auto">
          <a:xfrm>
            <a:off x="8104188" y="4903788"/>
            <a:ext cx="55403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(LOF)</a:t>
            </a:r>
          </a:p>
        </p:txBody>
      </p:sp>
      <p:sp>
        <p:nvSpPr>
          <p:cNvPr id="52337" name="Rectangle 2"/>
          <p:cNvSpPr>
            <a:spLocks noChangeArrowheads="1"/>
          </p:cNvSpPr>
          <p:nvPr/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9" rIns="91416" bIns="45709" anchor="ctr"/>
          <a:lstStyle/>
          <a:p>
            <a:pPr eaLnBrk="0" hangingPunct="0"/>
            <a:r>
              <a:rPr lang="en-US" sz="2800" b="1" dirty="0">
                <a:solidFill>
                  <a:srgbClr val="000000"/>
                </a:solidFill>
                <a:latin typeface="Myriad Pro" charset="0"/>
              </a:rPr>
              <a:t>PARADIGM-Shift </a:t>
            </a:r>
            <a:r>
              <a:rPr lang="en-US" sz="2800" b="1" dirty="0" smtClean="0">
                <a:solidFill>
                  <a:srgbClr val="000000"/>
                </a:solidFill>
                <a:latin typeface="Myriad Pro" charset="0"/>
              </a:rPr>
              <a:t>Overview</a:t>
            </a:r>
            <a:endParaRPr lang="en-US" sz="2800" b="1" dirty="0">
              <a:solidFill>
                <a:srgbClr val="000000"/>
              </a:solidFill>
              <a:latin typeface="Myriad Pro" charset="0"/>
            </a:endParaRPr>
          </a:p>
        </p:txBody>
      </p:sp>
      <p:sp>
        <p:nvSpPr>
          <p:cNvPr id="135" name="TextBox 6"/>
          <p:cNvSpPr txBox="1">
            <a:spLocks noChangeArrowheads="1"/>
          </p:cNvSpPr>
          <p:nvPr/>
        </p:nvSpPr>
        <p:spPr bwMode="auto">
          <a:xfrm>
            <a:off x="5943600" y="6320135"/>
            <a:ext cx="30927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Sam </a:t>
            </a:r>
            <a:r>
              <a:rPr lang="en-US" dirty="0" smtClean="0">
                <a:solidFill>
                  <a:srgbClr val="000000"/>
                </a:solidFill>
              </a:rPr>
              <a:t>Ng, ECCB 2012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550862"/>
            <a:ext cx="8077200" cy="394493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It 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is entirely in line with the accidental nature of mutations that </a:t>
            </a: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… 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the vast </a:t>
            </a: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majority [are]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beneficial </a:t>
            </a: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to 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the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tumor </a:t>
            </a: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…</a:t>
            </a:r>
            <a:b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</a:b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/>
            </a:r>
            <a:b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</a:b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Bad </a:t>
            </a: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ones 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a</a:t>
            </a: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re so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frequent </a:t>
            </a: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that 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we </a:t>
            </a: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can</a:t>
            </a:r>
            <a:b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consider 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them all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good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华文黑体" charset="0"/>
                <a:cs typeface="Arial" charset="0"/>
                <a:sym typeface="Arial" charset="0"/>
              </a:rPr>
              <a:t> </a:t>
            </a:r>
            <a:endParaRPr lang="en-US" sz="2800" b="1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华文黑体" charset="0"/>
              <a:cs typeface="华文黑体" charset="0"/>
              <a:sym typeface="Arial" charset="0"/>
            </a:endParaRPr>
          </a:p>
        </p:txBody>
      </p:sp>
      <p:sp>
        <p:nvSpPr>
          <p:cNvPr id="2048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4724400"/>
            <a:ext cx="9144000" cy="16764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1800" b="1" dirty="0">
                <a:latin typeface="Arial" charset="0"/>
                <a:ea typeface="华文细黑" charset="0"/>
                <a:cs typeface="Arial" charset="0"/>
                <a:sym typeface="Arial" charset="0"/>
              </a:rPr>
              <a:t>-- </a:t>
            </a:r>
            <a:r>
              <a:rPr lang="en-US" sz="1800" b="1" i="1" dirty="0" smtClean="0">
                <a:latin typeface="Arial" charset="0"/>
                <a:ea typeface="华文细黑" charset="0"/>
                <a:cs typeface="Arial" charset="0"/>
                <a:sym typeface="Arial" charset="0"/>
              </a:rPr>
              <a:t>Anonymous</a:t>
            </a:r>
            <a:r>
              <a:rPr lang="en-US" sz="1800" b="1" dirty="0" smtClean="0">
                <a:latin typeface="Arial" charset="0"/>
                <a:ea typeface="华文细黑" charset="0"/>
                <a:cs typeface="Arial" charset="0"/>
                <a:sym typeface="Arial" charset="0"/>
              </a:rPr>
              <a:t> (circa 2012)</a:t>
            </a:r>
          </a:p>
          <a:p>
            <a:pPr marL="0" indent="0" algn="ctr" eaLnBrk="1" hangingPunct="1">
              <a:buNone/>
            </a:pPr>
            <a:r>
              <a:rPr lang="en-US" sz="1800" b="1" dirty="0" smtClean="0">
                <a:latin typeface="Arial" charset="0"/>
                <a:ea typeface="华文细黑" charset="0"/>
                <a:cs typeface="Arial" charset="0"/>
                <a:sym typeface="Arial" charset="0"/>
              </a:rPr>
              <a:t>(default assumption in mutation analysis)</a:t>
            </a:r>
            <a:endParaRPr lang="en-US" sz="1800" b="1" dirty="0">
              <a:latin typeface="Arial" charset="0"/>
              <a:ea typeface="华文细黑" charset="0"/>
              <a:cs typeface="Arial" charset="0"/>
              <a:sym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80905" y="3347148"/>
            <a:ext cx="2844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kern="0" dirty="0" smtClean="0">
                <a:solidFill>
                  <a:srgbClr val="38608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华文黑体" charset="0"/>
                <a:cs typeface="Arial" charset="0"/>
                <a:sym typeface="Arial" charset="0"/>
              </a:rPr>
              <a:t>(for the tumor).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584081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RB1 Loss-of-Function (GBM)</a:t>
            </a:r>
          </a:p>
        </p:txBody>
      </p:sp>
      <p:pic>
        <p:nvPicPr>
          <p:cNvPr id="36866" name="Picture 186" descr="RB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600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ine 441"/>
          <p:cNvSpPr>
            <a:spLocks noChangeShapeType="1"/>
          </p:cNvSpPr>
          <p:nvPr/>
        </p:nvSpPr>
        <p:spPr bwMode="auto">
          <a:xfrm>
            <a:off x="2438400" y="2667000"/>
            <a:ext cx="1828800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00">
              <a:cs typeface="Arial" charset="0"/>
            </a:endParaRPr>
          </a:p>
        </p:txBody>
      </p:sp>
      <p:sp>
        <p:nvSpPr>
          <p:cNvPr id="30" name="Text Box 444"/>
          <p:cNvSpPr txBox="1">
            <a:spLocks noChangeArrowheads="1"/>
          </p:cNvSpPr>
          <p:nvPr/>
        </p:nvSpPr>
        <p:spPr bwMode="auto">
          <a:xfrm>
            <a:off x="1066800" y="2438400"/>
            <a:ext cx="14462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cs typeface="Arial" charset="0"/>
              </a:rPr>
              <a:t>RB1 Mutation</a:t>
            </a:r>
          </a:p>
        </p:txBody>
      </p:sp>
      <p:sp>
        <p:nvSpPr>
          <p:cNvPr id="33" name="Text Box 447"/>
          <p:cNvSpPr txBox="1">
            <a:spLocks noChangeArrowheads="1"/>
          </p:cNvSpPr>
          <p:nvPr/>
        </p:nvSpPr>
        <p:spPr bwMode="auto">
          <a:xfrm>
            <a:off x="4038600" y="3048000"/>
            <a:ext cx="25146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000" dirty="0">
                <a:cs typeface="Arial" charset="0"/>
              </a:rPr>
              <a:t>RB1</a:t>
            </a:r>
          </a:p>
        </p:txBody>
      </p:sp>
    </p:spTree>
    <p:extLst>
      <p:ext uri="{BB962C8B-B14F-4D97-AF65-F5344CB8AC3E}">
        <p14:creationId xmlns:p14="http://schemas.microsoft.com/office/powerpoint/2010/main" val="41919710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RB1 Loss-of-Function (GBM)</a:t>
            </a:r>
          </a:p>
        </p:txBody>
      </p:sp>
      <p:pic>
        <p:nvPicPr>
          <p:cNvPr id="37890" name="Picture 186" descr="RB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600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437"/>
          <p:cNvSpPr txBox="1">
            <a:spLocks noChangeArrowheads="1"/>
          </p:cNvSpPr>
          <p:nvPr/>
        </p:nvSpPr>
        <p:spPr bwMode="auto">
          <a:xfrm>
            <a:off x="1066800" y="2133600"/>
            <a:ext cx="14208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cs typeface="Arial" charset="0"/>
              </a:rPr>
              <a:t>Expression</a:t>
            </a:r>
          </a:p>
        </p:txBody>
      </p:sp>
      <p:sp>
        <p:nvSpPr>
          <p:cNvPr id="27" name="Line 441"/>
          <p:cNvSpPr>
            <a:spLocks noChangeShapeType="1"/>
          </p:cNvSpPr>
          <p:nvPr/>
        </p:nvSpPr>
        <p:spPr bwMode="auto">
          <a:xfrm>
            <a:off x="2438400" y="2667000"/>
            <a:ext cx="1828800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00">
              <a:cs typeface="Arial" charset="0"/>
            </a:endParaRPr>
          </a:p>
        </p:txBody>
      </p:sp>
      <p:sp>
        <p:nvSpPr>
          <p:cNvPr id="29" name="Line 443"/>
          <p:cNvSpPr>
            <a:spLocks noChangeShapeType="1"/>
          </p:cNvSpPr>
          <p:nvPr/>
        </p:nvSpPr>
        <p:spPr bwMode="auto">
          <a:xfrm>
            <a:off x="2362200" y="2286000"/>
            <a:ext cx="1676400" cy="2286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00">
              <a:cs typeface="Arial" charset="0"/>
            </a:endParaRPr>
          </a:p>
        </p:txBody>
      </p:sp>
      <p:sp>
        <p:nvSpPr>
          <p:cNvPr id="30" name="Text Box 444"/>
          <p:cNvSpPr txBox="1">
            <a:spLocks noChangeArrowheads="1"/>
          </p:cNvSpPr>
          <p:nvPr/>
        </p:nvSpPr>
        <p:spPr bwMode="auto">
          <a:xfrm>
            <a:off x="1066800" y="2438400"/>
            <a:ext cx="14462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cs typeface="Arial" charset="0"/>
              </a:rPr>
              <a:t>RB1 Mutation</a:t>
            </a:r>
          </a:p>
        </p:txBody>
      </p:sp>
      <p:sp>
        <p:nvSpPr>
          <p:cNvPr id="33" name="Text Box 447"/>
          <p:cNvSpPr txBox="1">
            <a:spLocks noChangeArrowheads="1"/>
          </p:cNvSpPr>
          <p:nvPr/>
        </p:nvSpPr>
        <p:spPr bwMode="auto">
          <a:xfrm>
            <a:off x="4038600" y="3048000"/>
            <a:ext cx="25146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000" dirty="0">
                <a:cs typeface="Arial" charset="0"/>
              </a:rPr>
              <a:t>RB1</a:t>
            </a:r>
          </a:p>
        </p:txBody>
      </p:sp>
    </p:spTree>
    <p:extLst>
      <p:ext uri="{BB962C8B-B14F-4D97-AF65-F5344CB8AC3E}">
        <p14:creationId xmlns:p14="http://schemas.microsoft.com/office/powerpoint/2010/main" val="23146217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RB1 Loss-of-Function (GBM)</a:t>
            </a:r>
          </a:p>
        </p:txBody>
      </p:sp>
      <p:pic>
        <p:nvPicPr>
          <p:cNvPr id="38914" name="Picture 186" descr="RB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600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437"/>
          <p:cNvSpPr txBox="1">
            <a:spLocks noChangeArrowheads="1"/>
          </p:cNvSpPr>
          <p:nvPr/>
        </p:nvSpPr>
        <p:spPr bwMode="auto">
          <a:xfrm>
            <a:off x="1066800" y="2133600"/>
            <a:ext cx="14208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cs typeface="Arial" charset="0"/>
              </a:rPr>
              <a:t>Expression</a:t>
            </a:r>
          </a:p>
        </p:txBody>
      </p:sp>
      <p:sp>
        <p:nvSpPr>
          <p:cNvPr id="25" name="Text Box 439"/>
          <p:cNvSpPr txBox="1">
            <a:spLocks noChangeArrowheads="1"/>
          </p:cNvSpPr>
          <p:nvPr/>
        </p:nvSpPr>
        <p:spPr bwMode="auto">
          <a:xfrm>
            <a:off x="1066800" y="1843088"/>
            <a:ext cx="18288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cs typeface="Arial" charset="0"/>
              </a:rPr>
              <a:t>Inferred Upstream</a:t>
            </a:r>
          </a:p>
        </p:txBody>
      </p:sp>
      <p:sp>
        <p:nvSpPr>
          <p:cNvPr id="27" name="Line 441"/>
          <p:cNvSpPr>
            <a:spLocks noChangeShapeType="1"/>
          </p:cNvSpPr>
          <p:nvPr/>
        </p:nvSpPr>
        <p:spPr bwMode="auto">
          <a:xfrm>
            <a:off x="2438400" y="2667000"/>
            <a:ext cx="1828800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00">
              <a:cs typeface="Arial" charset="0"/>
            </a:endParaRPr>
          </a:p>
        </p:txBody>
      </p:sp>
      <p:sp>
        <p:nvSpPr>
          <p:cNvPr id="28" name="Line 442"/>
          <p:cNvSpPr>
            <a:spLocks noChangeShapeType="1"/>
          </p:cNvSpPr>
          <p:nvPr/>
        </p:nvSpPr>
        <p:spPr bwMode="auto">
          <a:xfrm>
            <a:off x="2971800" y="1981200"/>
            <a:ext cx="990600" cy="2286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00">
              <a:cs typeface="Arial" charset="0"/>
            </a:endParaRPr>
          </a:p>
        </p:txBody>
      </p:sp>
      <p:sp>
        <p:nvSpPr>
          <p:cNvPr id="29" name="Line 443"/>
          <p:cNvSpPr>
            <a:spLocks noChangeShapeType="1"/>
          </p:cNvSpPr>
          <p:nvPr/>
        </p:nvSpPr>
        <p:spPr bwMode="auto">
          <a:xfrm>
            <a:off x="2362200" y="2286000"/>
            <a:ext cx="1676400" cy="2286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00">
              <a:cs typeface="Arial" charset="0"/>
            </a:endParaRPr>
          </a:p>
        </p:txBody>
      </p:sp>
      <p:sp>
        <p:nvSpPr>
          <p:cNvPr id="30" name="Text Box 444"/>
          <p:cNvSpPr txBox="1">
            <a:spLocks noChangeArrowheads="1"/>
          </p:cNvSpPr>
          <p:nvPr/>
        </p:nvSpPr>
        <p:spPr bwMode="auto">
          <a:xfrm>
            <a:off x="1066800" y="2438400"/>
            <a:ext cx="14462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cs typeface="Arial" charset="0"/>
              </a:rPr>
              <a:t>RB1 Mutation</a:t>
            </a:r>
          </a:p>
        </p:txBody>
      </p:sp>
      <p:sp>
        <p:nvSpPr>
          <p:cNvPr id="33" name="Text Box 447"/>
          <p:cNvSpPr txBox="1">
            <a:spLocks noChangeArrowheads="1"/>
          </p:cNvSpPr>
          <p:nvPr/>
        </p:nvSpPr>
        <p:spPr bwMode="auto">
          <a:xfrm>
            <a:off x="4038600" y="3048000"/>
            <a:ext cx="25146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000" dirty="0">
                <a:cs typeface="Arial" charset="0"/>
              </a:rPr>
              <a:t>RB1</a:t>
            </a:r>
          </a:p>
        </p:txBody>
      </p:sp>
    </p:spTree>
    <p:extLst>
      <p:ext uri="{BB962C8B-B14F-4D97-AF65-F5344CB8AC3E}">
        <p14:creationId xmlns:p14="http://schemas.microsoft.com/office/powerpoint/2010/main" val="27773141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RB1 Loss-of-Function (GBM)</a:t>
            </a:r>
          </a:p>
        </p:txBody>
      </p:sp>
      <p:pic>
        <p:nvPicPr>
          <p:cNvPr id="39938" name="Picture 186" descr="RB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600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437"/>
          <p:cNvSpPr txBox="1">
            <a:spLocks noChangeArrowheads="1"/>
          </p:cNvSpPr>
          <p:nvPr/>
        </p:nvSpPr>
        <p:spPr bwMode="auto">
          <a:xfrm>
            <a:off x="1066800" y="2133600"/>
            <a:ext cx="14208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cs typeface="Arial" charset="0"/>
              </a:rPr>
              <a:t>Expression</a:t>
            </a:r>
          </a:p>
        </p:txBody>
      </p:sp>
      <p:sp>
        <p:nvSpPr>
          <p:cNvPr id="25" name="Text Box 439"/>
          <p:cNvSpPr txBox="1">
            <a:spLocks noChangeArrowheads="1"/>
          </p:cNvSpPr>
          <p:nvPr/>
        </p:nvSpPr>
        <p:spPr bwMode="auto">
          <a:xfrm>
            <a:off x="1066800" y="1843088"/>
            <a:ext cx="18288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cs typeface="Arial" charset="0"/>
              </a:rPr>
              <a:t>Inferred Upstream</a:t>
            </a:r>
          </a:p>
        </p:txBody>
      </p:sp>
      <p:sp>
        <p:nvSpPr>
          <p:cNvPr id="26" name="Line 440"/>
          <p:cNvSpPr>
            <a:spLocks noChangeShapeType="1"/>
          </p:cNvSpPr>
          <p:nvPr/>
        </p:nvSpPr>
        <p:spPr bwMode="auto">
          <a:xfrm>
            <a:off x="3124200" y="1752600"/>
            <a:ext cx="838200" cy="166688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00">
              <a:cs typeface="Arial" charset="0"/>
            </a:endParaRPr>
          </a:p>
        </p:txBody>
      </p:sp>
      <p:sp>
        <p:nvSpPr>
          <p:cNvPr id="27" name="Line 441"/>
          <p:cNvSpPr>
            <a:spLocks noChangeShapeType="1"/>
          </p:cNvSpPr>
          <p:nvPr/>
        </p:nvSpPr>
        <p:spPr bwMode="auto">
          <a:xfrm>
            <a:off x="2438400" y="2667000"/>
            <a:ext cx="1828800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00">
              <a:cs typeface="Arial" charset="0"/>
            </a:endParaRPr>
          </a:p>
        </p:txBody>
      </p:sp>
      <p:sp>
        <p:nvSpPr>
          <p:cNvPr id="28" name="Line 442"/>
          <p:cNvSpPr>
            <a:spLocks noChangeShapeType="1"/>
          </p:cNvSpPr>
          <p:nvPr/>
        </p:nvSpPr>
        <p:spPr bwMode="auto">
          <a:xfrm>
            <a:off x="2971800" y="1981200"/>
            <a:ext cx="990600" cy="2286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00">
              <a:cs typeface="Arial" charset="0"/>
            </a:endParaRPr>
          </a:p>
        </p:txBody>
      </p:sp>
      <p:sp>
        <p:nvSpPr>
          <p:cNvPr id="29" name="Line 443"/>
          <p:cNvSpPr>
            <a:spLocks noChangeShapeType="1"/>
          </p:cNvSpPr>
          <p:nvPr/>
        </p:nvSpPr>
        <p:spPr bwMode="auto">
          <a:xfrm>
            <a:off x="2362200" y="2286000"/>
            <a:ext cx="1676400" cy="2286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00">
              <a:cs typeface="Arial" charset="0"/>
            </a:endParaRPr>
          </a:p>
        </p:txBody>
      </p:sp>
      <p:sp>
        <p:nvSpPr>
          <p:cNvPr id="30" name="Text Box 444"/>
          <p:cNvSpPr txBox="1">
            <a:spLocks noChangeArrowheads="1"/>
          </p:cNvSpPr>
          <p:nvPr/>
        </p:nvSpPr>
        <p:spPr bwMode="auto">
          <a:xfrm>
            <a:off x="1066800" y="2438400"/>
            <a:ext cx="14462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cs typeface="Arial" charset="0"/>
              </a:rPr>
              <a:t>RB1 Mutation</a:t>
            </a:r>
          </a:p>
        </p:txBody>
      </p:sp>
      <p:sp>
        <p:nvSpPr>
          <p:cNvPr id="32" name="Text Box 446"/>
          <p:cNvSpPr txBox="1">
            <a:spLocks noChangeArrowheads="1"/>
          </p:cNvSpPr>
          <p:nvPr/>
        </p:nvSpPr>
        <p:spPr bwMode="auto">
          <a:xfrm>
            <a:off x="1066800" y="1566863"/>
            <a:ext cx="21336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cs typeface="Arial" charset="0"/>
              </a:rPr>
              <a:t>Inferred Downstream</a:t>
            </a:r>
          </a:p>
        </p:txBody>
      </p:sp>
      <p:sp>
        <p:nvSpPr>
          <p:cNvPr id="33" name="Text Box 447"/>
          <p:cNvSpPr txBox="1">
            <a:spLocks noChangeArrowheads="1"/>
          </p:cNvSpPr>
          <p:nvPr/>
        </p:nvSpPr>
        <p:spPr bwMode="auto">
          <a:xfrm>
            <a:off x="4038600" y="3048000"/>
            <a:ext cx="25146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000" dirty="0">
                <a:cs typeface="Arial" charset="0"/>
              </a:rPr>
              <a:t>RB1</a:t>
            </a:r>
          </a:p>
        </p:txBody>
      </p:sp>
    </p:spTree>
    <p:extLst>
      <p:ext uri="{BB962C8B-B14F-4D97-AF65-F5344CB8AC3E}">
        <p14:creationId xmlns:p14="http://schemas.microsoft.com/office/powerpoint/2010/main" val="25923959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RB1 Loss-of-Function (GBM)</a:t>
            </a:r>
          </a:p>
        </p:txBody>
      </p:sp>
      <p:pic>
        <p:nvPicPr>
          <p:cNvPr id="40962" name="Picture 186" descr="RB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600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437"/>
          <p:cNvSpPr txBox="1">
            <a:spLocks noChangeArrowheads="1"/>
          </p:cNvSpPr>
          <p:nvPr/>
        </p:nvSpPr>
        <p:spPr bwMode="auto">
          <a:xfrm>
            <a:off x="1066800" y="2133600"/>
            <a:ext cx="14208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cs typeface="Arial" charset="0"/>
              </a:rPr>
              <a:t>Expression</a:t>
            </a:r>
          </a:p>
        </p:txBody>
      </p:sp>
      <p:sp>
        <p:nvSpPr>
          <p:cNvPr id="24" name="Line 438"/>
          <p:cNvSpPr>
            <a:spLocks noChangeShapeType="1"/>
          </p:cNvSpPr>
          <p:nvPr/>
        </p:nvSpPr>
        <p:spPr bwMode="auto">
          <a:xfrm>
            <a:off x="2362200" y="1447800"/>
            <a:ext cx="1600200" cy="1524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00">
              <a:cs typeface="Arial" charset="0"/>
            </a:endParaRPr>
          </a:p>
        </p:txBody>
      </p:sp>
      <p:sp>
        <p:nvSpPr>
          <p:cNvPr id="25" name="Text Box 439"/>
          <p:cNvSpPr txBox="1">
            <a:spLocks noChangeArrowheads="1"/>
          </p:cNvSpPr>
          <p:nvPr/>
        </p:nvSpPr>
        <p:spPr bwMode="auto">
          <a:xfrm>
            <a:off x="1066800" y="1843088"/>
            <a:ext cx="18288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cs typeface="Arial" charset="0"/>
              </a:rPr>
              <a:t>Inferred Upstream</a:t>
            </a:r>
          </a:p>
        </p:txBody>
      </p:sp>
      <p:sp>
        <p:nvSpPr>
          <p:cNvPr id="26" name="Line 440"/>
          <p:cNvSpPr>
            <a:spLocks noChangeShapeType="1"/>
          </p:cNvSpPr>
          <p:nvPr/>
        </p:nvSpPr>
        <p:spPr bwMode="auto">
          <a:xfrm>
            <a:off x="3124200" y="1752600"/>
            <a:ext cx="838200" cy="166688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00">
              <a:cs typeface="Arial" charset="0"/>
            </a:endParaRPr>
          </a:p>
        </p:txBody>
      </p:sp>
      <p:sp>
        <p:nvSpPr>
          <p:cNvPr id="27" name="Line 441"/>
          <p:cNvSpPr>
            <a:spLocks noChangeShapeType="1"/>
          </p:cNvSpPr>
          <p:nvPr/>
        </p:nvSpPr>
        <p:spPr bwMode="auto">
          <a:xfrm>
            <a:off x="2438400" y="2667000"/>
            <a:ext cx="1828800" cy="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00">
              <a:cs typeface="Arial" charset="0"/>
            </a:endParaRPr>
          </a:p>
        </p:txBody>
      </p:sp>
      <p:sp>
        <p:nvSpPr>
          <p:cNvPr id="28" name="Line 442"/>
          <p:cNvSpPr>
            <a:spLocks noChangeShapeType="1"/>
          </p:cNvSpPr>
          <p:nvPr/>
        </p:nvSpPr>
        <p:spPr bwMode="auto">
          <a:xfrm>
            <a:off x="2971800" y="1981200"/>
            <a:ext cx="990600" cy="2286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00">
              <a:cs typeface="Arial" charset="0"/>
            </a:endParaRPr>
          </a:p>
        </p:txBody>
      </p:sp>
      <p:sp>
        <p:nvSpPr>
          <p:cNvPr id="29" name="Line 443"/>
          <p:cNvSpPr>
            <a:spLocks noChangeShapeType="1"/>
          </p:cNvSpPr>
          <p:nvPr/>
        </p:nvSpPr>
        <p:spPr bwMode="auto">
          <a:xfrm>
            <a:off x="2362200" y="2286000"/>
            <a:ext cx="1676400" cy="2286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00">
              <a:cs typeface="Arial" charset="0"/>
            </a:endParaRPr>
          </a:p>
        </p:txBody>
      </p:sp>
      <p:sp>
        <p:nvSpPr>
          <p:cNvPr id="30" name="Text Box 444"/>
          <p:cNvSpPr txBox="1">
            <a:spLocks noChangeArrowheads="1"/>
          </p:cNvSpPr>
          <p:nvPr/>
        </p:nvSpPr>
        <p:spPr bwMode="auto">
          <a:xfrm>
            <a:off x="1066800" y="2438400"/>
            <a:ext cx="14462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cs typeface="Arial" charset="0"/>
              </a:rPr>
              <a:t>RB1 Mutation</a:t>
            </a:r>
          </a:p>
        </p:txBody>
      </p:sp>
      <p:sp>
        <p:nvSpPr>
          <p:cNvPr id="31" name="Text Box 445"/>
          <p:cNvSpPr txBox="1">
            <a:spLocks noChangeArrowheads="1"/>
          </p:cNvSpPr>
          <p:nvPr/>
        </p:nvSpPr>
        <p:spPr bwMode="auto">
          <a:xfrm>
            <a:off x="1066800" y="1295400"/>
            <a:ext cx="12954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smtClean="0">
                <a:cs typeface="ＭＳ Ｐゴシック" charset="0"/>
              </a:rPr>
              <a:t>Shift Score</a:t>
            </a:r>
          </a:p>
        </p:txBody>
      </p:sp>
      <p:sp>
        <p:nvSpPr>
          <p:cNvPr id="32" name="Text Box 446"/>
          <p:cNvSpPr txBox="1">
            <a:spLocks noChangeArrowheads="1"/>
          </p:cNvSpPr>
          <p:nvPr/>
        </p:nvSpPr>
        <p:spPr bwMode="auto">
          <a:xfrm>
            <a:off x="1066800" y="1566863"/>
            <a:ext cx="21336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cs typeface="Arial" charset="0"/>
              </a:rPr>
              <a:t>Inferred Downstream</a:t>
            </a:r>
          </a:p>
        </p:txBody>
      </p:sp>
      <p:sp>
        <p:nvSpPr>
          <p:cNvPr id="33" name="Text Box 447"/>
          <p:cNvSpPr txBox="1">
            <a:spLocks noChangeArrowheads="1"/>
          </p:cNvSpPr>
          <p:nvPr/>
        </p:nvSpPr>
        <p:spPr bwMode="auto">
          <a:xfrm>
            <a:off x="4038600" y="3048000"/>
            <a:ext cx="25146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000" dirty="0">
                <a:cs typeface="Arial" charset="0"/>
              </a:rPr>
              <a:t>RB1</a:t>
            </a:r>
          </a:p>
        </p:txBody>
      </p:sp>
    </p:spTree>
    <p:extLst>
      <p:ext uri="{BB962C8B-B14F-4D97-AF65-F5344CB8AC3E}">
        <p14:creationId xmlns:p14="http://schemas.microsoft.com/office/powerpoint/2010/main" val="27827766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mtClean="0"/>
              <a:t>RB1 Loss-of-Function (GBM)</a:t>
            </a:r>
            <a:endParaRPr lang="en-US" dirty="0" smtClean="0"/>
          </a:p>
        </p:txBody>
      </p:sp>
      <p:pic>
        <p:nvPicPr>
          <p:cNvPr id="41986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1138238"/>
            <a:ext cx="5748337" cy="571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" name="AutoShape 567"/>
          <p:cNvSpPr>
            <a:spLocks noChangeArrowheads="1"/>
          </p:cNvSpPr>
          <p:nvPr/>
        </p:nvSpPr>
        <p:spPr bwMode="auto">
          <a:xfrm>
            <a:off x="304800" y="1752600"/>
            <a:ext cx="3429000" cy="2209800"/>
          </a:xfrm>
          <a:prstGeom prst="flowChartAlternateProcess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141" name="Oval 572"/>
          <p:cNvSpPr>
            <a:spLocks noChangeArrowheads="1"/>
          </p:cNvSpPr>
          <p:nvPr/>
        </p:nvSpPr>
        <p:spPr bwMode="auto">
          <a:xfrm>
            <a:off x="914400" y="2667000"/>
            <a:ext cx="762000" cy="762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142" name="Oval 573"/>
          <p:cNvSpPr>
            <a:spLocks noChangeArrowheads="1"/>
          </p:cNvSpPr>
          <p:nvPr/>
        </p:nvSpPr>
        <p:spPr bwMode="auto">
          <a:xfrm>
            <a:off x="1066800" y="2819400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143" name="Oval 574"/>
          <p:cNvSpPr>
            <a:spLocks noChangeArrowheads="1"/>
          </p:cNvSpPr>
          <p:nvPr/>
        </p:nvSpPr>
        <p:spPr bwMode="auto">
          <a:xfrm>
            <a:off x="762000" y="2514600"/>
            <a:ext cx="1066800" cy="1066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144" name="Oval 581"/>
          <p:cNvSpPr>
            <a:spLocks noChangeArrowheads="1"/>
          </p:cNvSpPr>
          <p:nvPr/>
        </p:nvSpPr>
        <p:spPr bwMode="auto">
          <a:xfrm>
            <a:off x="609600" y="2362200"/>
            <a:ext cx="1371600" cy="1371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145" name="Text Box 582"/>
          <p:cNvSpPr txBox="1">
            <a:spLocks noChangeArrowheads="1"/>
          </p:cNvSpPr>
          <p:nvPr/>
        </p:nvSpPr>
        <p:spPr bwMode="auto">
          <a:xfrm>
            <a:off x="381000" y="1828800"/>
            <a:ext cx="3200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19392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smtClean="0">
                <a:cs typeface="ＭＳ Ｐゴシック" charset="0"/>
              </a:rPr>
              <a:t>Upstream and Downstream Genes</a:t>
            </a:r>
            <a:endParaRPr lang="en-US" sz="1600" i="1" smtClean="0">
              <a:cs typeface="ＭＳ Ｐゴシック" charset="0"/>
            </a:endParaRPr>
          </a:p>
        </p:txBody>
      </p:sp>
      <p:sp>
        <p:nvSpPr>
          <p:cNvPr id="146" name="Line 583"/>
          <p:cNvSpPr>
            <a:spLocks noChangeShapeType="1"/>
          </p:cNvSpPr>
          <p:nvPr/>
        </p:nvSpPr>
        <p:spPr bwMode="auto">
          <a:xfrm flipH="1">
            <a:off x="1295400" y="2362200"/>
            <a:ext cx="6858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47" name="Text Box 584"/>
          <p:cNvSpPr txBox="1">
            <a:spLocks noChangeArrowheads="1"/>
          </p:cNvSpPr>
          <p:nvPr/>
        </p:nvSpPr>
        <p:spPr bwMode="auto">
          <a:xfrm>
            <a:off x="1981200" y="2178050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19392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smtClean="0">
                <a:cs typeface="ＭＳ Ｐゴシック" charset="0"/>
              </a:rPr>
              <a:t>PARADIGM</a:t>
            </a:r>
          </a:p>
        </p:txBody>
      </p:sp>
      <p:sp>
        <p:nvSpPr>
          <p:cNvPr id="148" name="Text Box 585"/>
          <p:cNvSpPr txBox="1">
            <a:spLocks noChangeArrowheads="1"/>
          </p:cNvSpPr>
          <p:nvPr/>
        </p:nvSpPr>
        <p:spPr bwMode="auto">
          <a:xfrm>
            <a:off x="1981200" y="2406650"/>
            <a:ext cx="1447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19392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smtClean="0">
                <a:cs typeface="ＭＳ Ｐゴシック" charset="0"/>
              </a:rPr>
              <a:t>Expression</a:t>
            </a:r>
          </a:p>
        </p:txBody>
      </p:sp>
      <p:sp>
        <p:nvSpPr>
          <p:cNvPr id="149" name="Line 586"/>
          <p:cNvSpPr>
            <a:spLocks noChangeShapeType="1"/>
          </p:cNvSpPr>
          <p:nvPr/>
        </p:nvSpPr>
        <p:spPr bwMode="auto">
          <a:xfrm flipH="1" flipV="1">
            <a:off x="1295400" y="2590800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150" name="Text Box 587"/>
          <p:cNvSpPr txBox="1">
            <a:spLocks noChangeArrowheads="1"/>
          </p:cNvSpPr>
          <p:nvPr/>
        </p:nvSpPr>
        <p:spPr bwMode="auto">
          <a:xfrm>
            <a:off x="1981200" y="2667000"/>
            <a:ext cx="1676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19392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smtClean="0">
                <a:cs typeface="ＭＳ Ｐゴシック" charset="0"/>
              </a:rPr>
              <a:t>Mutation Status of focus gene (RB1)</a:t>
            </a:r>
          </a:p>
        </p:txBody>
      </p:sp>
      <p:sp>
        <p:nvSpPr>
          <p:cNvPr id="151" name="Line 588"/>
          <p:cNvSpPr>
            <a:spLocks noChangeShapeType="1"/>
          </p:cNvSpPr>
          <p:nvPr/>
        </p:nvSpPr>
        <p:spPr bwMode="auto">
          <a:xfrm flipH="1" flipV="1">
            <a:off x="1295400" y="2743200"/>
            <a:ext cx="7620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6603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mtClean="0"/>
              <a:t>RB1 Loss-of-Function (GBM)</a:t>
            </a:r>
            <a:endParaRPr lang="en-US" dirty="0" smtClean="0"/>
          </a:p>
        </p:txBody>
      </p:sp>
      <p:pic>
        <p:nvPicPr>
          <p:cNvPr id="43010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1138238"/>
            <a:ext cx="5748337" cy="571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" name="AutoShape 567"/>
          <p:cNvSpPr>
            <a:spLocks noChangeArrowheads="1"/>
          </p:cNvSpPr>
          <p:nvPr/>
        </p:nvSpPr>
        <p:spPr bwMode="auto">
          <a:xfrm>
            <a:off x="304800" y="1752600"/>
            <a:ext cx="3429000" cy="2209800"/>
          </a:xfrm>
          <a:prstGeom prst="flowChartAlternateProcess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141" name="Oval 572"/>
          <p:cNvSpPr>
            <a:spLocks noChangeArrowheads="1"/>
          </p:cNvSpPr>
          <p:nvPr/>
        </p:nvSpPr>
        <p:spPr bwMode="auto">
          <a:xfrm>
            <a:off x="914400" y="2667000"/>
            <a:ext cx="762000" cy="762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142" name="Oval 573"/>
          <p:cNvSpPr>
            <a:spLocks noChangeArrowheads="1"/>
          </p:cNvSpPr>
          <p:nvPr/>
        </p:nvSpPr>
        <p:spPr bwMode="auto">
          <a:xfrm>
            <a:off x="1066800" y="2819400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143" name="Oval 574"/>
          <p:cNvSpPr>
            <a:spLocks noChangeArrowheads="1"/>
          </p:cNvSpPr>
          <p:nvPr/>
        </p:nvSpPr>
        <p:spPr bwMode="auto">
          <a:xfrm>
            <a:off x="762000" y="2514600"/>
            <a:ext cx="1066800" cy="1066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144" name="Oval 581"/>
          <p:cNvSpPr>
            <a:spLocks noChangeArrowheads="1"/>
          </p:cNvSpPr>
          <p:nvPr/>
        </p:nvSpPr>
        <p:spPr bwMode="auto">
          <a:xfrm>
            <a:off x="609600" y="2362200"/>
            <a:ext cx="1371600" cy="1371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145" name="Text Box 582"/>
          <p:cNvSpPr txBox="1">
            <a:spLocks noChangeArrowheads="1"/>
          </p:cNvSpPr>
          <p:nvPr/>
        </p:nvSpPr>
        <p:spPr bwMode="auto">
          <a:xfrm>
            <a:off x="381000" y="1828800"/>
            <a:ext cx="3200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19392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smtClean="0">
                <a:cs typeface="ＭＳ Ｐゴシック" charset="0"/>
              </a:rPr>
              <a:t>Upstream and Downstream Genes</a:t>
            </a:r>
            <a:endParaRPr lang="en-US" sz="1600" i="1" smtClean="0">
              <a:cs typeface="ＭＳ Ｐゴシック" charset="0"/>
            </a:endParaRPr>
          </a:p>
        </p:txBody>
      </p:sp>
      <p:sp>
        <p:nvSpPr>
          <p:cNvPr id="146" name="Line 583"/>
          <p:cNvSpPr>
            <a:spLocks noChangeShapeType="1"/>
          </p:cNvSpPr>
          <p:nvPr/>
        </p:nvSpPr>
        <p:spPr bwMode="auto">
          <a:xfrm flipH="1">
            <a:off x="1295400" y="2362200"/>
            <a:ext cx="6858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47" name="Text Box 584"/>
          <p:cNvSpPr txBox="1">
            <a:spLocks noChangeArrowheads="1"/>
          </p:cNvSpPr>
          <p:nvPr/>
        </p:nvSpPr>
        <p:spPr bwMode="auto">
          <a:xfrm>
            <a:off x="1981200" y="2178050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19392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smtClean="0">
                <a:cs typeface="ＭＳ Ｐゴシック" charset="0"/>
              </a:rPr>
              <a:t>PARADIGM</a:t>
            </a:r>
          </a:p>
        </p:txBody>
      </p:sp>
      <p:sp>
        <p:nvSpPr>
          <p:cNvPr id="148" name="Text Box 585"/>
          <p:cNvSpPr txBox="1">
            <a:spLocks noChangeArrowheads="1"/>
          </p:cNvSpPr>
          <p:nvPr/>
        </p:nvSpPr>
        <p:spPr bwMode="auto">
          <a:xfrm>
            <a:off x="1981200" y="2406650"/>
            <a:ext cx="1447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19392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smtClean="0">
                <a:cs typeface="ＭＳ Ｐゴシック" charset="0"/>
              </a:rPr>
              <a:t>Expression</a:t>
            </a:r>
          </a:p>
        </p:txBody>
      </p:sp>
      <p:sp>
        <p:nvSpPr>
          <p:cNvPr id="149" name="Line 586"/>
          <p:cNvSpPr>
            <a:spLocks noChangeShapeType="1"/>
          </p:cNvSpPr>
          <p:nvPr/>
        </p:nvSpPr>
        <p:spPr bwMode="auto">
          <a:xfrm flipH="1" flipV="1">
            <a:off x="1295400" y="2590800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150" name="Text Box 587"/>
          <p:cNvSpPr txBox="1">
            <a:spLocks noChangeArrowheads="1"/>
          </p:cNvSpPr>
          <p:nvPr/>
        </p:nvSpPr>
        <p:spPr bwMode="auto">
          <a:xfrm>
            <a:off x="1981200" y="2667000"/>
            <a:ext cx="1676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19392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smtClean="0">
                <a:cs typeface="ＭＳ Ｐゴシック" charset="0"/>
              </a:rPr>
              <a:t>Mutation Status of focus gene (RB1)</a:t>
            </a:r>
          </a:p>
        </p:txBody>
      </p:sp>
      <p:sp>
        <p:nvSpPr>
          <p:cNvPr id="151" name="Line 588"/>
          <p:cNvSpPr>
            <a:spLocks noChangeShapeType="1"/>
          </p:cNvSpPr>
          <p:nvPr/>
        </p:nvSpPr>
        <p:spPr bwMode="auto">
          <a:xfrm flipH="1" flipV="1">
            <a:off x="1295400" y="2743200"/>
            <a:ext cx="7620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cxnSp>
        <p:nvCxnSpPr>
          <p:cNvPr id="152" name="Straight Arrow Connector 151"/>
          <p:cNvCxnSpPr/>
          <p:nvPr/>
        </p:nvCxnSpPr>
        <p:spPr>
          <a:xfrm>
            <a:off x="4724400" y="914400"/>
            <a:ext cx="381000" cy="2286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>
            <a:off x="6629400" y="914400"/>
            <a:ext cx="381000" cy="2286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17799" y="990600"/>
            <a:ext cx="3126727" cy="461665"/>
          </a:xfrm>
          <a:prstGeom prst="rect">
            <a:avLst/>
          </a:prstGeom>
          <a:solidFill>
            <a:srgbClr val="FFDDDD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 Activator Activity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4096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mtClean="0"/>
              <a:t>RB1 Loss-of-Function (GBM)</a:t>
            </a:r>
            <a:endParaRPr lang="en-US" dirty="0" smtClean="0"/>
          </a:p>
        </p:txBody>
      </p:sp>
      <p:pic>
        <p:nvPicPr>
          <p:cNvPr id="44034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1138238"/>
            <a:ext cx="5748337" cy="571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" name="AutoShape 567"/>
          <p:cNvSpPr>
            <a:spLocks noChangeArrowheads="1"/>
          </p:cNvSpPr>
          <p:nvPr/>
        </p:nvSpPr>
        <p:spPr bwMode="auto">
          <a:xfrm>
            <a:off x="304800" y="1752600"/>
            <a:ext cx="3429000" cy="2209800"/>
          </a:xfrm>
          <a:prstGeom prst="flowChartAlternateProcess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141" name="Oval 572"/>
          <p:cNvSpPr>
            <a:spLocks noChangeArrowheads="1"/>
          </p:cNvSpPr>
          <p:nvPr/>
        </p:nvSpPr>
        <p:spPr bwMode="auto">
          <a:xfrm>
            <a:off x="914400" y="2667000"/>
            <a:ext cx="762000" cy="762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142" name="Oval 573"/>
          <p:cNvSpPr>
            <a:spLocks noChangeArrowheads="1"/>
          </p:cNvSpPr>
          <p:nvPr/>
        </p:nvSpPr>
        <p:spPr bwMode="auto">
          <a:xfrm>
            <a:off x="1066800" y="2819400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143" name="Oval 574"/>
          <p:cNvSpPr>
            <a:spLocks noChangeArrowheads="1"/>
          </p:cNvSpPr>
          <p:nvPr/>
        </p:nvSpPr>
        <p:spPr bwMode="auto">
          <a:xfrm>
            <a:off x="762000" y="2514600"/>
            <a:ext cx="1066800" cy="1066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144" name="Oval 581"/>
          <p:cNvSpPr>
            <a:spLocks noChangeArrowheads="1"/>
          </p:cNvSpPr>
          <p:nvPr/>
        </p:nvSpPr>
        <p:spPr bwMode="auto">
          <a:xfrm>
            <a:off x="609600" y="2362200"/>
            <a:ext cx="1371600" cy="1371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145" name="Text Box 582"/>
          <p:cNvSpPr txBox="1">
            <a:spLocks noChangeArrowheads="1"/>
          </p:cNvSpPr>
          <p:nvPr/>
        </p:nvSpPr>
        <p:spPr bwMode="auto">
          <a:xfrm>
            <a:off x="381000" y="1828800"/>
            <a:ext cx="3200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19392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smtClean="0">
                <a:cs typeface="ＭＳ Ｐゴシック" charset="0"/>
              </a:rPr>
              <a:t>Upstream and Downstream Genes</a:t>
            </a:r>
            <a:endParaRPr lang="en-US" sz="1600" i="1" smtClean="0">
              <a:cs typeface="ＭＳ Ｐゴシック" charset="0"/>
            </a:endParaRPr>
          </a:p>
        </p:txBody>
      </p:sp>
      <p:sp>
        <p:nvSpPr>
          <p:cNvPr id="146" name="Line 583"/>
          <p:cNvSpPr>
            <a:spLocks noChangeShapeType="1"/>
          </p:cNvSpPr>
          <p:nvPr/>
        </p:nvSpPr>
        <p:spPr bwMode="auto">
          <a:xfrm flipH="1">
            <a:off x="1295400" y="2362200"/>
            <a:ext cx="6858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47" name="Text Box 584"/>
          <p:cNvSpPr txBox="1">
            <a:spLocks noChangeArrowheads="1"/>
          </p:cNvSpPr>
          <p:nvPr/>
        </p:nvSpPr>
        <p:spPr bwMode="auto">
          <a:xfrm>
            <a:off x="1981200" y="2178050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19392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smtClean="0">
                <a:cs typeface="ＭＳ Ｐゴシック" charset="0"/>
              </a:rPr>
              <a:t>PARADIGM</a:t>
            </a:r>
          </a:p>
        </p:txBody>
      </p:sp>
      <p:sp>
        <p:nvSpPr>
          <p:cNvPr id="148" name="Text Box 585"/>
          <p:cNvSpPr txBox="1">
            <a:spLocks noChangeArrowheads="1"/>
          </p:cNvSpPr>
          <p:nvPr/>
        </p:nvSpPr>
        <p:spPr bwMode="auto">
          <a:xfrm>
            <a:off x="1981200" y="2406650"/>
            <a:ext cx="1447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19392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smtClean="0">
                <a:cs typeface="ＭＳ Ｐゴシック" charset="0"/>
              </a:rPr>
              <a:t>Expression</a:t>
            </a:r>
          </a:p>
        </p:txBody>
      </p:sp>
      <p:sp>
        <p:nvSpPr>
          <p:cNvPr id="149" name="Line 586"/>
          <p:cNvSpPr>
            <a:spLocks noChangeShapeType="1"/>
          </p:cNvSpPr>
          <p:nvPr/>
        </p:nvSpPr>
        <p:spPr bwMode="auto">
          <a:xfrm flipH="1" flipV="1">
            <a:off x="1295400" y="2590800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150" name="Text Box 587"/>
          <p:cNvSpPr txBox="1">
            <a:spLocks noChangeArrowheads="1"/>
          </p:cNvSpPr>
          <p:nvPr/>
        </p:nvSpPr>
        <p:spPr bwMode="auto">
          <a:xfrm>
            <a:off x="1981200" y="2667000"/>
            <a:ext cx="1676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19392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smtClean="0">
                <a:cs typeface="ＭＳ Ｐゴシック" charset="0"/>
              </a:rPr>
              <a:t>Mutation Status of focus gene (RB1)</a:t>
            </a:r>
          </a:p>
        </p:txBody>
      </p:sp>
      <p:sp>
        <p:nvSpPr>
          <p:cNvPr id="151" name="Line 588"/>
          <p:cNvSpPr>
            <a:spLocks noChangeShapeType="1"/>
          </p:cNvSpPr>
          <p:nvPr/>
        </p:nvSpPr>
        <p:spPr bwMode="auto">
          <a:xfrm flipH="1" flipV="1">
            <a:off x="1295400" y="2743200"/>
            <a:ext cx="7620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41811" y="1062335"/>
            <a:ext cx="6706789" cy="1376065"/>
            <a:chOff x="1141811" y="1062335"/>
            <a:chExt cx="6706789" cy="1376065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3810000" y="2209800"/>
              <a:ext cx="381000" cy="228600"/>
            </a:xfrm>
            <a:prstGeom prst="straightConnector1">
              <a:avLst/>
            </a:prstGeom>
            <a:ln w="7620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715000" y="2209800"/>
              <a:ext cx="381000" cy="228600"/>
            </a:xfrm>
            <a:prstGeom prst="straightConnector1">
              <a:avLst/>
            </a:prstGeom>
            <a:ln w="7620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141811" y="1062335"/>
              <a:ext cx="2972989" cy="461665"/>
            </a:xfrm>
            <a:prstGeom prst="rect">
              <a:avLst/>
            </a:prstGeom>
            <a:solidFill>
              <a:srgbClr val="B2E5E8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Low Inhibitor Activity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7467600" y="2209800"/>
              <a:ext cx="381000" cy="228600"/>
            </a:xfrm>
            <a:prstGeom prst="straightConnector1">
              <a:avLst/>
            </a:prstGeom>
            <a:ln w="7620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80037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Shift Scores differ in mutated versus non-mutated samples</a:t>
            </a:r>
          </a:p>
        </p:txBody>
      </p:sp>
      <p:pic>
        <p:nvPicPr>
          <p:cNvPr id="11" name="Picture 21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5562600" cy="476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Text Box 376"/>
          <p:cNvSpPr txBox="1">
            <a:spLocks noChangeArrowheads="1"/>
          </p:cNvSpPr>
          <p:nvPr/>
        </p:nvSpPr>
        <p:spPr bwMode="auto">
          <a:xfrm>
            <a:off x="1905000" y="1600200"/>
            <a:ext cx="43434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>
            <a:lvl1pPr eaLnBrk="0" hangingPunct="0">
              <a:defRPr sz="4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1" dirty="0" smtClean="0"/>
              <a:t>Mutant Separation (t-statistic) = –5.80</a:t>
            </a:r>
            <a:endParaRPr lang="en-US" sz="1600" dirty="0" smtClean="0"/>
          </a:p>
        </p:txBody>
      </p:sp>
      <p:sp>
        <p:nvSpPr>
          <p:cNvPr id="13" name="Text Box 565"/>
          <p:cNvSpPr txBox="1">
            <a:spLocks noChangeArrowheads="1"/>
          </p:cNvSpPr>
          <p:nvPr/>
        </p:nvSpPr>
        <p:spPr bwMode="auto">
          <a:xfrm>
            <a:off x="3581400" y="6091238"/>
            <a:ext cx="1905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cs typeface="ＭＳ Ｐゴシック" charset="0"/>
              </a:rPr>
              <a:t>Shift Score</a:t>
            </a:r>
          </a:p>
        </p:txBody>
      </p:sp>
    </p:spTree>
    <p:extLst>
      <p:ext uri="{BB962C8B-B14F-4D97-AF65-F5344CB8AC3E}">
        <p14:creationId xmlns:p14="http://schemas.microsoft.com/office/powerpoint/2010/main" val="30994967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70163"/>
            <a:ext cx="4419600" cy="383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558"/>
          <p:cNvSpPr txBox="1">
            <a:spLocks noChangeArrowheads="1"/>
          </p:cNvSpPr>
          <p:nvPr/>
        </p:nvSpPr>
        <p:spPr bwMode="auto">
          <a:xfrm>
            <a:off x="3886200" y="6369050"/>
            <a:ext cx="2133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cs typeface="ＭＳ Ｐゴシック" charset="0"/>
              </a:rPr>
              <a:t>M-separation</a:t>
            </a:r>
          </a:p>
        </p:txBody>
      </p:sp>
      <p:sp>
        <p:nvSpPr>
          <p:cNvPr id="7" name="Text Box 560"/>
          <p:cNvSpPr txBox="1">
            <a:spLocks noChangeArrowheads="1"/>
          </p:cNvSpPr>
          <p:nvPr/>
        </p:nvSpPr>
        <p:spPr bwMode="auto">
          <a:xfrm>
            <a:off x="5410200" y="5334000"/>
            <a:ext cx="1295400" cy="323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32" tIns="45717" rIns="91432" bIns="45717">
            <a:spAutoFit/>
          </a:bodyPr>
          <a:lstStyle>
            <a:lvl1pPr defTabSz="219392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500" dirty="0" smtClean="0"/>
              <a:t>Background</a:t>
            </a:r>
            <a:endParaRPr lang="en-US" sz="1500" i="1" dirty="0" smtClean="0"/>
          </a:p>
        </p:txBody>
      </p:sp>
      <p:sp>
        <p:nvSpPr>
          <p:cNvPr id="8" name="Text Box 564"/>
          <p:cNvSpPr txBox="1">
            <a:spLocks noChangeArrowheads="1"/>
          </p:cNvSpPr>
          <p:nvPr/>
        </p:nvSpPr>
        <p:spPr bwMode="auto">
          <a:xfrm>
            <a:off x="3429000" y="5334000"/>
            <a:ext cx="1168400" cy="323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32" tIns="45717" rIns="91432" bIns="45717">
            <a:spAutoFit/>
          </a:bodyPr>
          <a:lstStyle>
            <a:lvl1pPr defTabSz="219392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500" dirty="0" smtClean="0"/>
              <a:t>Observed</a:t>
            </a:r>
            <a:endParaRPr lang="en-US" sz="1500" i="1" dirty="0" smtClean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Significance Analysis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57200" y="990600"/>
            <a:ext cx="84582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>
              <a:defRPr/>
            </a:pPr>
            <a:r>
              <a:rPr lang="en-US" sz="2400" dirty="0" smtClean="0"/>
              <a:t>Given the same network topology, how likely would we call a gain/loss of function</a:t>
            </a:r>
          </a:p>
          <a:p>
            <a:pPr lvl="1">
              <a:defRPr/>
            </a:pPr>
            <a:r>
              <a:rPr lang="en-US" sz="1800" dirty="0" smtClean="0"/>
              <a:t>Background model: permute gene labels in our dataset</a:t>
            </a:r>
          </a:p>
          <a:p>
            <a:pPr lvl="1">
              <a:defRPr/>
            </a:pPr>
            <a:r>
              <a:rPr lang="en-US" sz="1800" dirty="0" smtClean="0"/>
              <a:t>Compare observed versus background mutant separation scores (M-</a:t>
            </a:r>
            <a:r>
              <a:rPr lang="en-US" sz="1800" dirty="0" err="1" smtClean="0"/>
              <a:t>sep</a:t>
            </a:r>
            <a:r>
              <a:rPr lang="en-US" sz="1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63759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With Mutations, Context Matters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There are many recurrent, but low frequency mutations that are not well characterized.</a:t>
            </a:r>
            <a:endParaRPr lang="en-US" sz="1400" dirty="0" smtClean="0"/>
          </a:p>
          <a:p>
            <a:pPr eaLnBrk="1" hangingPunct="1">
              <a:defRPr/>
            </a:pPr>
            <a:r>
              <a:rPr lang="en-US" sz="2800" dirty="0">
                <a:latin typeface="Gill Sans MT" charset="0"/>
                <a:ea typeface="华文细黑" charset="0"/>
                <a:cs typeface="华文细黑" charset="0"/>
              </a:rPr>
              <a:t>Some patients with “right” mutation don’t respond. Why</a:t>
            </a:r>
            <a:r>
              <a:rPr lang="en-US" sz="2800" dirty="0" smtClean="0">
                <a:latin typeface="Gill Sans MT" charset="0"/>
                <a:ea typeface="华文细黑" charset="0"/>
                <a:cs typeface="华文细黑" charset="0"/>
              </a:rPr>
              <a:t>?</a:t>
            </a:r>
            <a:endParaRPr lang="en-US" sz="2800" dirty="0" smtClean="0"/>
          </a:p>
          <a:p>
            <a:r>
              <a:rPr lang="en-US" sz="2800" dirty="0">
                <a:latin typeface="Gill Sans MT" charset="0"/>
                <a:ea typeface="华文细黑" charset="0"/>
                <a:cs typeface="华文细黑" charset="0"/>
              </a:rPr>
              <a:t>Many cancers have one of several “novel” mutations. Can these be targeted with current approaches</a:t>
            </a:r>
            <a:r>
              <a:rPr lang="en-US" sz="2800" dirty="0" smtClean="0">
                <a:latin typeface="Gill Sans MT" charset="0"/>
                <a:ea typeface="华文细黑" charset="0"/>
                <a:cs typeface="华文细黑" charset="0"/>
              </a:rPr>
              <a:t>?</a:t>
            </a:r>
            <a:endParaRPr lang="en-US" sz="2800" dirty="0" smtClean="0"/>
          </a:p>
          <a:p>
            <a:pPr eaLnBrk="1" hangingPunct="1">
              <a:defRPr/>
            </a:pPr>
            <a:r>
              <a:rPr lang="en-US" sz="2800" dirty="0" smtClean="0"/>
              <a:t>The mode of action, loss-of-function or gain-of-function (LOF/GOF), of mutations can improve our understanding of disease mechanisms and treatment.</a:t>
            </a:r>
            <a:endParaRPr lang="en-US" sz="1400" dirty="0" smtClean="0"/>
          </a:p>
          <a:p>
            <a:pPr eaLnBrk="1" hangingPunct="1">
              <a:defRPr/>
            </a:pPr>
            <a:r>
              <a:rPr lang="en-US" sz="2800" dirty="0" smtClean="0"/>
              <a:t>Pathway-based methods can complement prediction of LOF or GOF.</a:t>
            </a:r>
          </a:p>
          <a:p>
            <a:pPr lvl="1" eaLnBrk="1" hangingPunct="1">
              <a:defRPr/>
            </a:pPr>
            <a:r>
              <a:rPr lang="en-US" sz="2400" dirty="0" smtClean="0"/>
              <a:t>Complimentary to </a:t>
            </a:r>
            <a:r>
              <a:rPr lang="en-US" sz="2400" dirty="0" err="1" smtClean="0"/>
              <a:t>LoH</a:t>
            </a:r>
            <a:r>
              <a:rPr lang="en-US" sz="2400" dirty="0" smtClean="0"/>
              <a:t>, methylation, amplification, …</a:t>
            </a:r>
          </a:p>
        </p:txBody>
      </p:sp>
    </p:spTree>
    <p:extLst>
      <p:ext uri="{BB962C8B-B14F-4D97-AF65-F5344CB8AC3E}">
        <p14:creationId xmlns:p14="http://schemas.microsoft.com/office/powerpoint/2010/main" val="15680246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Myriad Pro" charset="0"/>
                <a:ea typeface="ＭＳ Ｐゴシック" charset="0"/>
              </a:rPr>
              <a:t>Gain-of-Function (LUSC)</a:t>
            </a:r>
          </a:p>
        </p:txBody>
      </p:sp>
      <p:pic>
        <p:nvPicPr>
          <p:cNvPr id="59394" name="Picture 5" descr="NFE2L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526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6"/>
          <p:cNvSpPr txBox="1">
            <a:spLocks noChangeArrowheads="1"/>
          </p:cNvSpPr>
          <p:nvPr/>
        </p:nvSpPr>
        <p:spPr bwMode="auto">
          <a:xfrm>
            <a:off x="3657600" y="3733800"/>
            <a:ext cx="1676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000">
                <a:solidFill>
                  <a:srgbClr val="000000"/>
                </a:solidFill>
              </a:rPr>
              <a:t>NFE2L2</a:t>
            </a:r>
          </a:p>
        </p:txBody>
      </p:sp>
      <p:sp>
        <p:nvSpPr>
          <p:cNvPr id="59396" name="Text Box 8"/>
          <p:cNvSpPr txBox="1">
            <a:spLocks noChangeArrowheads="1"/>
          </p:cNvSpPr>
          <p:nvPr/>
        </p:nvSpPr>
        <p:spPr bwMode="auto">
          <a:xfrm>
            <a:off x="381000" y="1676400"/>
            <a:ext cx="2743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</a:rPr>
              <a:t>P-Shift Score</a:t>
            </a:r>
          </a:p>
        </p:txBody>
      </p:sp>
      <p:sp>
        <p:nvSpPr>
          <p:cNvPr id="59397" name="Text Box 9"/>
          <p:cNvSpPr txBox="1">
            <a:spLocks noChangeArrowheads="1"/>
          </p:cNvSpPr>
          <p:nvPr/>
        </p:nvSpPr>
        <p:spPr bwMode="auto">
          <a:xfrm>
            <a:off x="381000" y="1981200"/>
            <a:ext cx="2743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</a:rPr>
              <a:t>PARADIGM downstream</a:t>
            </a:r>
          </a:p>
        </p:txBody>
      </p:sp>
      <p:sp>
        <p:nvSpPr>
          <p:cNvPr id="59398" name="Text Box 10"/>
          <p:cNvSpPr txBox="1">
            <a:spLocks noChangeArrowheads="1"/>
          </p:cNvSpPr>
          <p:nvPr/>
        </p:nvSpPr>
        <p:spPr bwMode="auto">
          <a:xfrm>
            <a:off x="381000" y="2286000"/>
            <a:ext cx="2743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</a:rPr>
              <a:t>PARADIGM upstream</a:t>
            </a:r>
          </a:p>
        </p:txBody>
      </p:sp>
      <p:sp>
        <p:nvSpPr>
          <p:cNvPr id="59399" name="Text Box 11"/>
          <p:cNvSpPr txBox="1">
            <a:spLocks noChangeArrowheads="1"/>
          </p:cNvSpPr>
          <p:nvPr/>
        </p:nvSpPr>
        <p:spPr bwMode="auto">
          <a:xfrm>
            <a:off x="381000" y="2576513"/>
            <a:ext cx="2743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</a:rPr>
              <a:t>Expression</a:t>
            </a:r>
          </a:p>
        </p:txBody>
      </p:sp>
      <p:sp>
        <p:nvSpPr>
          <p:cNvPr id="59400" name="Text Box 12"/>
          <p:cNvSpPr txBox="1">
            <a:spLocks noChangeArrowheads="1"/>
          </p:cNvSpPr>
          <p:nvPr/>
        </p:nvSpPr>
        <p:spPr bwMode="auto">
          <a:xfrm>
            <a:off x="381000" y="2881313"/>
            <a:ext cx="2743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</a:rPr>
              <a:t>Mutation</a:t>
            </a:r>
          </a:p>
        </p:txBody>
      </p:sp>
      <p:sp>
        <p:nvSpPr>
          <p:cNvPr id="59401" name="Line 13"/>
          <p:cNvSpPr>
            <a:spLocks noChangeShapeType="1"/>
          </p:cNvSpPr>
          <p:nvPr/>
        </p:nvSpPr>
        <p:spPr bwMode="auto">
          <a:xfrm flipV="1">
            <a:off x="2590800" y="1890713"/>
            <a:ext cx="144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Line 14"/>
          <p:cNvSpPr>
            <a:spLocks noChangeShapeType="1"/>
          </p:cNvSpPr>
          <p:nvPr/>
        </p:nvSpPr>
        <p:spPr bwMode="auto">
          <a:xfrm flipV="1">
            <a:off x="3048000" y="2195513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3" name="Line 15"/>
          <p:cNvSpPr>
            <a:spLocks noChangeShapeType="1"/>
          </p:cNvSpPr>
          <p:nvPr/>
        </p:nvSpPr>
        <p:spPr bwMode="auto">
          <a:xfrm flipV="1">
            <a:off x="2819400" y="2500313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4" name="Line 16"/>
          <p:cNvSpPr>
            <a:spLocks noChangeShapeType="1"/>
          </p:cNvSpPr>
          <p:nvPr/>
        </p:nvSpPr>
        <p:spPr bwMode="auto">
          <a:xfrm flipV="1">
            <a:off x="1676400" y="2805113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5" name="Line 17"/>
          <p:cNvSpPr>
            <a:spLocks noChangeShapeType="1"/>
          </p:cNvSpPr>
          <p:nvPr/>
        </p:nvSpPr>
        <p:spPr bwMode="auto">
          <a:xfrm flipV="1">
            <a:off x="1447800" y="3109913"/>
            <a:ext cx="2514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7772400" y="6167437"/>
            <a:ext cx="1296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08080"/>
                </a:solidFill>
              </a:rPr>
              <a:t>Sam 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NFE2L2 Gain-of-Function (LUSC)</a:t>
            </a:r>
          </a:p>
        </p:txBody>
      </p:sp>
      <p:sp>
        <p:nvSpPr>
          <p:cNvPr id="5" name="AutoShape 567"/>
          <p:cNvSpPr>
            <a:spLocks noChangeArrowheads="1"/>
          </p:cNvSpPr>
          <p:nvPr/>
        </p:nvSpPr>
        <p:spPr bwMode="auto">
          <a:xfrm>
            <a:off x="228600" y="990600"/>
            <a:ext cx="3124200" cy="2209800"/>
          </a:xfrm>
          <a:prstGeom prst="flowChartAlternateProcess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6" name="Oval 572"/>
          <p:cNvSpPr>
            <a:spLocks noChangeArrowheads="1"/>
          </p:cNvSpPr>
          <p:nvPr/>
        </p:nvSpPr>
        <p:spPr bwMode="auto">
          <a:xfrm>
            <a:off x="685800" y="1905000"/>
            <a:ext cx="762000" cy="762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7" name="Oval 573"/>
          <p:cNvSpPr>
            <a:spLocks noChangeArrowheads="1"/>
          </p:cNvSpPr>
          <p:nvPr/>
        </p:nvSpPr>
        <p:spPr bwMode="auto">
          <a:xfrm>
            <a:off x="838200" y="2057400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8" name="Oval 574"/>
          <p:cNvSpPr>
            <a:spLocks noChangeArrowheads="1"/>
          </p:cNvSpPr>
          <p:nvPr/>
        </p:nvSpPr>
        <p:spPr bwMode="auto">
          <a:xfrm>
            <a:off x="533400" y="1752600"/>
            <a:ext cx="1066800" cy="1066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9" name="Oval 581"/>
          <p:cNvSpPr>
            <a:spLocks noChangeArrowheads="1"/>
          </p:cNvSpPr>
          <p:nvPr/>
        </p:nvSpPr>
        <p:spPr bwMode="auto">
          <a:xfrm>
            <a:off x="381000" y="1600200"/>
            <a:ext cx="1371600" cy="1371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10" name="Text Box 582"/>
          <p:cNvSpPr txBox="1">
            <a:spLocks noChangeArrowheads="1"/>
          </p:cNvSpPr>
          <p:nvPr/>
        </p:nvSpPr>
        <p:spPr bwMode="auto">
          <a:xfrm>
            <a:off x="304800" y="1066800"/>
            <a:ext cx="3200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19392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cs typeface="ＭＳ Ｐゴシック" charset="0"/>
              </a:rPr>
              <a:t>Upstream and Downstream Genes</a:t>
            </a:r>
            <a:endParaRPr lang="en-US" sz="1600" i="1" dirty="0" smtClean="0">
              <a:cs typeface="ＭＳ Ｐゴシック" charset="0"/>
            </a:endParaRPr>
          </a:p>
        </p:txBody>
      </p:sp>
      <p:sp>
        <p:nvSpPr>
          <p:cNvPr id="11" name="Line 583"/>
          <p:cNvSpPr>
            <a:spLocks noChangeShapeType="1"/>
          </p:cNvSpPr>
          <p:nvPr/>
        </p:nvSpPr>
        <p:spPr bwMode="auto">
          <a:xfrm flipH="1">
            <a:off x="1066800" y="1600200"/>
            <a:ext cx="6858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2" name="Text Box 584"/>
          <p:cNvSpPr txBox="1">
            <a:spLocks noChangeArrowheads="1"/>
          </p:cNvSpPr>
          <p:nvPr/>
        </p:nvSpPr>
        <p:spPr bwMode="auto">
          <a:xfrm>
            <a:off x="1752600" y="1416050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19392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smtClean="0">
                <a:cs typeface="ＭＳ Ｐゴシック" charset="0"/>
              </a:rPr>
              <a:t>PARADIGM</a:t>
            </a:r>
          </a:p>
        </p:txBody>
      </p:sp>
      <p:sp>
        <p:nvSpPr>
          <p:cNvPr id="13" name="Text Box 585"/>
          <p:cNvSpPr txBox="1">
            <a:spLocks noChangeArrowheads="1"/>
          </p:cNvSpPr>
          <p:nvPr/>
        </p:nvSpPr>
        <p:spPr bwMode="auto">
          <a:xfrm>
            <a:off x="1752600" y="1644650"/>
            <a:ext cx="1447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19392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smtClean="0">
                <a:cs typeface="ＭＳ Ｐゴシック" charset="0"/>
              </a:rPr>
              <a:t>Expression</a:t>
            </a:r>
          </a:p>
        </p:txBody>
      </p:sp>
      <p:sp>
        <p:nvSpPr>
          <p:cNvPr id="14" name="Line 586"/>
          <p:cNvSpPr>
            <a:spLocks noChangeShapeType="1"/>
          </p:cNvSpPr>
          <p:nvPr/>
        </p:nvSpPr>
        <p:spPr bwMode="auto">
          <a:xfrm flipH="1" flipV="1">
            <a:off x="1066800" y="1828800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sp>
        <p:nvSpPr>
          <p:cNvPr id="15" name="Text Box 587"/>
          <p:cNvSpPr txBox="1">
            <a:spLocks noChangeArrowheads="1"/>
          </p:cNvSpPr>
          <p:nvPr/>
        </p:nvSpPr>
        <p:spPr bwMode="auto">
          <a:xfrm>
            <a:off x="1752600" y="1905000"/>
            <a:ext cx="1676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19392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cs typeface="ＭＳ Ｐゴシック" charset="0"/>
              </a:rPr>
              <a:t>Mutation Status of focus gene (NFE2L2)</a:t>
            </a:r>
          </a:p>
        </p:txBody>
      </p:sp>
      <p:sp>
        <p:nvSpPr>
          <p:cNvPr id="16" name="Line 588"/>
          <p:cNvSpPr>
            <a:spLocks noChangeShapeType="1"/>
          </p:cNvSpPr>
          <p:nvPr/>
        </p:nvSpPr>
        <p:spPr bwMode="auto">
          <a:xfrm flipH="1" flipV="1">
            <a:off x="1066800" y="1981200"/>
            <a:ext cx="7620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4300">
              <a:cs typeface="Arial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791200" y="2057400"/>
            <a:ext cx="0" cy="609600"/>
          </a:xfrm>
          <a:prstGeom prst="straightConnector1">
            <a:avLst/>
          </a:prstGeom>
          <a:ln w="19050" cmpd="sng">
            <a:prstDash val="sysDash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638800" y="2667000"/>
            <a:ext cx="3048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643313" y="2016125"/>
            <a:ext cx="657225" cy="0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276600" y="3886200"/>
            <a:ext cx="1447800" cy="7620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9170" name="Group 28"/>
          <p:cNvGrpSpPr>
            <a:grpSpLocks/>
          </p:cNvGrpSpPr>
          <p:nvPr/>
        </p:nvGrpSpPr>
        <p:grpSpPr bwMode="auto">
          <a:xfrm>
            <a:off x="4953000" y="2895600"/>
            <a:ext cx="1676400" cy="1676400"/>
            <a:chOff x="5181600" y="2971800"/>
            <a:chExt cx="1676400" cy="1676400"/>
          </a:xfrm>
        </p:grpSpPr>
        <p:pic>
          <p:nvPicPr>
            <p:cNvPr id="49214" name="Picture 24" descr="NFE2L2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2971800"/>
              <a:ext cx="16764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215" name="TextBox 25"/>
            <p:cNvSpPr txBox="1">
              <a:spLocks noChangeArrowheads="1"/>
            </p:cNvSpPr>
            <p:nvPr/>
          </p:nvSpPr>
          <p:spPr bwMode="auto">
            <a:xfrm>
              <a:off x="5568780" y="3608457"/>
              <a:ext cx="984420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700">
                  <a:cs typeface="Arial" charset="0"/>
                </a:rPr>
                <a:t>NFE2L2</a:t>
              </a:r>
            </a:p>
          </p:txBody>
        </p:sp>
      </p:grpSp>
      <p:grpSp>
        <p:nvGrpSpPr>
          <p:cNvPr id="49171" name="Group 29"/>
          <p:cNvGrpSpPr>
            <a:grpSpLocks/>
          </p:cNvGrpSpPr>
          <p:nvPr/>
        </p:nvGrpSpPr>
        <p:grpSpPr bwMode="auto">
          <a:xfrm>
            <a:off x="7924800" y="2971800"/>
            <a:ext cx="1066800" cy="1066800"/>
            <a:chOff x="7620000" y="5105400"/>
            <a:chExt cx="1066800" cy="1066800"/>
          </a:xfrm>
        </p:grpSpPr>
        <p:pic>
          <p:nvPicPr>
            <p:cNvPr id="49212" name="Picture 26" descr="NQO1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5105400"/>
              <a:ext cx="10668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213" name="TextBox 27"/>
            <p:cNvSpPr txBox="1">
              <a:spLocks noChangeArrowheads="1"/>
            </p:cNvSpPr>
            <p:nvPr/>
          </p:nvSpPr>
          <p:spPr bwMode="auto">
            <a:xfrm>
              <a:off x="7848600" y="5486400"/>
              <a:ext cx="83820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 b="1"/>
                <a:t>NQO1</a:t>
              </a:r>
            </a:p>
          </p:txBody>
        </p:sp>
      </p:grpSp>
      <p:grpSp>
        <p:nvGrpSpPr>
          <p:cNvPr id="49172" name="Group 33"/>
          <p:cNvGrpSpPr>
            <a:grpSpLocks/>
          </p:cNvGrpSpPr>
          <p:nvPr/>
        </p:nvGrpSpPr>
        <p:grpSpPr bwMode="auto">
          <a:xfrm>
            <a:off x="5181600" y="914400"/>
            <a:ext cx="1069975" cy="1069975"/>
            <a:chOff x="6477000" y="1905000"/>
            <a:chExt cx="1069848" cy="1069848"/>
          </a:xfrm>
        </p:grpSpPr>
        <p:pic>
          <p:nvPicPr>
            <p:cNvPr id="49210" name="Picture 31" descr="KEAP1.p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1905000"/>
              <a:ext cx="1069848" cy="106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211" name="TextBox 32"/>
            <p:cNvSpPr txBox="1">
              <a:spLocks noChangeArrowheads="1"/>
            </p:cNvSpPr>
            <p:nvPr/>
          </p:nvSpPr>
          <p:spPr bwMode="auto">
            <a:xfrm>
              <a:off x="6629400" y="2286000"/>
              <a:ext cx="83820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 b="1"/>
                <a:t> KEAP1</a:t>
              </a:r>
            </a:p>
          </p:txBody>
        </p:sp>
      </p:grpSp>
      <p:grpSp>
        <p:nvGrpSpPr>
          <p:cNvPr id="49173" name="Group 36"/>
          <p:cNvGrpSpPr>
            <a:grpSpLocks/>
          </p:cNvGrpSpPr>
          <p:nvPr/>
        </p:nvGrpSpPr>
        <p:grpSpPr bwMode="auto">
          <a:xfrm>
            <a:off x="3581400" y="1371600"/>
            <a:ext cx="1069975" cy="1069975"/>
            <a:chOff x="3810000" y="1371600"/>
            <a:chExt cx="1069848" cy="1069848"/>
          </a:xfrm>
        </p:grpSpPr>
        <p:pic>
          <p:nvPicPr>
            <p:cNvPr id="49208" name="Picture 34" descr="CUL3.pn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1371600"/>
              <a:ext cx="1069848" cy="106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209" name="TextBox 35"/>
            <p:cNvSpPr txBox="1">
              <a:spLocks noChangeArrowheads="1"/>
            </p:cNvSpPr>
            <p:nvPr/>
          </p:nvSpPr>
          <p:spPr bwMode="auto">
            <a:xfrm>
              <a:off x="4038600" y="1752600"/>
              <a:ext cx="83820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 b="1" dirty="0"/>
                <a:t>CUL3</a:t>
              </a:r>
            </a:p>
          </p:txBody>
        </p:sp>
      </p:grpSp>
      <p:grpSp>
        <p:nvGrpSpPr>
          <p:cNvPr id="49174" name="Group 39"/>
          <p:cNvGrpSpPr>
            <a:grpSpLocks/>
          </p:cNvGrpSpPr>
          <p:nvPr/>
        </p:nvGrpSpPr>
        <p:grpSpPr bwMode="auto">
          <a:xfrm>
            <a:off x="6934200" y="1295400"/>
            <a:ext cx="1069975" cy="1069975"/>
            <a:chOff x="7315200" y="1295400"/>
            <a:chExt cx="1069848" cy="1069848"/>
          </a:xfrm>
        </p:grpSpPr>
        <p:pic>
          <p:nvPicPr>
            <p:cNvPr id="49206" name="Picture 37" descr="EIF2AK3.png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1295400"/>
              <a:ext cx="1069848" cy="106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207" name="TextBox 38"/>
            <p:cNvSpPr txBox="1">
              <a:spLocks noChangeArrowheads="1"/>
            </p:cNvSpPr>
            <p:nvPr/>
          </p:nvSpPr>
          <p:spPr bwMode="auto">
            <a:xfrm>
              <a:off x="7467600" y="1719590"/>
              <a:ext cx="91440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1"/>
                <a:t>EIF2AK3</a:t>
              </a: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>
            <a:off x="4572000" y="2438400"/>
            <a:ext cx="381000" cy="457200"/>
          </a:xfrm>
          <a:prstGeom prst="straightConnector1">
            <a:avLst/>
          </a:prstGeom>
          <a:ln w="19050" cmpd="sng">
            <a:prstDash val="sysDash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4876800" y="2819400"/>
            <a:ext cx="228600" cy="152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6553200" y="2438400"/>
            <a:ext cx="533400" cy="53340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9178" name="Group 72"/>
          <p:cNvGrpSpPr>
            <a:grpSpLocks/>
          </p:cNvGrpSpPr>
          <p:nvPr/>
        </p:nvGrpSpPr>
        <p:grpSpPr bwMode="auto">
          <a:xfrm>
            <a:off x="7769225" y="4187825"/>
            <a:ext cx="1069975" cy="1069975"/>
            <a:chOff x="7848600" y="4724400"/>
            <a:chExt cx="1069848" cy="1069848"/>
          </a:xfrm>
        </p:grpSpPr>
        <p:pic>
          <p:nvPicPr>
            <p:cNvPr id="49204" name="Picture 69" descr="GCLM.pn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4724400"/>
              <a:ext cx="1069848" cy="106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205" name="TextBox 70"/>
            <p:cNvSpPr txBox="1">
              <a:spLocks noChangeArrowheads="1"/>
            </p:cNvSpPr>
            <p:nvPr/>
          </p:nvSpPr>
          <p:spPr bwMode="auto">
            <a:xfrm>
              <a:off x="8001000" y="5105400"/>
              <a:ext cx="83820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 b="1"/>
                <a:t> GCLM</a:t>
              </a:r>
            </a:p>
          </p:txBody>
        </p:sp>
      </p:grpSp>
      <p:grpSp>
        <p:nvGrpSpPr>
          <p:cNvPr id="49179" name="Group 75"/>
          <p:cNvGrpSpPr>
            <a:grpSpLocks/>
          </p:cNvGrpSpPr>
          <p:nvPr/>
        </p:nvGrpSpPr>
        <p:grpSpPr bwMode="auto">
          <a:xfrm>
            <a:off x="7239000" y="5407025"/>
            <a:ext cx="1069975" cy="1069975"/>
            <a:chOff x="6096000" y="4724400"/>
            <a:chExt cx="1069848" cy="1069848"/>
          </a:xfrm>
        </p:grpSpPr>
        <p:pic>
          <p:nvPicPr>
            <p:cNvPr id="49202" name="Picture 73" descr="GCLC.pn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4724400"/>
              <a:ext cx="1069848" cy="106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203" name="TextBox 74"/>
            <p:cNvSpPr txBox="1">
              <a:spLocks noChangeArrowheads="1"/>
            </p:cNvSpPr>
            <p:nvPr/>
          </p:nvSpPr>
          <p:spPr bwMode="auto">
            <a:xfrm>
              <a:off x="6324600" y="5105400"/>
              <a:ext cx="83820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 b="1"/>
                <a:t>GCLC</a:t>
              </a:r>
            </a:p>
          </p:txBody>
        </p:sp>
      </p:grpSp>
      <p:grpSp>
        <p:nvGrpSpPr>
          <p:cNvPr id="49180" name="Group 82"/>
          <p:cNvGrpSpPr>
            <a:grpSpLocks/>
          </p:cNvGrpSpPr>
          <p:nvPr/>
        </p:nvGrpSpPr>
        <p:grpSpPr bwMode="auto">
          <a:xfrm>
            <a:off x="1978025" y="3425825"/>
            <a:ext cx="1069975" cy="1069975"/>
            <a:chOff x="533400" y="3810000"/>
            <a:chExt cx="1069848" cy="1069848"/>
          </a:xfrm>
        </p:grpSpPr>
        <p:pic>
          <p:nvPicPr>
            <p:cNvPr id="49200" name="Picture 80" descr="GSTA2.png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3810000"/>
              <a:ext cx="1069848" cy="106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201" name="TextBox 81"/>
            <p:cNvSpPr txBox="1">
              <a:spLocks noChangeArrowheads="1"/>
            </p:cNvSpPr>
            <p:nvPr/>
          </p:nvSpPr>
          <p:spPr bwMode="auto">
            <a:xfrm>
              <a:off x="685800" y="4191000"/>
              <a:ext cx="83820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 b="1"/>
                <a:t>GSTA2</a:t>
              </a:r>
            </a:p>
          </p:txBody>
        </p:sp>
      </p:grpSp>
      <p:grpSp>
        <p:nvGrpSpPr>
          <p:cNvPr id="49181" name="Group 84"/>
          <p:cNvGrpSpPr>
            <a:grpSpLocks/>
          </p:cNvGrpSpPr>
          <p:nvPr/>
        </p:nvGrpSpPr>
        <p:grpSpPr bwMode="auto">
          <a:xfrm>
            <a:off x="2209800" y="4721225"/>
            <a:ext cx="1069975" cy="1069975"/>
            <a:chOff x="1981200" y="4495800"/>
            <a:chExt cx="1069848" cy="1069848"/>
          </a:xfrm>
        </p:grpSpPr>
        <p:pic>
          <p:nvPicPr>
            <p:cNvPr id="49198" name="Picture 79" descr="GPX3.png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4495800"/>
              <a:ext cx="1069848" cy="106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99" name="TextBox 83"/>
            <p:cNvSpPr txBox="1">
              <a:spLocks noChangeArrowheads="1"/>
            </p:cNvSpPr>
            <p:nvPr/>
          </p:nvSpPr>
          <p:spPr bwMode="auto">
            <a:xfrm>
              <a:off x="2209800" y="4876800"/>
              <a:ext cx="83820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 b="1"/>
                <a:t>GPX3</a:t>
              </a:r>
            </a:p>
          </p:txBody>
        </p:sp>
      </p:grpSp>
      <p:grpSp>
        <p:nvGrpSpPr>
          <p:cNvPr id="49182" name="Group 86"/>
          <p:cNvGrpSpPr>
            <a:grpSpLocks/>
          </p:cNvGrpSpPr>
          <p:nvPr/>
        </p:nvGrpSpPr>
        <p:grpSpPr bwMode="auto">
          <a:xfrm>
            <a:off x="3197225" y="5559425"/>
            <a:ext cx="1069975" cy="1069975"/>
            <a:chOff x="2667000" y="5562600"/>
            <a:chExt cx="1069848" cy="1069848"/>
          </a:xfrm>
        </p:grpSpPr>
        <p:pic>
          <p:nvPicPr>
            <p:cNvPr id="49196" name="Picture 78" descr="UGT1A6.png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5562600"/>
              <a:ext cx="1069848" cy="106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97" name="TextBox 85"/>
            <p:cNvSpPr txBox="1">
              <a:spLocks noChangeArrowheads="1"/>
            </p:cNvSpPr>
            <p:nvPr/>
          </p:nvSpPr>
          <p:spPr bwMode="auto">
            <a:xfrm>
              <a:off x="2819400" y="5956012"/>
              <a:ext cx="8382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b="1"/>
                <a:t>UGT1A6</a:t>
              </a:r>
            </a:p>
          </p:txBody>
        </p:sp>
      </p:grpSp>
      <p:grpSp>
        <p:nvGrpSpPr>
          <p:cNvPr id="49183" name="Group 88"/>
          <p:cNvGrpSpPr>
            <a:grpSpLocks/>
          </p:cNvGrpSpPr>
          <p:nvPr/>
        </p:nvGrpSpPr>
        <p:grpSpPr bwMode="auto">
          <a:xfrm>
            <a:off x="4568825" y="5788025"/>
            <a:ext cx="1069975" cy="1069975"/>
            <a:chOff x="4191000" y="5334000"/>
            <a:chExt cx="1069848" cy="1069848"/>
          </a:xfrm>
        </p:grpSpPr>
        <p:pic>
          <p:nvPicPr>
            <p:cNvPr id="49194" name="Picture 77" descr="GSTM3.png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5334000"/>
              <a:ext cx="1069848" cy="106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95" name="TextBox 87"/>
            <p:cNvSpPr txBox="1">
              <a:spLocks noChangeArrowheads="1"/>
            </p:cNvSpPr>
            <p:nvPr/>
          </p:nvSpPr>
          <p:spPr bwMode="auto">
            <a:xfrm>
              <a:off x="4343400" y="5715000"/>
              <a:ext cx="83820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 b="1"/>
                <a:t>GSTM3</a:t>
              </a:r>
            </a:p>
          </p:txBody>
        </p:sp>
      </p:grpSp>
      <p:grpSp>
        <p:nvGrpSpPr>
          <p:cNvPr id="49184" name="Group 90"/>
          <p:cNvGrpSpPr>
            <a:grpSpLocks/>
          </p:cNvGrpSpPr>
          <p:nvPr/>
        </p:nvGrpSpPr>
        <p:grpSpPr bwMode="auto">
          <a:xfrm>
            <a:off x="5940425" y="5788025"/>
            <a:ext cx="1069975" cy="1069975"/>
            <a:chOff x="5410200" y="4876800"/>
            <a:chExt cx="1069848" cy="1069848"/>
          </a:xfrm>
        </p:grpSpPr>
        <p:pic>
          <p:nvPicPr>
            <p:cNvPr id="49192" name="Picture 76" descr="POR.png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4876800"/>
              <a:ext cx="1069848" cy="106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93" name="TextBox 89"/>
            <p:cNvSpPr txBox="1">
              <a:spLocks noChangeArrowheads="1"/>
            </p:cNvSpPr>
            <p:nvPr/>
          </p:nvSpPr>
          <p:spPr bwMode="auto">
            <a:xfrm>
              <a:off x="5638800" y="5257800"/>
              <a:ext cx="83820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 b="1"/>
                <a:t> POR</a:t>
              </a:r>
            </a:p>
          </p:txBody>
        </p:sp>
      </p:grpSp>
      <p:cxnSp>
        <p:nvCxnSpPr>
          <p:cNvPr id="93" name="Straight Arrow Connector 92"/>
          <p:cNvCxnSpPr/>
          <p:nvPr/>
        </p:nvCxnSpPr>
        <p:spPr>
          <a:xfrm flipH="1">
            <a:off x="3429000" y="4267200"/>
            <a:ext cx="1524000" cy="60960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H="1">
            <a:off x="4267200" y="4572000"/>
            <a:ext cx="914400" cy="91440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H="1">
            <a:off x="5257800" y="4724400"/>
            <a:ext cx="228600" cy="91440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6019800" y="4724400"/>
            <a:ext cx="304800" cy="91440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6477000" y="4495800"/>
            <a:ext cx="838200" cy="83820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6705600" y="4114800"/>
            <a:ext cx="990600" cy="45720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6781800" y="3657600"/>
            <a:ext cx="990600" cy="7620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6324600" y="1676400"/>
            <a:ext cx="1762021" cy="2590800"/>
            <a:chOff x="6324600" y="1676400"/>
            <a:chExt cx="1762021" cy="2590800"/>
          </a:xfrm>
        </p:grpSpPr>
        <p:cxnSp>
          <p:nvCxnSpPr>
            <p:cNvPr id="65" name="Straight Arrow Connector 64"/>
            <p:cNvCxnSpPr/>
            <p:nvPr/>
          </p:nvCxnSpPr>
          <p:spPr>
            <a:xfrm>
              <a:off x="7620000" y="2819400"/>
              <a:ext cx="381000" cy="228600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7391400" y="4038600"/>
              <a:ext cx="381000" cy="228600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6324600" y="1676400"/>
              <a:ext cx="1762021" cy="830997"/>
            </a:xfrm>
            <a:prstGeom prst="rect">
              <a:avLst/>
            </a:prstGeom>
            <a:solidFill>
              <a:srgbClr val="FFDDDD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High Target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Activity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7035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NFE2L2 Mutant Separation and Significance</a:t>
            </a:r>
          </a:p>
        </p:txBody>
      </p:sp>
      <p:sp>
        <p:nvSpPr>
          <p:cNvPr id="7" name="Text Box 557"/>
          <p:cNvSpPr txBox="1">
            <a:spLocks noChangeArrowheads="1"/>
          </p:cNvSpPr>
          <p:nvPr/>
        </p:nvSpPr>
        <p:spPr bwMode="auto">
          <a:xfrm>
            <a:off x="6248400" y="5445125"/>
            <a:ext cx="2209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cs typeface="ＭＳ Ｐゴシック" charset="0"/>
              </a:rPr>
              <a:t>M-Separation</a:t>
            </a:r>
          </a:p>
        </p:txBody>
      </p:sp>
      <p:sp>
        <p:nvSpPr>
          <p:cNvPr id="10" name="Text Box 566"/>
          <p:cNvSpPr txBox="1">
            <a:spLocks noChangeArrowheads="1"/>
          </p:cNvSpPr>
          <p:nvPr/>
        </p:nvSpPr>
        <p:spPr bwMode="auto">
          <a:xfrm>
            <a:off x="1981200" y="5454650"/>
            <a:ext cx="2057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cs typeface="ＭＳ Ｐゴシック" charset="0"/>
              </a:rPr>
              <a:t>Shift Score</a:t>
            </a:r>
          </a:p>
        </p:txBody>
      </p:sp>
      <p:pic>
        <p:nvPicPr>
          <p:cNvPr id="53252" name="Pictur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14525"/>
            <a:ext cx="4191000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Box 19"/>
          <p:cNvSpPr txBox="1">
            <a:spLocks noChangeArrowheads="1"/>
          </p:cNvSpPr>
          <p:nvPr/>
        </p:nvSpPr>
        <p:spPr bwMode="auto">
          <a:xfrm>
            <a:off x="1023938" y="2074863"/>
            <a:ext cx="2862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cs typeface="Arial" charset="0"/>
              </a:rPr>
              <a:t>M-separation (t-stat) =  4.69</a:t>
            </a:r>
          </a:p>
        </p:txBody>
      </p:sp>
      <p:sp>
        <p:nvSpPr>
          <p:cNvPr id="53254" name="TextBox 20"/>
          <p:cNvSpPr txBox="1">
            <a:spLocks noChangeArrowheads="1"/>
          </p:cNvSpPr>
          <p:nvPr/>
        </p:nvSpPr>
        <p:spPr bwMode="auto">
          <a:xfrm rot="-5400000">
            <a:off x="-727869" y="3439319"/>
            <a:ext cx="2312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cs typeface="Arial" charset="0"/>
              </a:rPr>
              <a:t>Probability Density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657600" y="2362200"/>
            <a:ext cx="1143000" cy="274320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657600" y="1905000"/>
            <a:ext cx="1143000" cy="22860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53257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4191000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561"/>
          <p:cNvSpPr txBox="1">
            <a:spLocks noChangeArrowheads="1"/>
          </p:cNvSpPr>
          <p:nvPr/>
        </p:nvSpPr>
        <p:spPr bwMode="auto">
          <a:xfrm>
            <a:off x="7467600" y="4495800"/>
            <a:ext cx="1219200" cy="323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32" tIns="45717" rIns="91432" bIns="45717">
            <a:spAutoFit/>
          </a:bodyPr>
          <a:lstStyle>
            <a:lvl1pPr defTabSz="219392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500" dirty="0" smtClean="0"/>
              <a:t>Observed</a:t>
            </a:r>
            <a:endParaRPr lang="en-US" sz="1500" i="1" dirty="0" smtClean="0"/>
          </a:p>
        </p:txBody>
      </p:sp>
      <p:sp>
        <p:nvSpPr>
          <p:cNvPr id="30" name="Text Box 562"/>
          <p:cNvSpPr txBox="1">
            <a:spLocks noChangeArrowheads="1"/>
          </p:cNvSpPr>
          <p:nvPr/>
        </p:nvSpPr>
        <p:spPr bwMode="auto">
          <a:xfrm>
            <a:off x="5334000" y="4495800"/>
            <a:ext cx="1371600" cy="323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32" tIns="45717" rIns="91432" bIns="45717">
            <a:spAutoFit/>
          </a:bodyPr>
          <a:lstStyle>
            <a:lvl1pPr defTabSz="219392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500" dirty="0" smtClean="0"/>
              <a:t>Background</a:t>
            </a:r>
            <a:endParaRPr lang="en-US" sz="1500" i="1" dirty="0" smtClean="0"/>
          </a:p>
        </p:txBody>
      </p:sp>
    </p:spTree>
    <p:extLst>
      <p:ext uri="{BB962C8B-B14F-4D97-AF65-F5344CB8AC3E}">
        <p14:creationId xmlns:p14="http://schemas.microsoft.com/office/powerpoint/2010/main" val="10428649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30275"/>
            <a:ext cx="89154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Rectangle 5"/>
          <p:cNvSpPr>
            <a:spLocks noChangeArrowheads="1"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>
                <a:solidFill>
                  <a:srgbClr val="000000"/>
                </a:solidFill>
              </a:rPr>
              <a:t>TP53 Network</a:t>
            </a: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7772400" y="6167437"/>
            <a:ext cx="1296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08080"/>
                </a:solidFill>
              </a:rPr>
              <a:t>Sam Ng</a:t>
            </a:r>
          </a:p>
        </p:txBody>
      </p:sp>
    </p:spTree>
    <p:extLst>
      <p:ext uri="{BB962C8B-B14F-4D97-AF65-F5344CB8AC3E}">
        <p14:creationId xmlns:p14="http://schemas.microsoft.com/office/powerpoint/2010/main" val="36478133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3200">
                <a:latin typeface="Myriad Pro" charset="0"/>
                <a:ea typeface="ＭＳ Ｐゴシック" charset="0"/>
              </a:rPr>
              <a:t>Discrepancy scores are sensitive</a:t>
            </a:r>
          </a:p>
        </p:txBody>
      </p:sp>
      <p:pic>
        <p:nvPicPr>
          <p:cNvPr id="62466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"/>
          <a:stretch>
            <a:fillRect/>
          </a:stretch>
        </p:blipFill>
        <p:spPr bwMode="auto">
          <a:xfrm>
            <a:off x="5943600" y="1549400"/>
            <a:ext cx="2971800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9"/>
          <p:cNvSpPr txBox="1">
            <a:spLocks noChangeArrowheads="1"/>
          </p:cNvSpPr>
          <p:nvPr/>
        </p:nvSpPr>
        <p:spPr bwMode="auto">
          <a:xfrm>
            <a:off x="1219200" y="99822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Discrepancy Score</a:t>
            </a:r>
          </a:p>
        </p:txBody>
      </p:sp>
      <p:sp>
        <p:nvSpPr>
          <p:cNvPr id="62468" name="Text Box 13"/>
          <p:cNvSpPr txBox="1">
            <a:spLocks noChangeArrowheads="1"/>
          </p:cNvSpPr>
          <p:nvPr/>
        </p:nvSpPr>
        <p:spPr bwMode="auto">
          <a:xfrm>
            <a:off x="6172200" y="9507538"/>
            <a:ext cx="281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Discrepancy Score</a:t>
            </a:r>
          </a:p>
        </p:txBody>
      </p:sp>
      <p:pic>
        <p:nvPicPr>
          <p:cNvPr id="62469" name="Picture 1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95425"/>
            <a:ext cx="29718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 Box 15"/>
          <p:cNvSpPr txBox="1">
            <a:spLocks noChangeArrowheads="1"/>
          </p:cNvSpPr>
          <p:nvPr/>
        </p:nvSpPr>
        <p:spPr bwMode="auto">
          <a:xfrm>
            <a:off x="228600" y="1792288"/>
            <a:ext cx="2514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000000"/>
                </a:solidFill>
              </a:rPr>
              <a:t>Signal Score (t-statistic) = -5.78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2471" name="Text Box 16"/>
          <p:cNvSpPr txBox="1">
            <a:spLocks noChangeArrowheads="1"/>
          </p:cNvSpPr>
          <p:nvPr/>
        </p:nvSpPr>
        <p:spPr bwMode="auto">
          <a:xfrm>
            <a:off x="6248400" y="1762125"/>
            <a:ext cx="2590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000000"/>
                </a:solidFill>
              </a:rPr>
              <a:t>Signal Score (t-statistic) = 4.985</a:t>
            </a:r>
            <a:r>
              <a:rPr lang="en-US" sz="12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2472" name="Text Box 21"/>
          <p:cNvSpPr txBox="1">
            <a:spLocks noChangeArrowheads="1"/>
          </p:cNvSpPr>
          <p:nvPr/>
        </p:nvSpPr>
        <p:spPr bwMode="auto">
          <a:xfrm>
            <a:off x="1143000" y="114935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</a:rPr>
              <a:t>RB1</a:t>
            </a:r>
          </a:p>
        </p:txBody>
      </p:sp>
      <p:sp>
        <p:nvSpPr>
          <p:cNvPr id="62473" name="Text Box 22"/>
          <p:cNvSpPr txBox="1">
            <a:spLocks noChangeArrowheads="1"/>
          </p:cNvSpPr>
          <p:nvPr/>
        </p:nvSpPr>
        <p:spPr bwMode="auto">
          <a:xfrm>
            <a:off x="7086600" y="114935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</a:rPr>
              <a:t>NFE2L2</a:t>
            </a:r>
          </a:p>
        </p:txBody>
      </p:sp>
      <p:pic>
        <p:nvPicPr>
          <p:cNvPr id="62474" name="Picture 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3954463"/>
            <a:ext cx="2398712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30663"/>
            <a:ext cx="197167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6" name="Picture 1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79563"/>
            <a:ext cx="29718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7" name="Text Box 12"/>
          <p:cNvSpPr txBox="1">
            <a:spLocks noChangeArrowheads="1"/>
          </p:cNvSpPr>
          <p:nvPr/>
        </p:nvSpPr>
        <p:spPr bwMode="auto">
          <a:xfrm>
            <a:off x="3276600" y="1770063"/>
            <a:ext cx="2590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000000"/>
                </a:solidFill>
              </a:rPr>
              <a:t>Signal Score (t-statistic) = -10.94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2478" name="Text Box 23"/>
          <p:cNvSpPr txBox="1">
            <a:spLocks noChangeArrowheads="1"/>
          </p:cNvSpPr>
          <p:nvPr/>
        </p:nvSpPr>
        <p:spPr bwMode="auto">
          <a:xfrm>
            <a:off x="4114800" y="114300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</a:rPr>
              <a:t>TP53</a:t>
            </a:r>
          </a:p>
        </p:txBody>
      </p:sp>
      <p:grpSp>
        <p:nvGrpSpPr>
          <p:cNvPr id="62479" name="Group 7"/>
          <p:cNvGrpSpPr>
            <a:grpSpLocks/>
          </p:cNvGrpSpPr>
          <p:nvPr/>
        </p:nvGrpSpPr>
        <p:grpSpPr bwMode="auto">
          <a:xfrm>
            <a:off x="3429000" y="3970338"/>
            <a:ext cx="2378075" cy="2430462"/>
            <a:chOff x="720" y="624"/>
            <a:chExt cx="3888" cy="3355"/>
          </a:xfrm>
        </p:grpSpPr>
        <p:pic>
          <p:nvPicPr>
            <p:cNvPr id="62480" name="Picture 4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624"/>
              <a:ext cx="3888" cy="3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81" name="Text Box 5"/>
            <p:cNvSpPr txBox="1">
              <a:spLocks noChangeArrowheads="1"/>
            </p:cNvSpPr>
            <p:nvPr/>
          </p:nvSpPr>
          <p:spPr bwMode="auto">
            <a:xfrm>
              <a:off x="1343" y="1034"/>
              <a:ext cx="1762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>
                  <a:solidFill>
                    <a:srgbClr val="000000"/>
                  </a:solidFill>
                </a:rPr>
                <a:t>Observed SS</a:t>
              </a:r>
            </a:p>
          </p:txBody>
        </p:sp>
        <p:sp>
          <p:nvSpPr>
            <p:cNvPr id="62482" name="Text Box 6"/>
            <p:cNvSpPr txBox="1">
              <a:spLocks noChangeArrowheads="1"/>
            </p:cNvSpPr>
            <p:nvPr/>
          </p:nvSpPr>
          <p:spPr bwMode="auto">
            <a:xfrm>
              <a:off x="2589" y="3032"/>
              <a:ext cx="1606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>
                  <a:solidFill>
                    <a:srgbClr val="000000"/>
                  </a:solidFill>
                </a:rPr>
                <a:t>Background SS</a:t>
              </a:r>
            </a:p>
          </p:txBody>
        </p:sp>
      </p:grp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7772400" y="6396037"/>
            <a:ext cx="1296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08080"/>
                </a:solidFill>
              </a:rPr>
              <a:t>Sam 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-228600"/>
            <a:ext cx="8232775" cy="1508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Myriad Pro" charset="0"/>
                <a:ea typeface="ＭＳ Ｐゴシック" charset="0"/>
              </a:rPr>
              <a:t>Specificity on “passenger” mutations</a:t>
            </a:r>
            <a:endParaRPr lang="en-US" dirty="0">
              <a:latin typeface="Myriad Pro" charset="0"/>
              <a:ea typeface="ＭＳ Ｐゴシック" charset="0"/>
            </a:endParaRPr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sz="3200">
                <a:latin typeface="Myriad Pro" charset="0"/>
                <a:ea typeface="ＭＳ Ｐゴシック" charset="0"/>
                <a:cs typeface="ＭＳ Ｐゴシック" charset="0"/>
              </a:rPr>
              <a:t>Is the discrepancy specific?</a:t>
            </a:r>
          </a:p>
          <a:p>
            <a:r>
              <a:rPr lang="en-US" sz="3200">
                <a:latin typeface="Myriad Pro" charset="0"/>
                <a:ea typeface="ＭＳ Ｐゴシック" charset="0"/>
                <a:cs typeface="ＭＳ Ｐゴシック" charset="0"/>
              </a:rPr>
              <a:t>Negative control: calculate scores for </a:t>
            </a:r>
            <a:r>
              <a:rPr lang="ja-JP" altLang="en-US" sz="3200">
                <a:latin typeface="Myriad Pro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3200">
                <a:latin typeface="Myriad Pro" charset="0"/>
                <a:ea typeface="ＭＳ Ｐゴシック" charset="0"/>
                <a:cs typeface="ＭＳ Ｐゴシック" charset="0"/>
              </a:rPr>
              <a:t>passenger</a:t>
            </a:r>
            <a:r>
              <a:rPr lang="ja-JP" altLang="en-US" sz="3200">
                <a:latin typeface="Myriad Pro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3200">
                <a:latin typeface="Myriad Pro" charset="0"/>
                <a:ea typeface="ＭＳ Ｐゴシック" charset="0"/>
                <a:cs typeface="ＭＳ Ｐゴシック" charset="0"/>
              </a:rPr>
              <a:t> mutations</a:t>
            </a:r>
          </a:p>
          <a:p>
            <a:r>
              <a:rPr lang="en-US" sz="3200">
                <a:latin typeface="Myriad Pro" charset="0"/>
                <a:ea typeface="ＭＳ Ｐゴシック" charset="0"/>
                <a:cs typeface="ＭＳ Ｐゴシック" charset="0"/>
              </a:rPr>
              <a:t>Passengers:</a:t>
            </a:r>
          </a:p>
          <a:p>
            <a:pPr lvl="1"/>
            <a:r>
              <a:rPr lang="en-US" sz="3000">
                <a:latin typeface="Myriad Pro" charset="0"/>
                <a:ea typeface="ＭＳ Ｐゴシック" charset="0"/>
                <a:cs typeface="ＭＳ Ｐゴシック" charset="0"/>
              </a:rPr>
              <a:t>insignificant by MutSig (p &gt; 0.10) </a:t>
            </a:r>
          </a:p>
          <a:p>
            <a:pPr lvl="1"/>
            <a:r>
              <a:rPr lang="en-US" sz="3000">
                <a:latin typeface="Myriad Pro" charset="0"/>
                <a:ea typeface="ＭＳ Ｐゴシック" charset="0"/>
                <a:cs typeface="ＭＳ Ｐゴシック" charset="0"/>
              </a:rPr>
              <a:t>well-represented in our pathways</a:t>
            </a:r>
          </a:p>
          <a:p>
            <a:endParaRPr lang="en-US" sz="3200">
              <a:latin typeface="Myriad Pro" charset="0"/>
              <a:ea typeface="ＭＳ Ｐゴシック" charset="0"/>
              <a:cs typeface="ＭＳ Ｐゴシック" charset="0"/>
            </a:endParaRPr>
          </a:p>
          <a:p>
            <a:r>
              <a:rPr lang="en-US" sz="3200">
                <a:latin typeface="Myriad Pro" charset="0"/>
                <a:ea typeface="ＭＳ Ｐゴシック" charset="0"/>
                <a:cs typeface="ＭＳ Ｐゴシック" charset="0"/>
              </a:rPr>
              <a:t>Discrepancy of these </a:t>
            </a:r>
            <a:r>
              <a:rPr lang="ja-JP" altLang="en-US" sz="3200">
                <a:latin typeface="Myriad Pro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3200">
                <a:latin typeface="Myriad Pro" charset="0"/>
                <a:ea typeface="ＭＳ Ｐゴシック" charset="0"/>
                <a:cs typeface="ＭＳ Ｐゴシック" charset="0"/>
              </a:rPr>
              <a:t>neutral</a:t>
            </a:r>
            <a:r>
              <a:rPr lang="ja-JP" altLang="en-US" sz="3200">
                <a:latin typeface="Myriad Pro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3200">
                <a:latin typeface="Myriad Pro" charset="0"/>
                <a:ea typeface="ＭＳ Ｐゴシック" charset="0"/>
                <a:cs typeface="ＭＳ Ｐゴシック" charset="0"/>
              </a:rPr>
              <a:t> mutations should be close to what</a:t>
            </a:r>
            <a:r>
              <a:rPr lang="ja-JP" altLang="en-US" sz="3200">
                <a:latin typeface="Myriad Pro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3200">
                <a:latin typeface="Myriad Pro" charset="0"/>
                <a:ea typeface="ＭＳ Ｐゴシック" charset="0"/>
                <a:cs typeface="ＭＳ Ｐゴシック" charset="0"/>
              </a:rPr>
              <a:t>s expected by chance (from permuted)</a:t>
            </a:r>
            <a:endParaRPr lang="en-US" sz="3200">
              <a:latin typeface="Myriad Pr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1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3492" name="Rectangle 14"/>
          <p:cNvSpPr>
            <a:spLocks noChangeArrowheads="1"/>
          </p:cNvSpPr>
          <p:nvPr/>
        </p:nvSpPr>
        <p:spPr bwMode="auto">
          <a:xfrm>
            <a:off x="0" y="969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3493" name="Rectangle 15"/>
          <p:cNvSpPr>
            <a:spLocks noChangeArrowheads="1"/>
          </p:cNvSpPr>
          <p:nvPr/>
        </p:nvSpPr>
        <p:spPr bwMode="auto">
          <a:xfrm>
            <a:off x="0" y="145446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772400" y="6396037"/>
            <a:ext cx="1296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08080"/>
                </a:solidFill>
              </a:rPr>
              <a:t>Sam 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Passenger Mutations not Shifted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229600" cy="137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Ran PARADIGM-SHIFT on COADREAD mutations with </a:t>
            </a:r>
            <a:r>
              <a:rPr lang="en-US" sz="2400" dirty="0" err="1" smtClean="0"/>
              <a:t>MutSig</a:t>
            </a:r>
            <a:r>
              <a:rPr lang="en-US" sz="2400" dirty="0" smtClean="0"/>
              <a:t> q-value &gt; 0.5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Six genes had enough pathway annotations to perform the analysis and were not significant</a:t>
            </a:r>
          </a:p>
        </p:txBody>
      </p:sp>
      <p:pic>
        <p:nvPicPr>
          <p:cNvPr id="2654" name="Picture 60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736850"/>
            <a:ext cx="4114800" cy="348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55" name="Text Box 607"/>
          <p:cNvSpPr txBox="1">
            <a:spLocks noChangeArrowheads="1"/>
          </p:cNvSpPr>
          <p:nvPr/>
        </p:nvSpPr>
        <p:spPr bwMode="auto">
          <a:xfrm>
            <a:off x="6172200" y="6149975"/>
            <a:ext cx="2819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cs typeface="ＭＳ Ｐゴシック" charset="0"/>
              </a:rPr>
              <a:t>M-Separation</a:t>
            </a:r>
          </a:p>
        </p:txBody>
      </p:sp>
      <p:sp>
        <p:nvSpPr>
          <p:cNvPr id="2659" name="Text Box 611"/>
          <p:cNvSpPr txBox="1">
            <a:spLocks noChangeArrowheads="1"/>
          </p:cNvSpPr>
          <p:nvPr/>
        </p:nvSpPr>
        <p:spPr bwMode="auto">
          <a:xfrm>
            <a:off x="5780088" y="5562600"/>
            <a:ext cx="1611312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defTabSz="219392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 smtClean="0">
                <a:cs typeface="ＭＳ Ｐゴシック" charset="0"/>
              </a:rPr>
              <a:t>Observed</a:t>
            </a:r>
            <a:endParaRPr lang="en-US" sz="1400" i="1" dirty="0" smtClean="0">
              <a:cs typeface="ＭＳ Ｐゴシック" charset="0"/>
            </a:endParaRPr>
          </a:p>
        </p:txBody>
      </p:sp>
      <p:sp>
        <p:nvSpPr>
          <p:cNvPr id="2660" name="Text Box 612"/>
          <p:cNvSpPr txBox="1">
            <a:spLocks noChangeArrowheads="1"/>
          </p:cNvSpPr>
          <p:nvPr/>
        </p:nvSpPr>
        <p:spPr bwMode="auto">
          <a:xfrm>
            <a:off x="5919788" y="5257800"/>
            <a:ext cx="1471612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defTabSz="219392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219392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219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 smtClean="0">
                <a:cs typeface="ＭＳ Ｐゴシック" charset="0"/>
              </a:rPr>
              <a:t>Background</a:t>
            </a:r>
            <a:endParaRPr lang="en-US" sz="1400" i="1" dirty="0" smtClean="0">
              <a:cs typeface="ＭＳ Ｐゴシック" charset="0"/>
            </a:endParaRPr>
          </a:p>
        </p:txBody>
      </p:sp>
      <p:pic>
        <p:nvPicPr>
          <p:cNvPr id="52231" name="Picture 613" descr="PRKDC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33528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4" name="Text Box 626"/>
          <p:cNvSpPr txBox="1">
            <a:spLocks noChangeArrowheads="1"/>
          </p:cNvSpPr>
          <p:nvPr/>
        </p:nvSpPr>
        <p:spPr bwMode="auto">
          <a:xfrm>
            <a:off x="2590800" y="4313238"/>
            <a:ext cx="1397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200" smtClean="0">
                <a:cs typeface="ＭＳ Ｐゴシック" charset="0"/>
              </a:rPr>
              <a:t>PRKDC </a:t>
            </a:r>
            <a:r>
              <a:rPr lang="en-US" sz="1400" smtClean="0">
                <a:cs typeface="ＭＳ Ｐゴシック" charset="0"/>
              </a:rPr>
              <a:t>(q-value = 1.0)</a:t>
            </a:r>
          </a:p>
        </p:txBody>
      </p:sp>
      <p:sp>
        <p:nvSpPr>
          <p:cNvPr id="54292" name="Text Box 20"/>
          <p:cNvSpPr txBox="1">
            <a:spLocks noChangeArrowheads="1"/>
          </p:cNvSpPr>
          <p:nvPr/>
        </p:nvSpPr>
        <p:spPr bwMode="auto">
          <a:xfrm>
            <a:off x="-28575" y="3506788"/>
            <a:ext cx="3117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cs typeface="Arial" charset="0"/>
              </a:rPr>
              <a:t>Expression</a:t>
            </a:r>
          </a:p>
        </p:txBody>
      </p:sp>
      <p:sp>
        <p:nvSpPr>
          <p:cNvPr id="54293" name="Line 21"/>
          <p:cNvSpPr>
            <a:spLocks noChangeShapeType="1"/>
          </p:cNvSpPr>
          <p:nvPr/>
        </p:nvSpPr>
        <p:spPr bwMode="auto">
          <a:xfrm>
            <a:off x="1371600" y="2819400"/>
            <a:ext cx="12954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4294" name="Text Box 22"/>
          <p:cNvSpPr txBox="1">
            <a:spLocks noChangeArrowheads="1"/>
          </p:cNvSpPr>
          <p:nvPr/>
        </p:nvSpPr>
        <p:spPr bwMode="auto">
          <a:xfrm>
            <a:off x="-28575" y="3186113"/>
            <a:ext cx="3176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cs typeface="Arial" charset="0"/>
              </a:rPr>
              <a:t>Inferred Upstream</a:t>
            </a:r>
          </a:p>
        </p:txBody>
      </p:sp>
      <p:sp>
        <p:nvSpPr>
          <p:cNvPr id="54295" name="Line 23"/>
          <p:cNvSpPr>
            <a:spLocks noChangeShapeType="1"/>
          </p:cNvSpPr>
          <p:nvPr/>
        </p:nvSpPr>
        <p:spPr bwMode="auto">
          <a:xfrm>
            <a:off x="2057400" y="3124200"/>
            <a:ext cx="698500" cy="342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4296" name="Line 24"/>
          <p:cNvSpPr>
            <a:spLocks noChangeShapeType="1"/>
          </p:cNvSpPr>
          <p:nvPr/>
        </p:nvSpPr>
        <p:spPr bwMode="auto">
          <a:xfrm>
            <a:off x="1828800" y="3352800"/>
            <a:ext cx="838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4297" name="Line 25"/>
          <p:cNvSpPr>
            <a:spLocks noChangeShapeType="1"/>
          </p:cNvSpPr>
          <p:nvPr/>
        </p:nvSpPr>
        <p:spPr bwMode="auto">
          <a:xfrm>
            <a:off x="1143000" y="3733800"/>
            <a:ext cx="16002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4298" name="Line 26"/>
          <p:cNvSpPr>
            <a:spLocks noChangeShapeType="1"/>
          </p:cNvSpPr>
          <p:nvPr/>
        </p:nvSpPr>
        <p:spPr bwMode="auto">
          <a:xfrm>
            <a:off x="1676400" y="40386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4299" name="Text Box 27"/>
          <p:cNvSpPr txBox="1">
            <a:spLocks noChangeArrowheads="1"/>
          </p:cNvSpPr>
          <p:nvPr/>
        </p:nvSpPr>
        <p:spPr bwMode="auto">
          <a:xfrm>
            <a:off x="-28575" y="3810000"/>
            <a:ext cx="233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cs typeface="Arial" charset="0"/>
              </a:rPr>
              <a:t>PRKDC Mutation</a:t>
            </a:r>
          </a:p>
        </p:txBody>
      </p:sp>
      <p:sp>
        <p:nvSpPr>
          <p:cNvPr id="54300" name="Text Box 28"/>
          <p:cNvSpPr txBox="1">
            <a:spLocks noChangeArrowheads="1"/>
          </p:cNvSpPr>
          <p:nvPr/>
        </p:nvSpPr>
        <p:spPr bwMode="auto">
          <a:xfrm>
            <a:off x="-28575" y="2636838"/>
            <a:ext cx="2508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cs typeface="Arial" charset="0"/>
              </a:rPr>
              <a:t>Shift Score</a:t>
            </a:r>
          </a:p>
        </p:txBody>
      </p:sp>
      <p:sp>
        <p:nvSpPr>
          <p:cNvPr id="54301" name="Text Box 29"/>
          <p:cNvSpPr txBox="1">
            <a:spLocks noChangeArrowheads="1"/>
          </p:cNvSpPr>
          <p:nvPr/>
        </p:nvSpPr>
        <p:spPr bwMode="auto">
          <a:xfrm>
            <a:off x="-28575" y="2895600"/>
            <a:ext cx="2162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cs typeface="Arial" charset="0"/>
              </a:rPr>
              <a:t>Inferred Downstream</a:t>
            </a:r>
          </a:p>
        </p:txBody>
      </p:sp>
    </p:spTree>
    <p:extLst>
      <p:ext uri="{BB962C8B-B14F-4D97-AF65-F5344CB8AC3E}">
        <p14:creationId xmlns:p14="http://schemas.microsoft.com/office/powerpoint/2010/main" val="32912102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Myriad Pro" charset="0"/>
                <a:ea typeface="ＭＳ Ｐゴシック" charset="0"/>
              </a:rPr>
              <a:t>Passenger Mutations not significantly Shifted</a:t>
            </a:r>
            <a:endParaRPr lang="en-US" dirty="0">
              <a:latin typeface="Myriad Pro" charset="0"/>
              <a:ea typeface="ＭＳ Ｐゴシック" charset="0"/>
            </a:endParaRPr>
          </a:p>
        </p:txBody>
      </p:sp>
      <p:pic>
        <p:nvPicPr>
          <p:cNvPr id="64514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956050"/>
            <a:ext cx="26289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7175"/>
            <a:ext cx="26289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36700"/>
            <a:ext cx="26289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94150"/>
            <a:ext cx="26289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1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525588"/>
            <a:ext cx="26289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4520" name="Rectangle 14"/>
          <p:cNvSpPr>
            <a:spLocks noChangeArrowheads="1"/>
          </p:cNvSpPr>
          <p:nvPr/>
        </p:nvSpPr>
        <p:spPr bwMode="auto">
          <a:xfrm>
            <a:off x="0" y="969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4521" name="Rectangle 15"/>
          <p:cNvSpPr>
            <a:spLocks noChangeArrowheads="1"/>
          </p:cNvSpPr>
          <p:nvPr/>
        </p:nvSpPr>
        <p:spPr bwMode="auto">
          <a:xfrm>
            <a:off x="0" y="145446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4522" name="Picture 1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040188"/>
            <a:ext cx="2667000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7772400" y="6396037"/>
            <a:ext cx="1296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08080"/>
                </a:solidFill>
              </a:rPr>
              <a:t>Sam 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696200" cy="533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Myriad Pro" charset="0"/>
                <a:ea typeface="ＭＳ Ｐゴシック" charset="0"/>
              </a:rPr>
              <a:t>PARADIGM-Shift </a:t>
            </a:r>
            <a:r>
              <a:rPr lang="en-US" dirty="0">
                <a:latin typeface="Myriad Pro" charset="0"/>
                <a:ea typeface="ＭＳ Ｐゴシック" charset="0"/>
              </a:rPr>
              <a:t>gives </a:t>
            </a:r>
            <a:r>
              <a:rPr lang="en-US" dirty="0" smtClean="0">
                <a:latin typeface="Myriad Pro" charset="0"/>
                <a:ea typeface="ＭＳ Ｐゴシック" charset="0"/>
              </a:rPr>
              <a:t>orthogonal </a:t>
            </a:r>
            <a:r>
              <a:rPr lang="en-US" dirty="0">
                <a:latin typeface="Myriad Pro" charset="0"/>
                <a:ea typeface="ＭＳ Ｐゴシック" charset="0"/>
              </a:rPr>
              <a:t>view of the importance of </a:t>
            </a:r>
            <a:r>
              <a:rPr lang="en-US" dirty="0" smtClean="0">
                <a:latin typeface="Myriad Pro" charset="0"/>
                <a:ea typeface="ＭＳ Ｐゴシック" charset="0"/>
              </a:rPr>
              <a:t>mutations (LUSC)</a:t>
            </a:r>
            <a:endParaRPr lang="en-US" dirty="0">
              <a:latin typeface="Myriad Pro" charset="0"/>
              <a:ea typeface="ＭＳ Ｐゴシック" charset="0"/>
            </a:endParaRPr>
          </a:p>
        </p:txBody>
      </p:sp>
      <p:sp>
        <p:nvSpPr>
          <p:cNvPr id="65538" name="Content Placeholder 11"/>
          <p:cNvSpPr>
            <a:spLocks noGrp="1"/>
          </p:cNvSpPr>
          <p:nvPr>
            <p:ph idx="1"/>
          </p:nvPr>
        </p:nvSpPr>
        <p:spPr>
          <a:xfrm>
            <a:off x="304800" y="4160838"/>
            <a:ext cx="8839200" cy="2163762"/>
          </a:xfrm>
        </p:spPr>
        <p:txBody>
          <a:bodyPr/>
          <a:lstStyle/>
          <a:p>
            <a:r>
              <a:rPr lang="en-US" sz="2400">
                <a:latin typeface="Myriad Pro" charset="0"/>
                <a:ea typeface="ＭＳ Ｐゴシック" charset="0"/>
                <a:cs typeface="ＭＳ Ｐゴシック" charset="0"/>
              </a:rPr>
              <a:t>Enables probing into infrequent events</a:t>
            </a:r>
          </a:p>
          <a:p>
            <a:r>
              <a:rPr lang="en-US" sz="2400">
                <a:latin typeface="Myriad Pro" charset="0"/>
                <a:ea typeface="ＭＳ Ｐゴシック" charset="0"/>
                <a:cs typeface="ＭＳ Ｐゴシック" charset="0"/>
              </a:rPr>
              <a:t>Can detect non-coding mutation impact (pseudo FPs) </a:t>
            </a:r>
          </a:p>
          <a:p>
            <a:r>
              <a:rPr lang="en-US" sz="2400">
                <a:latin typeface="Myriad Pro" charset="0"/>
                <a:ea typeface="ＭＳ Ｐゴシック" charset="0"/>
                <a:cs typeface="ＭＳ Ｐゴシック" charset="0"/>
              </a:rPr>
              <a:t>Can detect presence of pathway compensation for those seemingly functional mutations (pseudo FPs)</a:t>
            </a:r>
          </a:p>
          <a:p>
            <a:r>
              <a:rPr lang="en-US" sz="2400">
                <a:latin typeface="Myriad Pro" charset="0"/>
                <a:ea typeface="ＭＳ Ｐゴシック" charset="0"/>
                <a:cs typeface="ＭＳ Ｐゴシック" charset="0"/>
              </a:rPr>
              <a:t>Extend beyond mutations</a:t>
            </a:r>
          </a:p>
          <a:p>
            <a:r>
              <a:rPr lang="en-US" sz="2400">
                <a:latin typeface="Myriad Pro" charset="0"/>
                <a:ea typeface="ＭＳ Ｐゴシック" charset="0"/>
                <a:cs typeface="ＭＳ Ｐゴシック" charset="0"/>
              </a:rPr>
              <a:t>Limited to genes w/ pathway representation</a:t>
            </a:r>
          </a:p>
          <a:p>
            <a:endParaRPr lang="en-US" sz="2400">
              <a:latin typeface="Myriad Pro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5539" name="Group 26"/>
          <p:cNvGrpSpPr>
            <a:grpSpLocks/>
          </p:cNvGrpSpPr>
          <p:nvPr/>
        </p:nvGrpSpPr>
        <p:grpSpPr bwMode="auto">
          <a:xfrm>
            <a:off x="1338263" y="1219200"/>
            <a:ext cx="7348537" cy="2897188"/>
            <a:chOff x="747" y="525"/>
            <a:chExt cx="4853" cy="2117"/>
          </a:xfrm>
        </p:grpSpPr>
        <p:pic>
          <p:nvPicPr>
            <p:cNvPr id="65541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528"/>
              <a:ext cx="3312" cy="2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2" name="Line 6"/>
            <p:cNvSpPr>
              <a:spLocks noChangeShapeType="1"/>
            </p:cNvSpPr>
            <p:nvPr/>
          </p:nvSpPr>
          <p:spPr bwMode="auto">
            <a:xfrm flipH="1">
              <a:off x="1387" y="1029"/>
              <a:ext cx="121" cy="15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43" name="Text Box 7"/>
            <p:cNvSpPr txBox="1">
              <a:spLocks noChangeArrowheads="1"/>
            </p:cNvSpPr>
            <p:nvPr/>
          </p:nvSpPr>
          <p:spPr bwMode="auto">
            <a:xfrm>
              <a:off x="1508" y="938"/>
              <a:ext cx="1324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606060"/>
                  </a:solidFill>
                </a:rPr>
                <a:t>NFE2L2 (29)</a:t>
              </a:r>
            </a:p>
          </p:txBody>
        </p:sp>
        <p:sp>
          <p:nvSpPr>
            <p:cNvPr id="65544" name="Line 10"/>
            <p:cNvSpPr>
              <a:spLocks noChangeShapeType="1"/>
            </p:cNvSpPr>
            <p:nvPr/>
          </p:nvSpPr>
          <p:spPr bwMode="auto">
            <a:xfrm flipV="1">
              <a:off x="3696" y="2299"/>
              <a:ext cx="480" cy="4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45" name="Text Box 11"/>
            <p:cNvSpPr txBox="1">
              <a:spLocks noChangeArrowheads="1"/>
            </p:cNvSpPr>
            <p:nvPr/>
          </p:nvSpPr>
          <p:spPr bwMode="auto">
            <a:xfrm>
              <a:off x="2685" y="2223"/>
              <a:ext cx="1107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606060"/>
                  </a:solidFill>
                </a:rPr>
                <a:t>CDKN2A (n=30)</a:t>
              </a:r>
            </a:p>
          </p:txBody>
        </p:sp>
        <p:sp>
          <p:nvSpPr>
            <p:cNvPr id="65546" name="TextBox 20"/>
            <p:cNvSpPr txBox="1">
              <a:spLocks noChangeArrowheads="1"/>
            </p:cNvSpPr>
            <p:nvPr/>
          </p:nvSpPr>
          <p:spPr bwMode="auto">
            <a:xfrm rot="-5400000">
              <a:off x="89" y="1183"/>
              <a:ext cx="1740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</a:rPr>
                <a:t>Pathway Discrepancy</a:t>
              </a:r>
            </a:p>
            <a:p>
              <a:pPr algn="ctr" eaLnBrk="1" hangingPunct="1"/>
              <a:r>
                <a:rPr lang="en-US" sz="1800">
                  <a:solidFill>
                    <a:srgbClr val="000000"/>
                  </a:solidFill>
                </a:rPr>
                <a:t>LUSC</a:t>
              </a:r>
            </a:p>
          </p:txBody>
        </p:sp>
        <p:grpSp>
          <p:nvGrpSpPr>
            <p:cNvPr id="65547" name="Group 27"/>
            <p:cNvGrpSpPr>
              <a:grpSpLocks/>
            </p:cNvGrpSpPr>
            <p:nvPr/>
          </p:nvGrpSpPr>
          <p:grpSpPr bwMode="auto">
            <a:xfrm>
              <a:off x="1392" y="591"/>
              <a:ext cx="4208" cy="2051"/>
              <a:chOff x="2209799" y="1066800"/>
              <a:chExt cx="6680714" cy="3255989"/>
            </a:xfrm>
          </p:grpSpPr>
          <p:sp>
            <p:nvSpPr>
              <p:cNvPr id="65548" name="Line 8"/>
              <p:cNvSpPr>
                <a:spLocks noChangeShapeType="1"/>
              </p:cNvSpPr>
              <p:nvPr/>
            </p:nvSpPr>
            <p:spPr bwMode="auto">
              <a:xfrm flipH="1">
                <a:off x="2441171" y="2287473"/>
                <a:ext cx="191193" cy="2389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49" name="Text Box 9"/>
              <p:cNvSpPr txBox="1">
                <a:spLocks noChangeArrowheads="1"/>
              </p:cNvSpPr>
              <p:nvPr/>
            </p:nvSpPr>
            <p:spPr bwMode="auto">
              <a:xfrm>
                <a:off x="2632545" y="2144149"/>
                <a:ext cx="3386959" cy="390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MET (</a:t>
                </a:r>
                <a:r>
                  <a:rPr lang="en-US" sz="1600">
                    <a:solidFill>
                      <a:srgbClr val="FF0000"/>
                    </a:solidFill>
                  </a:rPr>
                  <a:t>n=7</a:t>
                </a:r>
                <a:r>
                  <a:rPr lang="en-US" sz="1600">
                    <a:solidFill>
                      <a:srgbClr val="000000"/>
                    </a:solidFill>
                  </a:rPr>
                  <a:t>) (gefitinib resistance) </a:t>
                </a:r>
              </a:p>
            </p:txBody>
          </p:sp>
          <p:sp>
            <p:nvSpPr>
              <p:cNvPr id="65550" name="Line 6"/>
              <p:cNvSpPr>
                <a:spLocks noChangeShapeType="1"/>
              </p:cNvSpPr>
              <p:nvPr/>
            </p:nvSpPr>
            <p:spPr bwMode="auto">
              <a:xfrm flipH="1" flipV="1">
                <a:off x="2209799" y="1144386"/>
                <a:ext cx="698824" cy="6580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51" name="Text Box 7"/>
              <p:cNvSpPr txBox="1">
                <a:spLocks noChangeArrowheads="1"/>
              </p:cNvSpPr>
              <p:nvPr/>
            </p:nvSpPr>
            <p:spPr bwMode="auto">
              <a:xfrm>
                <a:off x="2908827" y="1066800"/>
                <a:ext cx="2945906" cy="390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HIF3A (</a:t>
                </a:r>
                <a:r>
                  <a:rPr lang="en-US" sz="1600">
                    <a:solidFill>
                      <a:srgbClr val="FF0000"/>
                    </a:solidFill>
                  </a:rPr>
                  <a:t>n=7</a:t>
                </a:r>
                <a:r>
                  <a:rPr lang="en-US" sz="1600">
                    <a:solidFill>
                      <a:srgbClr val="000000"/>
                    </a:solidFill>
                  </a:rPr>
                  <a:t>)</a:t>
                </a:r>
              </a:p>
            </p:txBody>
          </p:sp>
          <p:sp>
            <p:nvSpPr>
              <p:cNvPr id="65552" name="Line 6"/>
              <p:cNvSpPr>
                <a:spLocks noChangeShapeType="1"/>
              </p:cNvSpPr>
              <p:nvPr/>
            </p:nvSpPr>
            <p:spPr bwMode="auto">
              <a:xfrm flipH="1">
                <a:off x="2209799" y="1516380"/>
                <a:ext cx="698822" cy="852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53" name="Text Box 7"/>
              <p:cNvSpPr txBox="1">
                <a:spLocks noChangeArrowheads="1"/>
              </p:cNvSpPr>
              <p:nvPr/>
            </p:nvSpPr>
            <p:spPr bwMode="auto">
              <a:xfrm>
                <a:off x="2908827" y="1372509"/>
                <a:ext cx="3263797" cy="390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TBC1D4 (</a:t>
                </a:r>
                <a:r>
                  <a:rPr lang="en-US" sz="1600">
                    <a:solidFill>
                      <a:srgbClr val="FF0000"/>
                    </a:solidFill>
                  </a:rPr>
                  <a:t>n=9</a:t>
                </a:r>
                <a:r>
                  <a:rPr lang="en-US" sz="1600">
                    <a:solidFill>
                      <a:srgbClr val="000000"/>
                    </a:solidFill>
                  </a:rPr>
                  <a:t>) (AKT signaling)</a:t>
                </a:r>
              </a:p>
            </p:txBody>
          </p:sp>
          <p:sp>
            <p:nvSpPr>
              <p:cNvPr id="65554" name="Line 8"/>
              <p:cNvSpPr>
                <a:spLocks noChangeShapeType="1"/>
              </p:cNvSpPr>
              <p:nvPr/>
            </p:nvSpPr>
            <p:spPr bwMode="auto">
              <a:xfrm flipH="1">
                <a:off x="2362200" y="1973581"/>
                <a:ext cx="191193" cy="2389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55" name="Text Box 9"/>
              <p:cNvSpPr txBox="1">
                <a:spLocks noChangeArrowheads="1"/>
              </p:cNvSpPr>
              <p:nvPr/>
            </p:nvSpPr>
            <p:spPr bwMode="auto">
              <a:xfrm>
                <a:off x="2552656" y="1831073"/>
                <a:ext cx="2095421" cy="390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MAP2K6 (</a:t>
                </a:r>
                <a:r>
                  <a:rPr lang="en-US" sz="1600">
                    <a:solidFill>
                      <a:srgbClr val="FF0000"/>
                    </a:solidFill>
                  </a:rPr>
                  <a:t>n=5</a:t>
                </a:r>
                <a:r>
                  <a:rPr lang="en-US" sz="1600">
                    <a:solidFill>
                      <a:srgbClr val="000000"/>
                    </a:solidFill>
                  </a:rPr>
                  <a:t>)</a:t>
                </a:r>
              </a:p>
            </p:txBody>
          </p:sp>
          <p:sp>
            <p:nvSpPr>
              <p:cNvPr id="65556" name="Line 10"/>
              <p:cNvSpPr>
                <a:spLocks noChangeShapeType="1"/>
              </p:cNvSpPr>
              <p:nvPr/>
            </p:nvSpPr>
            <p:spPr bwMode="auto">
              <a:xfrm flipV="1">
                <a:off x="6172200" y="4061650"/>
                <a:ext cx="533400" cy="531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57" name="Text Box 11"/>
              <p:cNvSpPr txBox="1">
                <a:spLocks noChangeArrowheads="1"/>
              </p:cNvSpPr>
              <p:nvPr/>
            </p:nvSpPr>
            <p:spPr bwMode="auto">
              <a:xfrm>
                <a:off x="4648077" y="3932365"/>
                <a:ext cx="1757557" cy="390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EIF4G1 (</a:t>
                </a:r>
                <a:r>
                  <a:rPr lang="en-US" sz="1600">
                    <a:solidFill>
                      <a:srgbClr val="FF0000"/>
                    </a:solidFill>
                  </a:rPr>
                  <a:t>n=20</a:t>
                </a:r>
                <a:r>
                  <a:rPr lang="en-US" sz="1600">
                    <a:solidFill>
                      <a:srgbClr val="000000"/>
                    </a:solidFill>
                  </a:rPr>
                  <a:t>)</a:t>
                </a:r>
              </a:p>
            </p:txBody>
          </p:sp>
          <p:sp>
            <p:nvSpPr>
              <p:cNvPr id="65558" name="Line 10"/>
              <p:cNvSpPr>
                <a:spLocks noChangeShapeType="1"/>
              </p:cNvSpPr>
              <p:nvPr/>
            </p:nvSpPr>
            <p:spPr bwMode="auto">
              <a:xfrm flipV="1">
                <a:off x="5791200" y="3524226"/>
                <a:ext cx="533400" cy="531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59" name="Text Box 11"/>
              <p:cNvSpPr txBox="1">
                <a:spLocks noChangeArrowheads="1"/>
              </p:cNvSpPr>
              <p:nvPr/>
            </p:nvSpPr>
            <p:spPr bwMode="auto">
              <a:xfrm>
                <a:off x="3123529" y="3348571"/>
                <a:ext cx="2819414" cy="6740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GLI2 (</a:t>
                </a:r>
                <a:r>
                  <a:rPr lang="en-US" sz="1600">
                    <a:solidFill>
                      <a:srgbClr val="FF0000"/>
                    </a:solidFill>
                  </a:rPr>
                  <a:t>n=10</a:t>
                </a:r>
                <a:r>
                  <a:rPr lang="en-US" sz="1600">
                    <a:solidFill>
                      <a:srgbClr val="000000"/>
                    </a:solidFill>
                  </a:rPr>
                  <a:t>) (SHH signaling)</a:t>
                </a:r>
              </a:p>
            </p:txBody>
          </p:sp>
          <p:sp>
            <p:nvSpPr>
              <p:cNvPr id="65560" name="Line 10"/>
              <p:cNvSpPr>
                <a:spLocks noChangeShapeType="1"/>
              </p:cNvSpPr>
              <p:nvPr/>
            </p:nvSpPr>
            <p:spPr bwMode="auto">
              <a:xfrm flipH="1" flipV="1">
                <a:off x="6934200" y="3886200"/>
                <a:ext cx="228600" cy="531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61" name="Text Box 11"/>
              <p:cNvSpPr txBox="1">
                <a:spLocks noChangeArrowheads="1"/>
              </p:cNvSpPr>
              <p:nvPr/>
            </p:nvSpPr>
            <p:spPr bwMode="auto">
              <a:xfrm>
                <a:off x="7132956" y="3764778"/>
                <a:ext cx="1757557" cy="390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AR (</a:t>
                </a:r>
                <a:r>
                  <a:rPr lang="en-US" sz="1600">
                    <a:solidFill>
                      <a:srgbClr val="FF0000"/>
                    </a:solidFill>
                  </a:rPr>
                  <a:t>n=8</a:t>
                </a:r>
                <a:r>
                  <a:rPr lang="en-US" sz="1600">
                    <a:solidFill>
                      <a:srgbClr val="000000"/>
                    </a:solidFill>
                  </a:rPr>
                  <a:t>)</a:t>
                </a:r>
              </a:p>
            </p:txBody>
          </p:sp>
        </p:grpSp>
      </p:grpSp>
      <p:sp>
        <p:nvSpPr>
          <p:cNvPr id="65540" name="TextBox 6"/>
          <p:cNvSpPr txBox="1">
            <a:spLocks noChangeArrowheads="1"/>
          </p:cNvSpPr>
          <p:nvPr/>
        </p:nvSpPr>
        <p:spPr bwMode="auto">
          <a:xfrm>
            <a:off x="7772400" y="6324600"/>
            <a:ext cx="1296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808080"/>
                </a:solidFill>
              </a:rPr>
              <a:t>Sam 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Informative neighboring genes for classifying mutation status should also be informative for calling functional impact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Include neighboring genes upstream and downstream based on:</a:t>
            </a:r>
          </a:p>
          <a:p>
            <a:pPr lvl="1">
              <a:defRPr/>
            </a:pPr>
            <a:r>
              <a:rPr lang="en-US" dirty="0" smtClean="0"/>
              <a:t>Unsupervised: variance</a:t>
            </a:r>
          </a:p>
          <a:p>
            <a:pPr lvl="1">
              <a:defRPr/>
            </a:pPr>
            <a:r>
              <a:rPr lang="en-US" dirty="0" smtClean="0"/>
              <a:t>Supervised: Fischer’s, t-test, SVM weights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mtClean="0"/>
              <a:t>Neighborhood Selection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182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Two Themes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006927425"/>
              </p:ext>
            </p:extLst>
          </p:nvPr>
        </p:nvGraphicFramePr>
        <p:xfrm>
          <a:off x="1478237" y="179746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7371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4"/>
          <p:cNvSpPr txBox="1">
            <a:spLocks noChangeArrowheads="1"/>
          </p:cNvSpPr>
          <p:nvPr/>
        </p:nvSpPr>
        <p:spPr bwMode="auto">
          <a:xfrm>
            <a:off x="2286000" y="1352550"/>
            <a:ext cx="1712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cs typeface="Arial" charset="0"/>
              </a:rPr>
              <a:t>RB1 (GBM)</a:t>
            </a:r>
          </a:p>
        </p:txBody>
      </p:sp>
      <p:sp>
        <p:nvSpPr>
          <p:cNvPr id="35842" name="TextBox 5"/>
          <p:cNvSpPr txBox="1">
            <a:spLocks noChangeArrowheads="1"/>
          </p:cNvSpPr>
          <p:nvPr/>
        </p:nvSpPr>
        <p:spPr bwMode="auto">
          <a:xfrm>
            <a:off x="3857625" y="1371600"/>
            <a:ext cx="1781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cs typeface="Arial" charset="0"/>
              </a:rPr>
              <a:t>TP53 (GBM)</a:t>
            </a:r>
          </a:p>
        </p:txBody>
      </p:sp>
      <p:sp>
        <p:nvSpPr>
          <p:cNvPr id="35843" name="TextBox 6"/>
          <p:cNvSpPr txBox="1">
            <a:spLocks noChangeArrowheads="1"/>
          </p:cNvSpPr>
          <p:nvPr/>
        </p:nvSpPr>
        <p:spPr bwMode="auto">
          <a:xfrm>
            <a:off x="5530850" y="1371600"/>
            <a:ext cx="2241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cs typeface="Arial" charset="0"/>
              </a:rPr>
              <a:t>NFE2L2 (LUSC)</a:t>
            </a:r>
          </a:p>
        </p:txBody>
      </p:sp>
      <p:sp>
        <p:nvSpPr>
          <p:cNvPr id="35844" name="TextBox 7"/>
          <p:cNvSpPr txBox="1">
            <a:spLocks noChangeArrowheads="1"/>
          </p:cNvSpPr>
          <p:nvPr/>
        </p:nvSpPr>
        <p:spPr bwMode="auto">
          <a:xfrm rot="-5400000">
            <a:off x="989806" y="3352007"/>
            <a:ext cx="118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cs typeface="Arial" charset="0"/>
              </a:rPr>
              <a:t>AUC</a:t>
            </a:r>
          </a:p>
        </p:txBody>
      </p:sp>
      <p:grpSp>
        <p:nvGrpSpPr>
          <p:cNvPr id="35845" name="Group 8"/>
          <p:cNvGrpSpPr>
            <a:grpSpLocks/>
          </p:cNvGrpSpPr>
          <p:nvPr/>
        </p:nvGrpSpPr>
        <p:grpSpPr bwMode="auto">
          <a:xfrm>
            <a:off x="1981200" y="6019800"/>
            <a:ext cx="1684338" cy="374650"/>
            <a:chOff x="1473449" y="5760250"/>
            <a:chExt cx="1684599" cy="374674"/>
          </a:xfrm>
        </p:grpSpPr>
        <p:sp>
          <p:nvSpPr>
            <p:cNvPr id="35862" name="TextBox 11"/>
            <p:cNvSpPr txBox="1">
              <a:spLocks noChangeArrowheads="1"/>
            </p:cNvSpPr>
            <p:nvPr/>
          </p:nvSpPr>
          <p:spPr bwMode="auto">
            <a:xfrm rot="-2334088">
              <a:off x="1473449" y="5760250"/>
              <a:ext cx="13448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cs typeface="Arial" charset="0"/>
                </a:rPr>
                <a:t>SVM-nbrs</a:t>
              </a:r>
            </a:p>
          </p:txBody>
        </p:sp>
        <p:sp>
          <p:nvSpPr>
            <p:cNvPr id="35863" name="TextBox 12"/>
            <p:cNvSpPr txBox="1">
              <a:spLocks noChangeArrowheads="1"/>
            </p:cNvSpPr>
            <p:nvPr/>
          </p:nvSpPr>
          <p:spPr bwMode="auto">
            <a:xfrm rot="-2334088">
              <a:off x="2012362" y="5765592"/>
              <a:ext cx="1145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cs typeface="Arial" charset="0"/>
                </a:rPr>
                <a:t>SVM-full</a:t>
              </a:r>
            </a:p>
          </p:txBody>
        </p:sp>
      </p:grpSp>
      <p:cxnSp>
        <p:nvCxnSpPr>
          <p:cNvPr id="25" name="Straight Connector 24"/>
          <p:cNvCxnSpPr/>
          <p:nvPr/>
        </p:nvCxnSpPr>
        <p:spPr>
          <a:xfrm flipV="1">
            <a:off x="4114800" y="1828800"/>
            <a:ext cx="1066800" cy="0"/>
          </a:xfrm>
          <a:prstGeom prst="line">
            <a:avLst/>
          </a:prstGeom>
          <a:ln w="38100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Neighboring Genes are Informative for Classifying Mutation Status </a:t>
            </a:r>
          </a:p>
        </p:txBody>
      </p:sp>
      <p:pic>
        <p:nvPicPr>
          <p:cNvPr id="35848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66"/>
          <a:stretch>
            <a:fillRect/>
          </a:stretch>
        </p:blipFill>
        <p:spPr bwMode="auto">
          <a:xfrm>
            <a:off x="1992313" y="2133600"/>
            <a:ext cx="69215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0" r="60150"/>
          <a:stretch>
            <a:fillRect/>
          </a:stretch>
        </p:blipFill>
        <p:spPr bwMode="auto">
          <a:xfrm>
            <a:off x="2592388" y="2133600"/>
            <a:ext cx="1108075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5" r="31346"/>
          <a:stretch>
            <a:fillRect/>
          </a:stretch>
        </p:blipFill>
        <p:spPr bwMode="auto">
          <a:xfrm>
            <a:off x="4114800" y="2133600"/>
            <a:ext cx="1076325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89" r="-2"/>
          <a:stretch>
            <a:fillRect/>
          </a:stretch>
        </p:blipFill>
        <p:spPr bwMode="auto">
          <a:xfrm>
            <a:off x="5641975" y="2133600"/>
            <a:ext cx="1216025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03" t="62532" r="5956"/>
          <a:stretch>
            <a:fillRect/>
          </a:stretch>
        </p:blipFill>
        <p:spPr bwMode="auto">
          <a:xfrm>
            <a:off x="5181600" y="4467225"/>
            <a:ext cx="4699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03" t="62532" r="5956"/>
          <a:stretch>
            <a:fillRect/>
          </a:stretch>
        </p:blipFill>
        <p:spPr bwMode="auto">
          <a:xfrm>
            <a:off x="3657600" y="4467225"/>
            <a:ext cx="4699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Straight Connector 41"/>
          <p:cNvCxnSpPr/>
          <p:nvPr/>
        </p:nvCxnSpPr>
        <p:spPr>
          <a:xfrm flipV="1">
            <a:off x="2590800" y="1828800"/>
            <a:ext cx="1066800" cy="0"/>
          </a:xfrm>
          <a:prstGeom prst="line">
            <a:avLst/>
          </a:prstGeom>
          <a:ln w="38100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5638800" y="1828800"/>
            <a:ext cx="1066800" cy="0"/>
          </a:xfrm>
          <a:prstGeom prst="line">
            <a:avLst/>
          </a:prstGeom>
          <a:ln w="38100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5856" name="Group 8"/>
          <p:cNvGrpSpPr>
            <a:grpSpLocks/>
          </p:cNvGrpSpPr>
          <p:nvPr/>
        </p:nvGrpSpPr>
        <p:grpSpPr bwMode="auto">
          <a:xfrm>
            <a:off x="3497263" y="6026150"/>
            <a:ext cx="1684337" cy="374650"/>
            <a:chOff x="1473449" y="5760250"/>
            <a:chExt cx="1684599" cy="374674"/>
          </a:xfrm>
        </p:grpSpPr>
        <p:sp>
          <p:nvSpPr>
            <p:cNvPr id="35860" name="TextBox 11"/>
            <p:cNvSpPr txBox="1">
              <a:spLocks noChangeArrowheads="1"/>
            </p:cNvSpPr>
            <p:nvPr/>
          </p:nvSpPr>
          <p:spPr bwMode="auto">
            <a:xfrm rot="-2334088">
              <a:off x="1473449" y="5760250"/>
              <a:ext cx="13448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cs typeface="Arial" charset="0"/>
                </a:rPr>
                <a:t>SVM-nbrs</a:t>
              </a:r>
            </a:p>
          </p:txBody>
        </p:sp>
        <p:sp>
          <p:nvSpPr>
            <p:cNvPr id="35861" name="TextBox 12"/>
            <p:cNvSpPr txBox="1">
              <a:spLocks noChangeArrowheads="1"/>
            </p:cNvSpPr>
            <p:nvPr/>
          </p:nvSpPr>
          <p:spPr bwMode="auto">
            <a:xfrm rot="-2334088">
              <a:off x="2012362" y="5765592"/>
              <a:ext cx="1145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cs typeface="Arial" charset="0"/>
                </a:rPr>
                <a:t>SVM-full</a:t>
              </a:r>
            </a:p>
          </p:txBody>
        </p:sp>
      </p:grpSp>
      <p:grpSp>
        <p:nvGrpSpPr>
          <p:cNvPr id="35857" name="Group 8"/>
          <p:cNvGrpSpPr>
            <a:grpSpLocks/>
          </p:cNvGrpSpPr>
          <p:nvPr/>
        </p:nvGrpSpPr>
        <p:grpSpPr bwMode="auto">
          <a:xfrm>
            <a:off x="5097463" y="6019800"/>
            <a:ext cx="1684337" cy="374650"/>
            <a:chOff x="1473449" y="5760250"/>
            <a:chExt cx="1684599" cy="374674"/>
          </a:xfrm>
        </p:grpSpPr>
        <p:sp>
          <p:nvSpPr>
            <p:cNvPr id="35858" name="TextBox 11"/>
            <p:cNvSpPr txBox="1">
              <a:spLocks noChangeArrowheads="1"/>
            </p:cNvSpPr>
            <p:nvPr/>
          </p:nvSpPr>
          <p:spPr bwMode="auto">
            <a:xfrm rot="-2334088">
              <a:off x="1473449" y="5760250"/>
              <a:ext cx="13448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cs typeface="Arial" charset="0"/>
                </a:rPr>
                <a:t>SVM-nbrs</a:t>
              </a:r>
            </a:p>
          </p:txBody>
        </p:sp>
        <p:sp>
          <p:nvSpPr>
            <p:cNvPr id="35859" name="TextBox 12"/>
            <p:cNvSpPr txBox="1">
              <a:spLocks noChangeArrowheads="1"/>
            </p:cNvSpPr>
            <p:nvPr/>
          </p:nvSpPr>
          <p:spPr bwMode="auto">
            <a:xfrm rot="-2334088">
              <a:off x="2012362" y="5765592"/>
              <a:ext cx="11456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cs typeface="Arial" charset="0"/>
                </a:rPr>
                <a:t>SVM-full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38726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Two Themes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80480039"/>
              </p:ext>
            </p:extLst>
          </p:nvPr>
        </p:nvGraphicFramePr>
        <p:xfrm>
          <a:off x="1478237" y="179746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5730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455613" y="0"/>
            <a:ext cx="8232775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Myriad Pro" charset="0"/>
                <a:ea typeface="ＭＳ Ｐゴシック" charset="0"/>
              </a:rPr>
              <a:t>PATHMARK: Identify Pathway-based “markers” that underlie sub-types</a:t>
            </a:r>
            <a:endParaRPr lang="en-US" dirty="0">
              <a:latin typeface="Myriad Pro" charset="0"/>
              <a:ea typeface="ＭＳ Ｐゴシック" charset="0"/>
            </a:endParaRP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5715000" cy="5486400"/>
          </a:xfrm>
        </p:spPr>
        <p:txBody>
          <a:bodyPr/>
          <a:lstStyle/>
          <a:p>
            <a:r>
              <a:rPr lang="en-US">
                <a:latin typeface="Gill Sans MT" charset="0"/>
                <a:ea typeface="华文细黑" charset="0"/>
                <a:cs typeface="华文细黑" charset="0"/>
              </a:rPr>
              <a:t>Identify sub-pathways that distinguish patients sub-types (e.g. mutant vs. non-mutant, response to drug, etc)</a:t>
            </a:r>
          </a:p>
          <a:p>
            <a:r>
              <a:rPr lang="en-US">
                <a:latin typeface="Gill Sans MT" charset="0"/>
                <a:ea typeface="华文细黑" charset="0"/>
                <a:cs typeface="华文细黑" charset="0"/>
              </a:rPr>
              <a:t>Predict mutation impact on pathway “neighborhood”</a:t>
            </a:r>
          </a:p>
          <a:p>
            <a:r>
              <a:rPr lang="en-US">
                <a:latin typeface="Gill Sans MT" charset="0"/>
                <a:ea typeface="华文细黑" charset="0"/>
                <a:cs typeface="华文细黑" charset="0"/>
              </a:rPr>
              <a:t>Identify master control points for drug targeting.</a:t>
            </a:r>
          </a:p>
          <a:p>
            <a:r>
              <a:rPr lang="en-US">
                <a:latin typeface="Gill Sans MT" charset="0"/>
                <a:ea typeface="华文细黑" charset="0"/>
                <a:cs typeface="华文细黑" charset="0"/>
              </a:rPr>
              <a:t>Predict outcomes with quantitative simulations.</a:t>
            </a:r>
          </a:p>
        </p:txBody>
      </p:sp>
      <p:pic>
        <p:nvPicPr>
          <p:cNvPr id="43011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05000"/>
            <a:ext cx="3276600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2"/>
          <p:cNvSpPr>
            <a:spLocks noChangeArrowheads="1"/>
          </p:cNvSpPr>
          <p:nvPr/>
        </p:nvSpPr>
        <p:spPr bwMode="auto">
          <a:xfrm>
            <a:off x="6013450" y="1524000"/>
            <a:ext cx="2901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Gill Sans MT" charset="0"/>
                <a:ea typeface="华文细黑" charset="0"/>
                <a:cs typeface="华文细黑" charset="0"/>
              </a:rPr>
              <a:t>Insight from contrast </a:t>
            </a:r>
            <a:endParaRPr lang="en-US" dirty="0"/>
          </a:p>
        </p:txBody>
      </p:sp>
      <p:sp>
        <p:nvSpPr>
          <p:cNvPr id="43013" name="TextBox 3"/>
          <p:cNvSpPr txBox="1">
            <a:spLocks noChangeArrowheads="1"/>
          </p:cNvSpPr>
          <p:nvPr/>
        </p:nvSpPr>
        <p:spPr bwMode="auto">
          <a:xfrm>
            <a:off x="7086600" y="6400800"/>
            <a:ext cx="159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Ted Goldstein</a:t>
            </a:r>
          </a:p>
        </p:txBody>
      </p:sp>
      <p:pic>
        <p:nvPicPr>
          <p:cNvPr id="43014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2" b="18463"/>
          <a:stretch>
            <a:fillRect/>
          </a:stretch>
        </p:blipFill>
        <p:spPr bwMode="auto">
          <a:xfrm>
            <a:off x="5541963" y="5181600"/>
            <a:ext cx="1544637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3015" name="TextBox 6"/>
          <p:cNvSpPr txBox="1">
            <a:spLocks noChangeArrowheads="1"/>
          </p:cNvSpPr>
          <p:nvPr/>
        </p:nvSpPr>
        <p:spPr bwMode="auto">
          <a:xfrm>
            <a:off x="4111625" y="6261100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Sam Ng</a:t>
            </a:r>
          </a:p>
        </p:txBody>
      </p:sp>
      <p:pic>
        <p:nvPicPr>
          <p:cNvPr id="4301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" b="24850"/>
          <a:stretch>
            <a:fillRect/>
          </a:stretch>
        </p:blipFill>
        <p:spPr bwMode="auto">
          <a:xfrm>
            <a:off x="3048000" y="5562600"/>
            <a:ext cx="98425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5538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latin typeface="Myriad Pro" charset="0"/>
                <a:ea typeface="ＭＳ Ｐゴシック" charset="0"/>
              </a:rPr>
              <a:t>PathMark</a:t>
            </a:r>
            <a:r>
              <a:rPr lang="en-US" dirty="0" smtClean="0">
                <a:latin typeface="Myriad Pro" charset="0"/>
                <a:ea typeface="ＭＳ Ｐゴシック" charset="0"/>
              </a:rPr>
              <a:t>: </a:t>
            </a:r>
            <a:r>
              <a:rPr lang="en-US" dirty="0">
                <a:latin typeface="Myriad Pro" charset="0"/>
                <a:ea typeface="ＭＳ Ｐゴシック" charset="0"/>
              </a:rPr>
              <a:t>Differential </a:t>
            </a:r>
            <a:r>
              <a:rPr lang="en-US" dirty="0" err="1">
                <a:latin typeface="Myriad Pro" charset="0"/>
                <a:ea typeface="ＭＳ Ｐゴシック" charset="0"/>
              </a:rPr>
              <a:t>Subnetworks</a:t>
            </a:r>
            <a:r>
              <a:rPr lang="en-US" dirty="0">
                <a:latin typeface="Myriad Pro" charset="0"/>
                <a:ea typeface="ＭＳ Ｐゴシック" charset="0"/>
              </a:rPr>
              <a:t> from a </a:t>
            </a:r>
            <a:r>
              <a:rPr lang="ja-JP" altLang="en-US" dirty="0">
                <a:latin typeface="Myriad Pro" charset="0"/>
                <a:ea typeface="ＭＳ Ｐゴシック" charset="0"/>
              </a:rPr>
              <a:t>“</a:t>
            </a:r>
            <a:r>
              <a:rPr lang="en-US" altLang="ja-JP" dirty="0" err="1">
                <a:latin typeface="Myriad Pro" charset="0"/>
                <a:ea typeface="ＭＳ Ｐゴシック" charset="0"/>
              </a:rPr>
              <a:t>SuperPathway</a:t>
            </a:r>
            <a:r>
              <a:rPr lang="ja-JP" altLang="en-US" dirty="0">
                <a:latin typeface="Myriad Pro" charset="0"/>
                <a:ea typeface="ＭＳ Ｐゴシック" charset="0"/>
              </a:rPr>
              <a:t>”</a:t>
            </a:r>
            <a:endParaRPr lang="en-US" dirty="0">
              <a:latin typeface="Myriad Pro" charset="0"/>
              <a:ea typeface="ＭＳ Ｐゴシック" charset="0"/>
            </a:endParaRPr>
          </a:p>
        </p:txBody>
      </p:sp>
      <p:sp>
        <p:nvSpPr>
          <p:cNvPr id="68610" name="TextBox 4"/>
          <p:cNvSpPr txBox="1">
            <a:spLocks noChangeArrowheads="1"/>
          </p:cNvSpPr>
          <p:nvPr/>
        </p:nvSpPr>
        <p:spPr bwMode="auto">
          <a:xfrm>
            <a:off x="2362200" y="1306513"/>
            <a:ext cx="203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Pathway Activities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614488" y="2444750"/>
            <a:ext cx="381000" cy="1588"/>
          </a:xfrm>
          <a:prstGeom prst="straightConnector1">
            <a:avLst/>
          </a:pr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612" name="TextBox 25"/>
          <p:cNvSpPr txBox="1">
            <a:spLocks noChangeArrowheads="1"/>
          </p:cNvSpPr>
          <p:nvPr/>
        </p:nvSpPr>
        <p:spPr bwMode="auto">
          <a:xfrm>
            <a:off x="2362200" y="3738563"/>
            <a:ext cx="203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Pathway Activities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1614488" y="4876800"/>
            <a:ext cx="381000" cy="1588"/>
          </a:xfrm>
          <a:prstGeom prst="straightConnector1">
            <a:avLst/>
          </a:pr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614" name="Picture 4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1600200"/>
            <a:ext cx="27924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4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38600"/>
            <a:ext cx="3265488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5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1949450"/>
            <a:ext cx="27924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5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1568450"/>
            <a:ext cx="3265487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50000" r="83168" b="4688"/>
          <a:stretch>
            <a:fillRect/>
          </a:stretch>
        </p:blipFill>
        <p:spPr bwMode="auto">
          <a:xfrm>
            <a:off x="-76200" y="1365250"/>
            <a:ext cx="19050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9" name="TextBox 3"/>
          <p:cNvSpPr txBox="1">
            <a:spLocks noChangeArrowheads="1"/>
          </p:cNvSpPr>
          <p:nvPr/>
        </p:nvSpPr>
        <p:spPr bwMode="auto">
          <a:xfrm>
            <a:off x="5562600" y="6248400"/>
            <a:ext cx="159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Ted Goldstein</a:t>
            </a:r>
          </a:p>
        </p:txBody>
      </p:sp>
      <p:sp>
        <p:nvSpPr>
          <p:cNvPr id="68620" name="TextBox 6"/>
          <p:cNvSpPr txBox="1">
            <a:spLocks noChangeArrowheads="1"/>
          </p:cNvSpPr>
          <p:nvPr/>
        </p:nvSpPr>
        <p:spPr bwMode="auto">
          <a:xfrm>
            <a:off x="7618413" y="6261100"/>
            <a:ext cx="1296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Sam 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latin typeface="Myriad Pro" charset="0"/>
                <a:ea typeface="ＭＳ Ｐゴシック" charset="0"/>
              </a:rPr>
              <a:t>PathMark</a:t>
            </a:r>
            <a:r>
              <a:rPr lang="en-US" dirty="0" smtClean="0">
                <a:latin typeface="Myriad Pro" charset="0"/>
                <a:ea typeface="ＭＳ Ｐゴシック" charset="0"/>
              </a:rPr>
              <a:t>: </a:t>
            </a:r>
            <a:r>
              <a:rPr lang="en-US" dirty="0">
                <a:latin typeface="Myriad Pro" charset="0"/>
                <a:ea typeface="ＭＳ Ｐゴシック" charset="0"/>
              </a:rPr>
              <a:t>Differential </a:t>
            </a:r>
            <a:r>
              <a:rPr lang="en-US" dirty="0" err="1">
                <a:latin typeface="Myriad Pro" charset="0"/>
                <a:ea typeface="ＭＳ Ｐゴシック" charset="0"/>
              </a:rPr>
              <a:t>Subnetworks</a:t>
            </a:r>
            <a:r>
              <a:rPr lang="en-US" dirty="0">
                <a:latin typeface="Myriad Pro" charset="0"/>
                <a:ea typeface="ＭＳ Ｐゴシック" charset="0"/>
              </a:rPr>
              <a:t> from a </a:t>
            </a:r>
            <a:r>
              <a:rPr lang="ja-JP" altLang="en-US" dirty="0">
                <a:latin typeface="Myriad Pro" charset="0"/>
                <a:ea typeface="ＭＳ Ｐゴシック" charset="0"/>
              </a:rPr>
              <a:t>“</a:t>
            </a:r>
            <a:r>
              <a:rPr lang="en-US" altLang="ja-JP" dirty="0" err="1">
                <a:latin typeface="Myriad Pro" charset="0"/>
                <a:ea typeface="ＭＳ Ｐゴシック" charset="0"/>
              </a:rPr>
              <a:t>SuperPathway</a:t>
            </a:r>
            <a:r>
              <a:rPr lang="ja-JP" altLang="en-US" dirty="0">
                <a:latin typeface="Myriad Pro" charset="0"/>
                <a:ea typeface="ＭＳ Ｐゴシック" charset="0"/>
              </a:rPr>
              <a:t>”</a:t>
            </a:r>
            <a:endParaRPr lang="en-US" dirty="0">
              <a:latin typeface="Myriad Pro" charset="0"/>
              <a:ea typeface="ＭＳ Ｐゴシック" charset="0"/>
            </a:endParaRPr>
          </a:p>
        </p:txBody>
      </p:sp>
      <p:sp>
        <p:nvSpPr>
          <p:cNvPr id="70658" name="TextBox 4"/>
          <p:cNvSpPr txBox="1">
            <a:spLocks noChangeArrowheads="1"/>
          </p:cNvSpPr>
          <p:nvPr/>
        </p:nvSpPr>
        <p:spPr bwMode="auto">
          <a:xfrm>
            <a:off x="1866900" y="1306513"/>
            <a:ext cx="2962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SuperPathway Activities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614488" y="2444750"/>
            <a:ext cx="381000" cy="1588"/>
          </a:xfrm>
          <a:prstGeom prst="straightConnector1">
            <a:avLst/>
          </a:pr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586288" y="2514600"/>
            <a:ext cx="1433512" cy="6350"/>
          </a:xfrm>
          <a:prstGeom prst="straightConnector1">
            <a:avLst/>
          </a:pr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661" name="TextBox 25"/>
          <p:cNvSpPr txBox="1">
            <a:spLocks noChangeArrowheads="1"/>
          </p:cNvSpPr>
          <p:nvPr/>
        </p:nvSpPr>
        <p:spPr bwMode="auto">
          <a:xfrm>
            <a:off x="1778000" y="3763963"/>
            <a:ext cx="2962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SuperPathway Activities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1614488" y="4876800"/>
            <a:ext cx="381000" cy="1588"/>
          </a:xfrm>
          <a:prstGeom prst="straightConnector1">
            <a:avLst/>
          </a:pr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4457700" y="3162300"/>
            <a:ext cx="1447800" cy="1371600"/>
          </a:xfrm>
          <a:prstGeom prst="straightConnector1">
            <a:avLst/>
          </a:pr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0664" name="Picture 4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1600200"/>
            <a:ext cx="27924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4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38600"/>
            <a:ext cx="3265488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4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1676400"/>
            <a:ext cx="2992437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5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8" t="74770" r="75394"/>
          <a:stretch>
            <a:fillRect/>
          </a:stretch>
        </p:blipFill>
        <p:spPr bwMode="auto">
          <a:xfrm>
            <a:off x="6858000" y="4267200"/>
            <a:ext cx="1219200" cy="1762125"/>
          </a:xfrm>
          <a:prstGeom prst="rect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6591300" y="3467100"/>
            <a:ext cx="304800" cy="5334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>
              <a:solidFill>
                <a:srgbClr val="FFFFFF"/>
              </a:solidFill>
              <a:latin typeface="Myriad Pro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6934200" y="3429000"/>
            <a:ext cx="969963" cy="762000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16200000" flipH="1">
            <a:off x="5676900" y="4838700"/>
            <a:ext cx="1981200" cy="228600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16200000" flipH="1">
            <a:off x="6934200" y="3962400"/>
            <a:ext cx="228600" cy="228600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672" name="TextBox 62"/>
          <p:cNvSpPr txBox="1">
            <a:spLocks noChangeArrowheads="1"/>
          </p:cNvSpPr>
          <p:nvPr/>
        </p:nvSpPr>
        <p:spPr bwMode="auto">
          <a:xfrm>
            <a:off x="5257800" y="4725988"/>
            <a:ext cx="1308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Pathway</a:t>
            </a:r>
          </a:p>
          <a:p>
            <a:r>
              <a:rPr lang="en-US" sz="1800"/>
              <a:t>Signature</a:t>
            </a:r>
          </a:p>
        </p:txBody>
      </p:sp>
      <p:pic>
        <p:nvPicPr>
          <p:cNvPr id="70673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50000" r="83168" b="4688"/>
          <a:stretch>
            <a:fillRect/>
          </a:stretch>
        </p:blipFill>
        <p:spPr bwMode="auto">
          <a:xfrm>
            <a:off x="-76200" y="1365250"/>
            <a:ext cx="19050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4" name="TextBox 3"/>
          <p:cNvSpPr txBox="1">
            <a:spLocks noChangeArrowheads="1"/>
          </p:cNvSpPr>
          <p:nvPr/>
        </p:nvSpPr>
        <p:spPr bwMode="auto">
          <a:xfrm>
            <a:off x="5562600" y="6248400"/>
            <a:ext cx="159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Ted Goldstein</a:t>
            </a:r>
          </a:p>
        </p:txBody>
      </p:sp>
      <p:sp>
        <p:nvSpPr>
          <p:cNvPr id="70675" name="TextBox 6"/>
          <p:cNvSpPr txBox="1">
            <a:spLocks noChangeArrowheads="1"/>
          </p:cNvSpPr>
          <p:nvPr/>
        </p:nvSpPr>
        <p:spPr bwMode="auto">
          <a:xfrm>
            <a:off x="7618413" y="6261100"/>
            <a:ext cx="1296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Sam 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927225" y="1219200"/>
            <a:ext cx="7140575" cy="5132388"/>
            <a:chOff x="1981200" y="1219200"/>
            <a:chExt cx="7141241" cy="5132294"/>
          </a:xfrm>
        </p:grpSpPr>
        <p:sp>
          <p:nvSpPr>
            <p:cNvPr id="78868" name="TextBox 5"/>
            <p:cNvSpPr txBox="1">
              <a:spLocks noChangeArrowheads="1"/>
            </p:cNvSpPr>
            <p:nvPr/>
          </p:nvSpPr>
          <p:spPr bwMode="auto">
            <a:xfrm>
              <a:off x="3505200" y="1219200"/>
              <a:ext cx="3412666" cy="1077198"/>
            </a:xfrm>
            <a:prstGeom prst="rect">
              <a:avLst/>
            </a:prstGeom>
            <a:solidFill>
              <a:srgbClr val="FF9900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/>
                <a:t>One large highly-connected</a:t>
              </a:r>
            </a:p>
            <a:p>
              <a:pPr algn="ctr" eaLnBrk="1" hangingPunct="1"/>
              <a:r>
                <a:rPr lang="en-US" sz="1600"/>
                <a:t>component (size and connectivity</a:t>
              </a:r>
            </a:p>
            <a:p>
              <a:pPr algn="ctr" eaLnBrk="1" hangingPunct="1"/>
              <a:r>
                <a:rPr lang="en-US" sz="1600"/>
                <a:t>significant according to permutation</a:t>
              </a:r>
            </a:p>
            <a:p>
              <a:pPr algn="ctr" eaLnBrk="1" hangingPunct="1"/>
              <a:r>
                <a:rPr lang="en-US" sz="1600"/>
                <a:t>analysis)</a:t>
              </a:r>
            </a:p>
          </p:txBody>
        </p:sp>
        <p:pic>
          <p:nvPicPr>
            <p:cNvPr id="78869" name="Picture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1752600"/>
              <a:ext cx="5791200" cy="4598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9"/>
            <p:cNvCxnSpPr>
              <a:cxnSpLocks noChangeShapeType="1"/>
            </p:cNvCxnSpPr>
            <p:nvPr/>
          </p:nvCxnSpPr>
          <p:spPr bwMode="auto">
            <a:xfrm flipV="1">
              <a:off x="2133614" y="1904987"/>
              <a:ext cx="1371728" cy="76198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rot="16200000" flipH="1">
              <a:off x="1828888" y="4343258"/>
              <a:ext cx="1828767" cy="152414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7163283" y="5486322"/>
              <a:ext cx="152414" cy="15239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Myriad Pro" charset="0"/>
              </a:endParaRPr>
            </a:p>
          </p:txBody>
        </p:sp>
        <p:sp>
          <p:nvSpPr>
            <p:cNvPr id="78873" name="TextBox 28"/>
            <p:cNvSpPr txBox="1">
              <a:spLocks noChangeArrowheads="1"/>
            </p:cNvSpPr>
            <p:nvPr/>
          </p:nvSpPr>
          <p:spPr bwMode="auto">
            <a:xfrm>
              <a:off x="7261497" y="5410200"/>
              <a:ext cx="1860944" cy="307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Higher activity in ER-</a:t>
              </a: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7163283" y="5787941"/>
              <a:ext cx="152414" cy="152397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Myriad Pro" charset="0"/>
              </a:endParaRPr>
            </a:p>
          </p:txBody>
        </p:sp>
        <p:sp>
          <p:nvSpPr>
            <p:cNvPr id="78875" name="TextBox 30"/>
            <p:cNvSpPr txBox="1">
              <a:spLocks noChangeArrowheads="1"/>
            </p:cNvSpPr>
            <p:nvPr/>
          </p:nvSpPr>
          <p:spPr bwMode="auto">
            <a:xfrm>
              <a:off x="7261497" y="5712023"/>
              <a:ext cx="1821054" cy="307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Lower activity in ER-</a:t>
              </a: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7031509" y="5354562"/>
              <a:ext cx="2056004" cy="685787"/>
            </a:xfrm>
            <a:prstGeom prst="rect">
              <a:avLst/>
            </a:prstGeom>
            <a:noFill/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Myriad Pro" charset="0"/>
              </a:endParaRPr>
            </a:p>
          </p:txBody>
        </p:sp>
      </p:grpSp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152400" y="-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Myriad Pro" charset="0"/>
                <a:ea typeface="ＭＳ Ｐゴシック" charset="0"/>
              </a:rPr>
              <a:t>Triple Negative Breast Pathway Markers</a:t>
            </a:r>
            <a:br>
              <a:rPr lang="en-US" dirty="0">
                <a:latin typeface="Myriad Pro" charset="0"/>
                <a:ea typeface="ＭＳ Ｐゴシック" charset="0"/>
              </a:rPr>
            </a:br>
            <a:r>
              <a:rPr lang="en-US" dirty="0">
                <a:latin typeface="Myriad Pro" charset="0"/>
                <a:ea typeface="ＭＳ Ｐゴシック" charset="0"/>
              </a:rPr>
              <a:t>Identified from 50 Cell Lines</a:t>
            </a:r>
          </a:p>
        </p:txBody>
      </p:sp>
      <p:pic>
        <p:nvPicPr>
          <p:cNvPr id="7885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14600"/>
            <a:ext cx="22510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Box 4"/>
          <p:cNvSpPr txBox="1">
            <a:spLocks noChangeArrowheads="1"/>
          </p:cNvSpPr>
          <p:nvPr/>
        </p:nvSpPr>
        <p:spPr bwMode="auto">
          <a:xfrm>
            <a:off x="228600" y="1828800"/>
            <a:ext cx="2225675" cy="584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980 pathway concepts</a:t>
            </a:r>
          </a:p>
          <a:p>
            <a:pPr algn="ctr" eaLnBrk="1" hangingPunct="1"/>
            <a:r>
              <a:rPr lang="en-US" sz="1600"/>
              <a:t>1048 interactions</a:t>
            </a: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2895600" y="2209800"/>
            <a:ext cx="6078538" cy="3140075"/>
            <a:chOff x="2895600" y="2209800"/>
            <a:chExt cx="6079223" cy="3140333"/>
          </a:xfrm>
        </p:grpSpPr>
        <p:sp>
          <p:nvSpPr>
            <p:cNvPr id="78855" name="TextBox 12"/>
            <p:cNvSpPr txBox="1">
              <a:spLocks noChangeArrowheads="1"/>
            </p:cNvSpPr>
            <p:nvPr/>
          </p:nvSpPr>
          <p:spPr bwMode="auto">
            <a:xfrm>
              <a:off x="2895600" y="3581400"/>
              <a:ext cx="1974842" cy="461665"/>
            </a:xfrm>
            <a:prstGeom prst="rect">
              <a:avLst/>
            </a:prstGeom>
            <a:solidFill>
              <a:srgbClr val="FF0000">
                <a:alpha val="5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FFFF"/>
                  </a:solidFill>
                </a:rPr>
                <a:t>HIF1A/ARNT</a:t>
              </a:r>
            </a:p>
          </p:txBody>
        </p:sp>
        <p:sp>
          <p:nvSpPr>
            <p:cNvPr id="78856" name="TextBox 13"/>
            <p:cNvSpPr txBox="1">
              <a:spLocks noChangeArrowheads="1"/>
            </p:cNvSpPr>
            <p:nvPr/>
          </p:nvSpPr>
          <p:spPr bwMode="auto">
            <a:xfrm>
              <a:off x="7239000" y="2286000"/>
              <a:ext cx="1735823" cy="584776"/>
            </a:xfrm>
            <a:prstGeom prst="rect">
              <a:avLst/>
            </a:prstGeom>
            <a:solidFill>
              <a:srgbClr val="FF0000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>
                  <a:solidFill>
                    <a:srgbClr val="FFFFFF"/>
                  </a:solidFill>
                </a:rPr>
                <a:t>Characterized by</a:t>
              </a:r>
            </a:p>
            <a:p>
              <a:pPr algn="ctr" eaLnBrk="1" hangingPunct="1"/>
              <a:r>
                <a:rPr lang="en-US" sz="1600">
                  <a:solidFill>
                    <a:srgbClr val="FFFFFF"/>
                  </a:solidFill>
                </a:rPr>
                <a:t>several </a:t>
              </a:r>
              <a:r>
                <a:rPr lang="ja-JP" altLang="en-US" sz="1600">
                  <a:solidFill>
                    <a:srgbClr val="FFFFFF"/>
                  </a:solidFill>
                </a:rPr>
                <a:t>“</a:t>
              </a:r>
              <a:r>
                <a:rPr lang="en-US" altLang="ja-JP" sz="1600">
                  <a:solidFill>
                    <a:srgbClr val="FFFFFF"/>
                  </a:solidFill>
                </a:rPr>
                <a:t>hubs</a:t>
              </a:r>
              <a:r>
                <a:rPr lang="ja-JP" altLang="en-US" sz="1600">
                  <a:solidFill>
                    <a:srgbClr val="FFFFFF"/>
                  </a:solidFill>
                </a:rPr>
                <a:t>’</a:t>
              </a:r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4018089" y="3830771"/>
              <a:ext cx="685877" cy="68585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Myriad Pro" charset="0"/>
              </a:endParaRPr>
            </a:p>
          </p:txBody>
        </p:sp>
        <p:sp>
          <p:nvSpPr>
            <p:cNvPr id="78858" name="TextBox 15"/>
            <p:cNvSpPr txBox="1">
              <a:spLocks noChangeArrowheads="1"/>
            </p:cNvSpPr>
            <p:nvPr/>
          </p:nvSpPr>
          <p:spPr bwMode="auto">
            <a:xfrm>
              <a:off x="3366575" y="2602468"/>
              <a:ext cx="2460294" cy="461665"/>
            </a:xfrm>
            <a:prstGeom prst="rect">
              <a:avLst/>
            </a:prstGeom>
            <a:solidFill>
              <a:srgbClr val="FF0000">
                <a:alpha val="5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FFFF"/>
                  </a:solidFill>
                </a:rPr>
                <a:t>IL23/JAK2/TYK2</a:t>
              </a: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5334275" y="2209800"/>
              <a:ext cx="685877" cy="68585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Myriad Pro" charset="0"/>
              </a:endParaRPr>
            </a:p>
          </p:txBody>
        </p:sp>
        <p:sp>
          <p:nvSpPr>
            <p:cNvPr id="78860" name="TextBox 17"/>
            <p:cNvSpPr txBox="1">
              <a:spLocks noChangeArrowheads="1"/>
            </p:cNvSpPr>
            <p:nvPr/>
          </p:nvSpPr>
          <p:spPr bwMode="auto">
            <a:xfrm>
              <a:off x="3997404" y="4888468"/>
              <a:ext cx="1415896" cy="461665"/>
            </a:xfrm>
            <a:prstGeom prst="rect">
              <a:avLst/>
            </a:prstGeom>
            <a:solidFill>
              <a:srgbClr val="FF0000">
                <a:alpha val="5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FFFF"/>
                  </a:solidFill>
                </a:rPr>
                <a:t>Myc/Max</a:t>
              </a:r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5105649" y="4484875"/>
              <a:ext cx="685877" cy="68585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Myriad Pro" charset="0"/>
              </a:endParaRPr>
            </a:p>
          </p:txBody>
        </p:sp>
        <p:sp>
          <p:nvSpPr>
            <p:cNvPr id="78862" name="TextBox 19"/>
            <p:cNvSpPr txBox="1">
              <a:spLocks noChangeArrowheads="1"/>
            </p:cNvSpPr>
            <p:nvPr/>
          </p:nvSpPr>
          <p:spPr bwMode="auto">
            <a:xfrm>
              <a:off x="4495800" y="3087469"/>
              <a:ext cx="1330679" cy="830997"/>
            </a:xfrm>
            <a:prstGeom prst="rect">
              <a:avLst/>
            </a:prstGeom>
            <a:solidFill>
              <a:srgbClr val="FF0000">
                <a:alpha val="5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FFFFFF"/>
                  </a:solidFill>
                </a:rPr>
                <a:t>P53</a:t>
              </a:r>
            </a:p>
            <a:p>
              <a:pPr algn="ctr" eaLnBrk="1" hangingPunct="1"/>
              <a:r>
                <a:rPr lang="en-US">
                  <a:solidFill>
                    <a:srgbClr val="FFFFFF"/>
                  </a:solidFill>
                </a:rPr>
                <a:t>tetramer</a:t>
              </a: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4953232" y="3733925"/>
              <a:ext cx="685877" cy="68585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Myriad Pro" charset="0"/>
              </a:endParaRPr>
            </a:p>
          </p:txBody>
        </p:sp>
        <p:sp>
          <p:nvSpPr>
            <p:cNvPr id="78864" name="TextBox 21"/>
            <p:cNvSpPr txBox="1">
              <a:spLocks noChangeArrowheads="1"/>
            </p:cNvSpPr>
            <p:nvPr/>
          </p:nvSpPr>
          <p:spPr bwMode="auto">
            <a:xfrm>
              <a:off x="6505071" y="3124200"/>
              <a:ext cx="612271" cy="461665"/>
            </a:xfrm>
            <a:prstGeom prst="rect">
              <a:avLst/>
            </a:prstGeom>
            <a:solidFill>
              <a:srgbClr val="0000FF">
                <a:alpha val="5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FFFF"/>
                  </a:solidFill>
                </a:rPr>
                <a:t>ER</a:t>
              </a:r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5791526" y="3200481"/>
              <a:ext cx="685877" cy="685856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Myriad Pro" charset="0"/>
              </a:endParaRPr>
            </a:p>
          </p:txBody>
        </p:sp>
        <p:sp>
          <p:nvSpPr>
            <p:cNvPr id="78866" name="TextBox 23"/>
            <p:cNvSpPr txBox="1">
              <a:spLocks noChangeArrowheads="1"/>
            </p:cNvSpPr>
            <p:nvPr/>
          </p:nvSpPr>
          <p:spPr bwMode="auto">
            <a:xfrm>
              <a:off x="6983279" y="4431268"/>
              <a:ext cx="1193910" cy="461665"/>
            </a:xfrm>
            <a:prstGeom prst="rect">
              <a:avLst/>
            </a:prstGeom>
            <a:solidFill>
              <a:srgbClr val="0000FF">
                <a:alpha val="5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FFFF"/>
                  </a:solidFill>
                </a:rPr>
                <a:t>FOXA1</a:t>
              </a:r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6248778" y="4114957"/>
              <a:ext cx="685877" cy="685856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Myriad Pro" charset="0"/>
              </a:endParaRPr>
            </a:p>
          </p:txBody>
        </p:sp>
      </p:grpSp>
      <p:sp>
        <p:nvSpPr>
          <p:cNvPr id="78854" name="TextBox 28"/>
          <p:cNvSpPr txBox="1">
            <a:spLocks noChangeArrowheads="1"/>
          </p:cNvSpPr>
          <p:nvPr/>
        </p:nvSpPr>
        <p:spPr bwMode="auto">
          <a:xfrm>
            <a:off x="5486400" y="6324600"/>
            <a:ext cx="33321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Sam Ng, Ted Goldstein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-76200"/>
            <a:ext cx="8232775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Identify master controllers using</a:t>
            </a:r>
            <a:br>
              <a:rPr lang="en-US" dirty="0" smtClean="0"/>
            </a:br>
            <a:r>
              <a:rPr lang="en-US" dirty="0" smtClean="0"/>
              <a:t>SPIA (signaling pathway impact analysis)</a:t>
            </a:r>
            <a:endParaRPr lang="en-US" dirty="0"/>
          </a:p>
        </p:txBody>
      </p:sp>
      <p:sp>
        <p:nvSpPr>
          <p:cNvPr id="79875" name="TextBox 15"/>
          <p:cNvSpPr txBox="1">
            <a:spLocks noChangeArrowheads="1"/>
          </p:cNvSpPr>
          <p:nvPr/>
        </p:nvSpPr>
        <p:spPr bwMode="auto">
          <a:xfrm>
            <a:off x="457200" y="3048000"/>
            <a:ext cx="19256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dirty="0" smtClean="0"/>
              <a:t>Impact</a:t>
            </a:r>
            <a:endParaRPr lang="en-US" dirty="0"/>
          </a:p>
          <a:p>
            <a:pPr algn="r" eaLnBrk="1" hangingPunct="1"/>
            <a:r>
              <a:rPr lang="en-US" dirty="0"/>
              <a:t>factor: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5271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Google PageRank for Networks</a:t>
            </a:r>
          </a:p>
          <a:p>
            <a:pPr>
              <a:defRPr/>
            </a:pPr>
            <a:r>
              <a:rPr lang="en-US" dirty="0" smtClean="0"/>
              <a:t>Determines affect of a given pathway on each node</a:t>
            </a:r>
          </a:p>
          <a:p>
            <a:pPr>
              <a:defRPr/>
            </a:pPr>
            <a:r>
              <a:rPr lang="en-US" dirty="0" smtClean="0"/>
              <a:t>Calculates perturbation factor for each node in the network</a:t>
            </a:r>
          </a:p>
          <a:p>
            <a:pPr>
              <a:defRPr/>
            </a:pPr>
            <a:r>
              <a:rPr lang="en-US" dirty="0" smtClean="0"/>
              <a:t>Takes into account regulatory logic of interactions.</a:t>
            </a:r>
          </a:p>
        </p:txBody>
      </p:sp>
      <p:pic>
        <p:nvPicPr>
          <p:cNvPr id="79877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495800"/>
            <a:ext cx="6145213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TextBox 6"/>
          <p:cNvSpPr txBox="1">
            <a:spLocks noChangeArrowheads="1"/>
          </p:cNvSpPr>
          <p:nvPr/>
        </p:nvSpPr>
        <p:spPr bwMode="auto">
          <a:xfrm>
            <a:off x="1905000" y="6357938"/>
            <a:ext cx="47861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/>
              <a:t>Yulia</a:t>
            </a:r>
            <a:r>
              <a:rPr lang="en-US" dirty="0"/>
              <a:t> </a:t>
            </a:r>
            <a:r>
              <a:rPr lang="en-US" dirty="0" smtClean="0"/>
              <a:t>Newton (</a:t>
            </a:r>
            <a:r>
              <a:rPr lang="en-US" i="1" dirty="0" err="1" smtClean="0"/>
              <a:t>NetBio</a:t>
            </a:r>
            <a:r>
              <a:rPr lang="en-US" i="1" dirty="0" smtClean="0"/>
              <a:t> SIG Poster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987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r="9848" b="30896"/>
          <a:stretch>
            <a:fillRect/>
          </a:stretch>
        </p:blipFill>
        <p:spPr bwMode="auto">
          <a:xfrm>
            <a:off x="650875" y="5445125"/>
            <a:ext cx="125412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429000" y="4154269"/>
            <a:ext cx="5562600" cy="646331"/>
          </a:xfrm>
          <a:prstGeom prst="rect">
            <a:avLst/>
          </a:prstGeom>
          <a:solidFill>
            <a:srgbClr val="3366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3600" dirty="0">
                <a:solidFill>
                  <a:srgbClr val="FF0000"/>
                </a:solidFill>
              </a:rPr>
              <a:t>Google’s </a:t>
            </a:r>
            <a:r>
              <a:rPr lang="en-US" sz="3600" dirty="0" smtClean="0">
                <a:solidFill>
                  <a:srgbClr val="FF0000"/>
                </a:solidFill>
              </a:rPr>
              <a:t>PageRank-Like</a:t>
            </a:r>
            <a:endParaRPr 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293306"/>
              </p:ext>
            </p:extLst>
          </p:nvPr>
        </p:nvGraphicFramePr>
        <p:xfrm>
          <a:off x="2914650" y="2717800"/>
          <a:ext cx="5238750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97" name="Equation" r:id="rId5" imgW="1905000" imgH="508000" progId="Equation.3">
                  <p:embed/>
                </p:oleObj>
              </mc:Choice>
              <mc:Fallback>
                <p:oleObj name="Equation" r:id="rId5" imgW="19050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14650" y="2717800"/>
                        <a:ext cx="5238750" cy="139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76200"/>
            <a:ext cx="8232775" cy="8985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Slight Trick: Run SPIA in reverse</a:t>
            </a:r>
            <a:endParaRPr lang="en-US" dirty="0"/>
          </a:p>
        </p:txBody>
      </p:sp>
      <p:pic>
        <p:nvPicPr>
          <p:cNvPr id="80899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4" y="2438400"/>
            <a:ext cx="2776044" cy="297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Content Placeholder 2"/>
          <p:cNvSpPr>
            <a:spLocks noGrp="1"/>
          </p:cNvSpPr>
          <p:nvPr>
            <p:ph idx="1"/>
          </p:nvPr>
        </p:nvSpPr>
        <p:spPr>
          <a:xfrm>
            <a:off x="457200" y="974725"/>
            <a:ext cx="8229600" cy="1539875"/>
          </a:xfrm>
        </p:spPr>
        <p:txBody>
          <a:bodyPr/>
          <a:lstStyle/>
          <a:p>
            <a:r>
              <a:rPr lang="en-US" dirty="0">
                <a:latin typeface="Gill Sans MT" charset="0"/>
                <a:ea typeface="华文细黑" charset="0"/>
                <a:cs typeface="华文细黑" charset="0"/>
              </a:rPr>
              <a:t>Reverse edges in Super Pathway</a:t>
            </a:r>
          </a:p>
          <a:p>
            <a:r>
              <a:rPr lang="en-US" dirty="0">
                <a:latin typeface="Gill Sans MT" charset="0"/>
                <a:ea typeface="华文细黑" charset="0"/>
                <a:cs typeface="华文细黑" charset="0"/>
              </a:rPr>
              <a:t>High scoring genes now those at the “top” of the </a:t>
            </a:r>
            <a:r>
              <a:rPr lang="en-US" dirty="0" smtClean="0">
                <a:latin typeface="Gill Sans MT" charset="0"/>
                <a:ea typeface="华文细黑" charset="0"/>
                <a:cs typeface="华文细黑" charset="0"/>
              </a:rPr>
              <a:t>pathway</a:t>
            </a:r>
            <a:endParaRPr lang="en-US" dirty="0">
              <a:latin typeface="Gill Sans MT" charset="0"/>
              <a:ea typeface="华文细黑" charset="0"/>
              <a:cs typeface="华文细黑" charset="0"/>
            </a:endParaRPr>
          </a:p>
          <a:p>
            <a:endParaRPr lang="en-US" dirty="0">
              <a:latin typeface="Gill Sans MT" charset="0"/>
              <a:ea typeface="华文细黑" charset="0"/>
              <a:cs typeface="华文细黑" charset="0"/>
            </a:endParaRPr>
          </a:p>
          <a:p>
            <a:endParaRPr lang="en-US" dirty="0">
              <a:latin typeface="Gill Sans MT" charset="0"/>
              <a:ea typeface="华文细黑" charset="0"/>
              <a:cs typeface="华文细黑" charset="0"/>
            </a:endParaRPr>
          </a:p>
        </p:txBody>
      </p:sp>
      <p:sp>
        <p:nvSpPr>
          <p:cNvPr id="80902" name="TextBox 6"/>
          <p:cNvSpPr txBox="1">
            <a:spLocks noChangeArrowheads="1"/>
          </p:cNvSpPr>
          <p:nvPr/>
        </p:nvSpPr>
        <p:spPr bwMode="auto">
          <a:xfrm>
            <a:off x="7010400" y="6319838"/>
            <a:ext cx="1981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000000"/>
                </a:solidFill>
              </a:rPr>
              <a:t>Yulia</a:t>
            </a:r>
            <a:r>
              <a:rPr lang="en-US" dirty="0">
                <a:solidFill>
                  <a:srgbClr val="000000"/>
                </a:solidFill>
              </a:rPr>
              <a:t> Newton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2340" y="5493603"/>
            <a:ext cx="2545739" cy="830997"/>
          </a:xfrm>
          <a:prstGeom prst="rect">
            <a:avLst/>
          </a:prstGeom>
          <a:solidFill>
            <a:srgbClr val="008000">
              <a:alpha val="34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PageRank finds</a:t>
            </a:r>
          </a:p>
          <a:p>
            <a:pPr algn="ctr"/>
            <a:r>
              <a:rPr lang="en-US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highly referenced</a:t>
            </a:r>
            <a:endParaRPr lang="en-US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433887" y="2481396"/>
            <a:ext cx="3567113" cy="3759801"/>
            <a:chOff x="4433887" y="2481396"/>
            <a:chExt cx="3567113" cy="3759801"/>
          </a:xfrm>
        </p:grpSpPr>
        <p:pic>
          <p:nvPicPr>
            <p:cNvPr id="80898" name="Picture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6475" y="2481396"/>
              <a:ext cx="3184525" cy="2929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ight Arrow 5"/>
            <p:cNvSpPr/>
            <p:nvPr/>
          </p:nvSpPr>
          <p:spPr>
            <a:xfrm>
              <a:off x="4433887" y="3707235"/>
              <a:ext cx="595313" cy="373062"/>
            </a:xfrm>
            <a:prstGeom prst="rightArrow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97807" y="5410200"/>
              <a:ext cx="2665213" cy="830997"/>
            </a:xfrm>
            <a:prstGeom prst="rect">
              <a:avLst/>
            </a:prstGeom>
            <a:solidFill>
              <a:srgbClr val="008000">
                <a:alpha val="34000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</a:rPr>
                <a:t>Reverse to find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</a:rPr>
                <a:t>Highly referencing</a:t>
              </a:r>
              <a:endParaRPr lang="en-US" dirty="0">
                <a:solidFill>
                  <a:srgbClr val="00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endParaRPr>
            </a:p>
          </p:txBody>
        </p:sp>
      </p:grpSp>
      <p:sp>
        <p:nvSpPr>
          <p:cNvPr id="7" name="Oval 6"/>
          <p:cNvSpPr/>
          <p:nvPr/>
        </p:nvSpPr>
        <p:spPr bwMode="auto">
          <a:xfrm>
            <a:off x="2322286" y="4285557"/>
            <a:ext cx="1233488" cy="1160929"/>
          </a:xfrm>
          <a:prstGeom prst="ellipse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-108" charset="0"/>
              <a:ea typeface="华文细黑" pitchFamily="-108" charset="-122"/>
              <a:cs typeface="华文细黑" pitchFamily="-108" charset="-122"/>
              <a:sym typeface="Verdana" pitchFamily="-10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867400" y="2438400"/>
            <a:ext cx="1233488" cy="1160929"/>
          </a:xfrm>
          <a:prstGeom prst="ellipse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-108" charset="0"/>
              <a:ea typeface="华文细黑" pitchFamily="-108" charset="-122"/>
              <a:cs typeface="华文细黑" pitchFamily="-108" charset="-122"/>
              <a:sym typeface="Verdana" pitchFamily="-10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Master Controller Analysis on Breast Cell Lines</a:t>
            </a:r>
            <a:endParaRPr lang="en-US" dirty="0"/>
          </a:p>
        </p:txBody>
      </p:sp>
      <p:sp>
        <p:nvSpPr>
          <p:cNvPr id="81922" name="TextBox 4"/>
          <p:cNvSpPr txBox="1">
            <a:spLocks noChangeArrowheads="1"/>
          </p:cNvSpPr>
          <p:nvPr/>
        </p:nvSpPr>
        <p:spPr bwMode="auto">
          <a:xfrm>
            <a:off x="7646988" y="1924050"/>
            <a:ext cx="134461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Basal</a:t>
            </a:r>
          </a:p>
        </p:txBody>
      </p:sp>
      <p:sp>
        <p:nvSpPr>
          <p:cNvPr id="81923" name="TextBox 5"/>
          <p:cNvSpPr txBox="1">
            <a:spLocks noChangeArrowheads="1"/>
          </p:cNvSpPr>
          <p:nvPr/>
        </p:nvSpPr>
        <p:spPr bwMode="auto">
          <a:xfrm>
            <a:off x="7646988" y="2260600"/>
            <a:ext cx="14970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</a:rPr>
              <a:t>Luminal</a:t>
            </a:r>
          </a:p>
        </p:txBody>
      </p:sp>
      <p:sp>
        <p:nvSpPr>
          <p:cNvPr id="7" name="Rectangle 6"/>
          <p:cNvSpPr/>
          <p:nvPr/>
        </p:nvSpPr>
        <p:spPr>
          <a:xfrm>
            <a:off x="7646988" y="1971675"/>
            <a:ext cx="1344612" cy="70643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1925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1565275"/>
            <a:ext cx="5372100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TextBox 6"/>
          <p:cNvSpPr txBox="1">
            <a:spLocks noChangeArrowheads="1"/>
          </p:cNvSpPr>
          <p:nvPr/>
        </p:nvSpPr>
        <p:spPr bwMode="auto">
          <a:xfrm>
            <a:off x="7086600" y="6319838"/>
            <a:ext cx="1981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000000"/>
                </a:solidFill>
              </a:rPr>
              <a:t>Yulia</a:t>
            </a:r>
            <a:r>
              <a:rPr lang="en-US" dirty="0">
                <a:solidFill>
                  <a:srgbClr val="000000"/>
                </a:solidFill>
              </a:rPr>
              <a:t> Newton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9" descr="gsk46_plki_boxplot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6" b="20308"/>
          <a:stretch>
            <a:fillRect/>
          </a:stretch>
        </p:blipFill>
        <p:spPr bwMode="auto">
          <a:xfrm>
            <a:off x="520700" y="4043363"/>
            <a:ext cx="2419350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84138" y="90488"/>
            <a:ext cx="9059862" cy="104775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Myriad Pro" charset="0"/>
                <a:ea typeface="ＭＳ Ｐゴシック" charset="0"/>
              </a:rPr>
              <a:t>Master regulators predict response to drugs:</a:t>
            </a:r>
            <a:br>
              <a:rPr lang="en-US" dirty="0">
                <a:latin typeface="Myriad Pro" charset="0"/>
                <a:ea typeface="ＭＳ Ｐゴシック" charset="0"/>
              </a:rPr>
            </a:br>
            <a:r>
              <a:rPr lang="en-US" dirty="0" smtClean="0">
                <a:latin typeface="Myriad Pro" charset="0"/>
                <a:ea typeface="ＭＳ Ｐゴシック" charset="0"/>
              </a:rPr>
              <a:t>PLK3 </a:t>
            </a:r>
            <a:r>
              <a:rPr lang="en-US" dirty="0">
                <a:latin typeface="Myriad Pro" charset="0"/>
                <a:ea typeface="ＭＳ Ｐゴシック" charset="0"/>
              </a:rPr>
              <a:t>predicted as a target for basal breast</a:t>
            </a:r>
          </a:p>
        </p:txBody>
      </p:sp>
      <p:pic>
        <p:nvPicPr>
          <p:cNvPr id="82947" name="Picture 3" descr="foxms_dna_damage_net.tif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1179513"/>
            <a:ext cx="5010150" cy="56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7908925" y="6505575"/>
            <a:ext cx="209550" cy="188913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>
              <a:solidFill>
                <a:srgbClr val="FFFFFF"/>
              </a:solidFill>
              <a:latin typeface="Myriad Pr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7908925" y="6249988"/>
            <a:ext cx="209550" cy="18891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>
              <a:solidFill>
                <a:srgbClr val="FFFFFF"/>
              </a:solidFill>
              <a:latin typeface="Myriad Pr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50" name="TextBox 6"/>
          <p:cNvSpPr txBox="1">
            <a:spLocks noChangeArrowheads="1"/>
          </p:cNvSpPr>
          <p:nvPr/>
        </p:nvSpPr>
        <p:spPr bwMode="auto">
          <a:xfrm>
            <a:off x="8116888" y="6119813"/>
            <a:ext cx="892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Up</a:t>
            </a:r>
          </a:p>
          <a:p>
            <a:r>
              <a:rPr lang="en-US" sz="1800"/>
              <a:t>Down</a:t>
            </a:r>
          </a:p>
        </p:txBody>
      </p:sp>
      <p:sp>
        <p:nvSpPr>
          <p:cNvPr id="82951" name="TextBox 7"/>
          <p:cNvSpPr txBox="1">
            <a:spLocks noChangeArrowheads="1"/>
          </p:cNvSpPr>
          <p:nvPr/>
        </p:nvSpPr>
        <p:spPr bwMode="auto">
          <a:xfrm>
            <a:off x="212725" y="1616075"/>
            <a:ext cx="34639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000"/>
              <a:t>DNA damage network is upregulated in basal breast cancers</a:t>
            </a:r>
          </a:p>
          <a:p>
            <a:pPr>
              <a:buFont typeface="Arial" charset="0"/>
              <a:buChar char="•"/>
            </a:pPr>
            <a:r>
              <a:rPr lang="en-US" sz="2000"/>
              <a:t>Basal breast cancers are sensitive to PLK inhibitors</a:t>
            </a:r>
          </a:p>
        </p:txBody>
      </p:sp>
      <p:sp>
        <p:nvSpPr>
          <p:cNvPr id="82952" name="TextBox 10"/>
          <p:cNvSpPr txBox="1">
            <a:spLocks noChangeArrowheads="1"/>
          </p:cNvSpPr>
          <p:nvPr/>
        </p:nvSpPr>
        <p:spPr bwMode="auto">
          <a:xfrm rot="5400000">
            <a:off x="935832" y="5990431"/>
            <a:ext cx="950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Basal</a:t>
            </a:r>
          </a:p>
        </p:txBody>
      </p:sp>
      <p:sp>
        <p:nvSpPr>
          <p:cNvPr id="82953" name="TextBox 11"/>
          <p:cNvSpPr txBox="1">
            <a:spLocks noChangeArrowheads="1"/>
          </p:cNvSpPr>
          <p:nvPr/>
        </p:nvSpPr>
        <p:spPr bwMode="auto">
          <a:xfrm rot="5400000">
            <a:off x="1359695" y="5977731"/>
            <a:ext cx="1141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Claudin-low</a:t>
            </a:r>
          </a:p>
        </p:txBody>
      </p:sp>
      <p:sp>
        <p:nvSpPr>
          <p:cNvPr id="82954" name="TextBox 12"/>
          <p:cNvSpPr txBox="1">
            <a:spLocks noChangeArrowheads="1"/>
          </p:cNvSpPr>
          <p:nvPr/>
        </p:nvSpPr>
        <p:spPr bwMode="auto">
          <a:xfrm rot="5400000">
            <a:off x="1974057" y="5990431"/>
            <a:ext cx="950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Luminal</a:t>
            </a:r>
          </a:p>
        </p:txBody>
      </p:sp>
      <p:sp>
        <p:nvSpPr>
          <p:cNvPr id="82955" name="TextBox 13"/>
          <p:cNvSpPr txBox="1">
            <a:spLocks noChangeArrowheads="1"/>
          </p:cNvSpPr>
          <p:nvPr/>
        </p:nvSpPr>
        <p:spPr bwMode="auto">
          <a:xfrm>
            <a:off x="1146175" y="3632200"/>
            <a:ext cx="1616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GSK-PLKi</a:t>
            </a:r>
          </a:p>
        </p:txBody>
      </p:sp>
      <p:sp>
        <p:nvSpPr>
          <p:cNvPr id="15" name="Right Arrow 14"/>
          <p:cNvSpPr/>
          <p:nvPr/>
        </p:nvSpPr>
        <p:spPr>
          <a:xfrm rot="20073406">
            <a:off x="3951288" y="1555750"/>
            <a:ext cx="746125" cy="455613"/>
          </a:xfrm>
          <a:prstGeom prst="righ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>
              <a:solidFill>
                <a:srgbClr val="FFFFFF"/>
              </a:solidFill>
              <a:latin typeface="Myriad Pro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57" name="TextBox 13"/>
          <p:cNvSpPr txBox="1">
            <a:spLocks noChangeArrowheads="1"/>
          </p:cNvSpPr>
          <p:nvPr/>
        </p:nvSpPr>
        <p:spPr bwMode="auto">
          <a:xfrm>
            <a:off x="2967038" y="6400800"/>
            <a:ext cx="2671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Heiser et al. 2011 </a:t>
            </a:r>
            <a:r>
              <a:rPr lang="en-US" sz="1800" i="1"/>
              <a:t>PNAS</a:t>
            </a:r>
            <a:endParaRPr lang="en-US" sz="1800"/>
          </a:p>
        </p:txBody>
      </p:sp>
      <p:sp>
        <p:nvSpPr>
          <p:cNvPr id="82958" name="TextBox 6"/>
          <p:cNvSpPr txBox="1">
            <a:spLocks noChangeArrowheads="1"/>
          </p:cNvSpPr>
          <p:nvPr/>
        </p:nvSpPr>
        <p:spPr bwMode="auto">
          <a:xfrm>
            <a:off x="2819400" y="5943600"/>
            <a:ext cx="2049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808080"/>
                </a:solidFill>
              </a:rPr>
              <a:t>Ng, Goldstein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Two Themes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804425250"/>
              </p:ext>
            </p:extLst>
          </p:nvPr>
        </p:nvGraphicFramePr>
        <p:xfrm>
          <a:off x="1478237" y="179746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103311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4" descr="hdac_net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1793875"/>
            <a:ext cx="4975225" cy="436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TextBox 6"/>
          <p:cNvSpPr txBox="1">
            <a:spLocks noChangeArrowheads="1"/>
          </p:cNvSpPr>
          <p:nvPr/>
        </p:nvSpPr>
        <p:spPr bwMode="auto">
          <a:xfrm>
            <a:off x="196850" y="1600200"/>
            <a:ext cx="37258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000"/>
              <a:t>HDAC Network is down-regulated in basal breast cancer cell lines</a:t>
            </a:r>
          </a:p>
          <a:p>
            <a:pPr>
              <a:buFont typeface="Arial" charset="0"/>
              <a:buChar char="•"/>
            </a:pPr>
            <a:r>
              <a:rPr lang="en-US" sz="2000"/>
              <a:t>Basal/CL breast cancers are resistant to HDAC inhibitors</a:t>
            </a:r>
          </a:p>
        </p:txBody>
      </p:sp>
      <p:sp>
        <p:nvSpPr>
          <p:cNvPr id="83971" name="TextBox 8"/>
          <p:cNvSpPr txBox="1">
            <a:spLocks noChangeArrowheads="1"/>
          </p:cNvSpPr>
          <p:nvPr/>
        </p:nvSpPr>
        <p:spPr bwMode="auto">
          <a:xfrm>
            <a:off x="6718300" y="3995738"/>
            <a:ext cx="1663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VORINOSTAT</a:t>
            </a:r>
          </a:p>
        </p:txBody>
      </p:sp>
      <p:sp>
        <p:nvSpPr>
          <p:cNvPr id="11" name="Right Arrow 10"/>
          <p:cNvSpPr/>
          <p:nvPr/>
        </p:nvSpPr>
        <p:spPr>
          <a:xfrm rot="18973051">
            <a:off x="6686550" y="4416425"/>
            <a:ext cx="746125" cy="455613"/>
          </a:xfrm>
          <a:prstGeom prst="righ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>
              <a:solidFill>
                <a:srgbClr val="FFFFFF"/>
              </a:solidFill>
              <a:latin typeface="Myriad Pro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83973" name="Group 12"/>
          <p:cNvGrpSpPr>
            <a:grpSpLocks/>
          </p:cNvGrpSpPr>
          <p:nvPr/>
        </p:nvGrpSpPr>
        <p:grpSpPr bwMode="auto">
          <a:xfrm>
            <a:off x="306388" y="3862388"/>
            <a:ext cx="3101975" cy="2735262"/>
            <a:chOff x="306225" y="3863036"/>
            <a:chExt cx="3102695" cy="2734720"/>
          </a:xfrm>
        </p:grpSpPr>
        <p:pic>
          <p:nvPicPr>
            <p:cNvPr id="83977" name="Picture 5" descr="vorinostat_boxplot.tif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225" y="3863036"/>
              <a:ext cx="3102695" cy="2734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78" name="TextBox 11"/>
            <p:cNvSpPr txBox="1">
              <a:spLocks noChangeArrowheads="1"/>
            </p:cNvSpPr>
            <p:nvPr/>
          </p:nvSpPr>
          <p:spPr bwMode="auto">
            <a:xfrm>
              <a:off x="1554156" y="3996245"/>
              <a:ext cx="17986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b="1"/>
                <a:t>HDAC inhibitor</a:t>
              </a:r>
            </a:p>
          </p:txBody>
        </p:sp>
      </p:grpSp>
      <p:sp>
        <p:nvSpPr>
          <p:cNvPr id="83974" name="Title 1"/>
          <p:cNvSpPr txBox="1">
            <a:spLocks/>
          </p:cNvSpPr>
          <p:nvPr/>
        </p:nvSpPr>
        <p:spPr bwMode="auto">
          <a:xfrm>
            <a:off x="69850" y="111125"/>
            <a:ext cx="75501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latin typeface="Myriad Pro" charset="0"/>
              </a:rPr>
              <a:t>HDAC inhibitors predicted for luminal breast</a:t>
            </a:r>
          </a:p>
        </p:txBody>
      </p:sp>
      <p:sp>
        <p:nvSpPr>
          <p:cNvPr id="83975" name="TextBox 9"/>
          <p:cNvSpPr txBox="1">
            <a:spLocks noChangeArrowheads="1"/>
          </p:cNvSpPr>
          <p:nvPr/>
        </p:nvSpPr>
        <p:spPr bwMode="auto">
          <a:xfrm>
            <a:off x="3576638" y="6411913"/>
            <a:ext cx="2671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Heiser et al. 2011 </a:t>
            </a:r>
            <a:r>
              <a:rPr lang="en-US" sz="1800" i="1"/>
              <a:t>PNAS</a:t>
            </a:r>
            <a:endParaRPr lang="en-US" sz="1800"/>
          </a:p>
        </p:txBody>
      </p:sp>
      <p:sp>
        <p:nvSpPr>
          <p:cNvPr id="83976" name="TextBox 6"/>
          <p:cNvSpPr txBox="1">
            <a:spLocks noChangeArrowheads="1"/>
          </p:cNvSpPr>
          <p:nvPr/>
        </p:nvSpPr>
        <p:spPr bwMode="auto">
          <a:xfrm>
            <a:off x="6858000" y="6319838"/>
            <a:ext cx="2049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808080"/>
                </a:solidFill>
              </a:rPr>
              <a:t>Ng, Goldstein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371475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latin typeface="Myriad Pro" charset="0"/>
                <a:ea typeface="ＭＳ Ｐゴシック" charset="0"/>
              </a:rPr>
              <a:t>Summary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28600" y="685800"/>
            <a:ext cx="8534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9" rIns="91416" bIns="45709"/>
          <a:lstStyle>
            <a:lvl1pPr marL="341313" indent="-341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96925" indent="-341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FC4B04"/>
              </a:buClr>
              <a:buFontTx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Myriad Pro" charset="0"/>
              </a:rPr>
              <a:t>Modeling information flow on known pathways gives view of gene activity.</a:t>
            </a:r>
          </a:p>
          <a:p>
            <a:pPr>
              <a:spcBef>
                <a:spcPct val="20000"/>
              </a:spcBef>
              <a:buClr>
                <a:srgbClr val="FC4B04"/>
              </a:buClr>
              <a:buFontTx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Myriad Pro" charset="0"/>
              </a:rPr>
              <a:t>Loss- and gain-of-function predicted from pathway neighbors for even rare mutations.</a:t>
            </a:r>
          </a:p>
          <a:p>
            <a:pPr>
              <a:spcBef>
                <a:spcPct val="20000"/>
              </a:spcBef>
              <a:buClr>
                <a:srgbClr val="FC4B04"/>
              </a:buClr>
              <a:buFontTx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Myriad Pro" charset="0"/>
              </a:rPr>
              <a:t>“Master regulators” can be found with methods like Google PageRank.</a:t>
            </a:r>
          </a:p>
          <a:p>
            <a:pPr>
              <a:spcBef>
                <a:spcPct val="20000"/>
              </a:spcBef>
              <a:buClr>
                <a:srgbClr val="FC4B04"/>
              </a:buClr>
              <a:buFontTx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Myriad Pro" charset="0"/>
              </a:rPr>
              <a:t>Interlinking genes connect genomic perturbations to observed transcriptional changes.</a:t>
            </a:r>
          </a:p>
          <a:p>
            <a:pPr>
              <a:spcBef>
                <a:spcPct val="20000"/>
              </a:spcBef>
              <a:buClr>
                <a:srgbClr val="FC4B04"/>
              </a:buClr>
              <a:buFontTx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Myriad Pro" charset="0"/>
              </a:rPr>
              <a:t>What ultimately are good targets?!</a:t>
            </a:r>
          </a:p>
          <a:p>
            <a:pPr lvl="1">
              <a:spcBef>
                <a:spcPct val="20000"/>
              </a:spcBef>
              <a:buClr>
                <a:srgbClr val="FC4B04"/>
              </a:buClr>
              <a:buFontTx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Myriad Pro" charset="0"/>
              </a:rPr>
              <a:t>Other ideas to reveal </a:t>
            </a:r>
            <a:r>
              <a:rPr lang="en-US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Myriad Pro" charset="0"/>
              </a:rPr>
              <a:t>essential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Myriad Pro" charset="0"/>
              </a:rPr>
              <a:t> genes in cancer?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Myriad Pro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6443663"/>
            <a:ext cx="4318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229350"/>
            <a:ext cx="6111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5932488"/>
            <a:ext cx="23495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2488"/>
            <a:ext cx="68357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Rectangle 8"/>
          <p:cNvSpPr>
            <a:spLocks/>
          </p:cNvSpPr>
          <p:nvPr/>
        </p:nvSpPr>
        <p:spPr bwMode="auto">
          <a:xfrm>
            <a:off x="166688" y="3902075"/>
            <a:ext cx="1106487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6513" eaLnBrk="0" hangingPunct="0"/>
            <a:r>
              <a:rPr lang="en-US" sz="1100" b="1"/>
              <a:t>James Durbin</a:t>
            </a:r>
          </a:p>
        </p:txBody>
      </p:sp>
      <p:sp>
        <p:nvSpPr>
          <p:cNvPr id="103430" name="Rectangle 11"/>
          <p:cNvSpPr>
            <a:spLocks/>
          </p:cNvSpPr>
          <p:nvPr/>
        </p:nvSpPr>
        <p:spPr bwMode="auto">
          <a:xfrm>
            <a:off x="1463675" y="3995738"/>
            <a:ext cx="911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6513" eaLnBrk="0" hangingPunct="0"/>
            <a:r>
              <a:rPr lang="en-US" sz="1100" b="1"/>
              <a:t>Chris Szeto</a:t>
            </a:r>
          </a:p>
        </p:txBody>
      </p:sp>
      <p:sp>
        <p:nvSpPr>
          <p:cNvPr id="103431" name="Rectangle 13"/>
          <p:cNvSpPr>
            <a:spLocks/>
          </p:cNvSpPr>
          <p:nvPr/>
        </p:nvSpPr>
        <p:spPr bwMode="auto">
          <a:xfrm>
            <a:off x="1066800" y="-63500"/>
            <a:ext cx="6288088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6513" eaLnBrk="0" hangingPunct="0"/>
            <a:r>
              <a:rPr lang="en-US" sz="3100">
                <a:solidFill>
                  <a:srgbClr val="386089"/>
                </a:solidFill>
                <a:latin typeface="Gill Sans MT Bold" charset="0"/>
                <a:sym typeface="Gill Sans MT Bold" charset="0"/>
              </a:rPr>
              <a:t>UCSC Integrative Genomics Group</a:t>
            </a:r>
          </a:p>
        </p:txBody>
      </p:sp>
      <p:pic>
        <p:nvPicPr>
          <p:cNvPr id="103432" name="Picture 1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148138"/>
            <a:ext cx="10985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Picture 19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4208463"/>
            <a:ext cx="89217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4" name="Rectangle 24"/>
          <p:cNvSpPr>
            <a:spLocks/>
          </p:cNvSpPr>
          <p:nvPr/>
        </p:nvSpPr>
        <p:spPr bwMode="auto">
          <a:xfrm>
            <a:off x="2373313" y="1416050"/>
            <a:ext cx="623887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6513" eaLnBrk="0" hangingPunct="0"/>
            <a:r>
              <a:rPr lang="en-US" sz="1100" b="1"/>
              <a:t>Sam Ng</a:t>
            </a:r>
          </a:p>
        </p:txBody>
      </p:sp>
      <p:pic>
        <p:nvPicPr>
          <p:cNvPr id="103435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1531938"/>
            <a:ext cx="1544637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3436" name="Rectangle 30"/>
          <p:cNvSpPr>
            <a:spLocks/>
          </p:cNvSpPr>
          <p:nvPr/>
        </p:nvSpPr>
        <p:spPr bwMode="auto">
          <a:xfrm>
            <a:off x="6062663" y="2514600"/>
            <a:ext cx="100806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6513" eaLnBrk="0" hangingPunct="0"/>
            <a:r>
              <a:rPr lang="en-US" sz="1100" b="1"/>
              <a:t>Ted Golstein</a:t>
            </a:r>
          </a:p>
        </p:txBody>
      </p:sp>
      <p:pic>
        <p:nvPicPr>
          <p:cNvPr id="1034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1570038"/>
            <a:ext cx="16732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8" name="Rectangle 10"/>
          <p:cNvSpPr>
            <a:spLocks/>
          </p:cNvSpPr>
          <p:nvPr/>
        </p:nvSpPr>
        <p:spPr bwMode="auto">
          <a:xfrm>
            <a:off x="4283075" y="1355725"/>
            <a:ext cx="823913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6513" eaLnBrk="0" hangingPunct="0"/>
            <a:r>
              <a:rPr lang="en-US" sz="1100" b="1"/>
              <a:t>Dan Carlin</a:t>
            </a:r>
          </a:p>
        </p:txBody>
      </p:sp>
      <p:pic>
        <p:nvPicPr>
          <p:cNvPr id="103439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1614488"/>
            <a:ext cx="137953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40" name="Rectangle 24"/>
          <p:cNvSpPr>
            <a:spLocks/>
          </p:cNvSpPr>
          <p:nvPr/>
        </p:nvSpPr>
        <p:spPr bwMode="auto">
          <a:xfrm>
            <a:off x="7745413" y="1403350"/>
            <a:ext cx="8255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6513" eaLnBrk="0" hangingPunct="0"/>
            <a:r>
              <a:rPr lang="en-US" sz="1100" b="1"/>
              <a:t>Evan Paull</a:t>
            </a:r>
          </a:p>
        </p:txBody>
      </p:sp>
      <p:sp>
        <p:nvSpPr>
          <p:cNvPr id="103441" name="Rectangle 11"/>
          <p:cNvSpPr>
            <a:spLocks/>
          </p:cNvSpPr>
          <p:nvPr/>
        </p:nvSpPr>
        <p:spPr bwMode="auto">
          <a:xfrm>
            <a:off x="2832100" y="3849688"/>
            <a:ext cx="11668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6513" eaLnBrk="0" hangingPunct="0"/>
            <a:r>
              <a:rPr lang="en-US" sz="1100" b="1"/>
              <a:t>Artem Sokolov</a:t>
            </a:r>
          </a:p>
        </p:txBody>
      </p:sp>
      <p:pic>
        <p:nvPicPr>
          <p:cNvPr id="10344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3" t="20178" r="32207" b="40358"/>
          <a:stretch>
            <a:fillRect/>
          </a:stretch>
        </p:blipFill>
        <p:spPr bwMode="auto">
          <a:xfrm>
            <a:off x="6108700" y="4459288"/>
            <a:ext cx="2108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3443" name="Rectangle 13"/>
          <p:cNvSpPr>
            <a:spLocks/>
          </p:cNvSpPr>
          <p:nvPr/>
        </p:nvSpPr>
        <p:spPr bwMode="auto">
          <a:xfrm>
            <a:off x="6743700" y="4205288"/>
            <a:ext cx="903288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200" b="1">
                <a:cs typeface="Arial" charset="0"/>
                <a:sym typeface="Arial" charset="0"/>
              </a:rPr>
              <a:t>Chris Wong</a:t>
            </a:r>
          </a:p>
        </p:txBody>
      </p:sp>
      <p:sp>
        <p:nvSpPr>
          <p:cNvPr id="103444" name="Rectangle 15"/>
          <p:cNvSpPr>
            <a:spLocks/>
          </p:cNvSpPr>
          <p:nvPr/>
        </p:nvSpPr>
        <p:spPr bwMode="auto">
          <a:xfrm>
            <a:off x="355600" y="1462088"/>
            <a:ext cx="15049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200" b="1">
                <a:cs typeface="Arial" charset="0"/>
                <a:sym typeface="Arial" charset="0"/>
              </a:rPr>
              <a:t>Marcos Woehrmann</a:t>
            </a:r>
          </a:p>
        </p:txBody>
      </p:sp>
      <p:sp>
        <p:nvSpPr>
          <p:cNvPr id="103445" name="Rectangle 19"/>
          <p:cNvSpPr>
            <a:spLocks/>
          </p:cNvSpPr>
          <p:nvPr/>
        </p:nvSpPr>
        <p:spPr bwMode="auto">
          <a:xfrm>
            <a:off x="4546600" y="3836988"/>
            <a:ext cx="10239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200" b="1">
                <a:cs typeface="Arial" charset="0"/>
                <a:sym typeface="Arial" charset="0"/>
              </a:rPr>
              <a:t>Yulia Newton</a:t>
            </a:r>
          </a:p>
        </p:txBody>
      </p:sp>
      <p:pic>
        <p:nvPicPr>
          <p:cNvPr id="103446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86200"/>
            <a:ext cx="16764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47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038600"/>
            <a:ext cx="1397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48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14144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49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52600"/>
            <a:ext cx="13192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2057400" y="838200"/>
            <a:ext cx="1600200" cy="3352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-108" charset="0"/>
              <a:ea typeface="华文细黑" pitchFamily="-108" charset="-122"/>
              <a:cs typeface="华文细黑" pitchFamily="-108" charset="-122"/>
              <a:sym typeface="Verdana" pitchFamily="-108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4343400" y="3048000"/>
            <a:ext cx="1600200" cy="3352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-108" charset="0"/>
              <a:ea typeface="华文细黑" pitchFamily="-108" charset="-122"/>
              <a:cs typeface="华文细黑" pitchFamily="-108" charset="-122"/>
              <a:sym typeface="Verdana" pitchFamily="-108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7391400" y="685800"/>
            <a:ext cx="1600200" cy="3352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-108" charset="0"/>
              <a:ea typeface="华文细黑" pitchFamily="-108" charset="-122"/>
              <a:cs typeface="华文细黑" pitchFamily="-108" charset="-122"/>
              <a:sym typeface="Verdana" pitchFamily="-108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5715000" y="762000"/>
            <a:ext cx="1600200" cy="3352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itchFamily="-108" charset="0"/>
              <a:ea typeface="华文细黑" pitchFamily="-108" charset="-122"/>
              <a:cs typeface="华文细黑" pitchFamily="-108" charset="-122"/>
              <a:sym typeface="Verdana" pitchFamily="-10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"/>
          <p:cNvSpPr>
            <a:spLocks noGrp="1" noChangeArrowheads="1"/>
          </p:cNvSpPr>
          <p:nvPr>
            <p:ph type="title"/>
          </p:nvPr>
        </p:nvSpPr>
        <p:spPr>
          <a:xfrm>
            <a:off x="3657600" y="0"/>
            <a:ext cx="4594225" cy="1017588"/>
          </a:xfrm>
        </p:spPr>
        <p:txBody>
          <a:bodyPr/>
          <a:lstStyle/>
          <a:p>
            <a:pPr>
              <a:defRPr/>
            </a:pPr>
            <a:r>
              <a:rPr lang="en-US">
                <a:latin typeface="Myriad Pro" charset="0"/>
                <a:ea typeface="ＭＳ Ｐゴシック" charset="0"/>
              </a:rPr>
              <a:t>Acknowledgments</a:t>
            </a:r>
          </a:p>
        </p:txBody>
      </p:sp>
      <p:sp>
        <p:nvSpPr>
          <p:cNvPr id="104450" name="Rectangle 2"/>
          <p:cNvSpPr>
            <a:spLocks/>
          </p:cNvSpPr>
          <p:nvPr/>
        </p:nvSpPr>
        <p:spPr bwMode="auto">
          <a:xfrm>
            <a:off x="685800" y="1919288"/>
            <a:ext cx="3411538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3" bIns="0"/>
          <a:lstStyle/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</a:pPr>
            <a:r>
              <a:rPr lang="en-US" sz="1700" u="sng">
                <a:latin typeface="Gill Sans MT Bold" charset="0"/>
                <a:sym typeface="Gill Sans MT Bold" charset="0"/>
              </a:rPr>
              <a:t>UCSC Cancer Genomics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buFont typeface="Gill Sans MT Bold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 MT" charset="0"/>
                <a:sym typeface="Gill Sans MT" charset="0"/>
              </a:rPr>
              <a:t>Kyle Ellrott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buFont typeface="Gill Sans MT Bold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 MT" charset="0"/>
                <a:sym typeface="Gill Sans MT" charset="0"/>
              </a:rPr>
              <a:t>Brian Craft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buFont typeface="Gill Sans MT Bold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 MT" charset="0"/>
                <a:sym typeface="Gill Sans MT" charset="0"/>
              </a:rPr>
              <a:t>Chris Wilks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buFont typeface="Gill Sans MT Bold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 MT" charset="0"/>
                <a:sym typeface="Gill Sans MT" charset="0"/>
              </a:rPr>
              <a:t>Amie Radenbaugh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buFont typeface="Gill Sans MT Bold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 MT" charset="0"/>
                <a:sym typeface="Gill Sans MT" charset="0"/>
              </a:rPr>
              <a:t>Mia Grifford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buFont typeface="Gill Sans MT Bold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 MT" charset="0"/>
                <a:sym typeface="Gill Sans MT" charset="0"/>
              </a:rPr>
              <a:t>Sofie Salama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buFont typeface="Gill Sans MT Bold" charset="0"/>
              <a:buChar char="•"/>
            </a:pPr>
            <a:r>
              <a:rPr lang="en-US" sz="1700">
                <a:solidFill>
                  <a:srgbClr val="000000"/>
                </a:solidFill>
                <a:latin typeface="Gill Sans MT" charset="0"/>
                <a:sym typeface="Gill Sans MT" charset="0"/>
              </a:rPr>
              <a:t>Steve Benz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buFont typeface="Gill Sans MT Bold" charset="0"/>
              <a:buChar char="•"/>
            </a:pPr>
            <a:endParaRPr lang="en-US" sz="1700">
              <a:latin typeface="Gill Sans MT" charset="0"/>
              <a:sym typeface="Gill Sans MT" charset="0"/>
            </a:endParaRP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</a:pPr>
            <a:r>
              <a:rPr lang="en-US" sz="1700" u="sng">
                <a:latin typeface="Gill Sans MT" charset="0"/>
                <a:sym typeface="Gill Sans MT" charset="0"/>
              </a:rPr>
              <a:t>UCSC Genome Browser Staff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buFont typeface="Gill Sans MT Bold" charset="0"/>
              <a:buChar char="•"/>
            </a:pPr>
            <a:r>
              <a:rPr lang="en-US" sz="1700">
                <a:latin typeface="Gill Sans MT" charset="0"/>
                <a:sym typeface="Gill Sans MT" charset="0"/>
              </a:rPr>
              <a:t>Mark Diekins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buFont typeface="Gill Sans MT Bold" charset="0"/>
              <a:buChar char="•"/>
            </a:pPr>
            <a:r>
              <a:rPr lang="en-US" sz="1700">
                <a:latin typeface="Gill Sans MT" charset="0"/>
                <a:sym typeface="Gill Sans MT" charset="0"/>
              </a:rPr>
              <a:t>Melissa Cline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buFont typeface="Gill Sans MT Bold" charset="0"/>
              <a:buChar char="•"/>
            </a:pPr>
            <a:r>
              <a:rPr lang="en-US" sz="1700">
                <a:latin typeface="Gill Sans MT" charset="0"/>
                <a:sym typeface="Gill Sans MT" charset="0"/>
              </a:rPr>
              <a:t>Jorge Garcia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buFont typeface="Gill Sans MT Bold" charset="0"/>
              <a:buChar char="•"/>
            </a:pPr>
            <a:r>
              <a:rPr lang="en-US" sz="1700">
                <a:latin typeface="Gill Sans MT" charset="0"/>
                <a:sym typeface="Gill Sans MT" charset="0"/>
              </a:rPr>
              <a:t>Erich Weiler</a:t>
            </a:r>
          </a:p>
        </p:txBody>
      </p:sp>
      <p:sp>
        <p:nvSpPr>
          <p:cNvPr id="104451" name="Rectangle 3"/>
          <p:cNvSpPr>
            <a:spLocks/>
          </p:cNvSpPr>
          <p:nvPr/>
        </p:nvSpPr>
        <p:spPr bwMode="auto">
          <a:xfrm>
            <a:off x="4818063" y="958850"/>
            <a:ext cx="3944937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3" bIns="0"/>
          <a:lstStyle/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tabLst>
                <a:tab pos="274638" algn="l"/>
                <a:tab pos="346075" algn="l"/>
              </a:tabLst>
            </a:pPr>
            <a:r>
              <a:rPr lang="en-US" sz="1700" u="sng" dirty="0">
                <a:latin typeface="Gill Sans MT Bold" charset="0"/>
                <a:sym typeface="Gill Sans MT Bold" charset="0"/>
              </a:rPr>
              <a:t>Buck Institute for Aging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buFont typeface="Gill Sans MT Bold" charset="0"/>
              <a:buChar char="•"/>
              <a:tabLst>
                <a:tab pos="274638" algn="l"/>
                <a:tab pos="346075" algn="l"/>
              </a:tabLst>
            </a:pPr>
            <a:r>
              <a:rPr lang="en-US" sz="1700" dirty="0">
                <a:solidFill>
                  <a:srgbClr val="000000"/>
                </a:solidFill>
                <a:latin typeface="Gill Sans MT" charset="0"/>
                <a:sym typeface="Gill Sans MT" charset="0"/>
              </a:rPr>
              <a:t>Christina </a:t>
            </a:r>
            <a:r>
              <a:rPr lang="en-US" sz="1700" dirty="0" err="1">
                <a:solidFill>
                  <a:srgbClr val="000000"/>
                </a:solidFill>
                <a:latin typeface="Gill Sans MT" charset="0"/>
                <a:sym typeface="Gill Sans MT" charset="0"/>
              </a:rPr>
              <a:t>Yau</a:t>
            </a:r>
            <a:endParaRPr lang="en-US" sz="1700" dirty="0">
              <a:solidFill>
                <a:srgbClr val="000000"/>
              </a:solidFill>
              <a:latin typeface="Gill Sans MT" charset="0"/>
              <a:sym typeface="Gill Sans MT" charset="0"/>
            </a:endParaRP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buFont typeface="Gill Sans MT Bold" charset="0"/>
              <a:buChar char="•"/>
              <a:tabLst>
                <a:tab pos="274638" algn="l"/>
                <a:tab pos="346075" algn="l"/>
              </a:tabLst>
            </a:pPr>
            <a:r>
              <a:rPr lang="en-US" sz="1700" dirty="0">
                <a:latin typeface="Gill Sans MT" charset="0"/>
                <a:sym typeface="Gill Sans MT" charset="0"/>
              </a:rPr>
              <a:t>Sean Mooney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buFont typeface="Gill Sans MT Bold" charset="0"/>
              <a:buChar char="•"/>
              <a:tabLst>
                <a:tab pos="274638" algn="l"/>
                <a:tab pos="346075" algn="l"/>
              </a:tabLst>
            </a:pPr>
            <a:r>
              <a:rPr lang="en-US" sz="1700" dirty="0" err="1">
                <a:latin typeface="Gill Sans MT" charset="0"/>
                <a:sym typeface="Gill Sans MT" charset="0"/>
              </a:rPr>
              <a:t>Janita</a:t>
            </a:r>
            <a:r>
              <a:rPr lang="en-US" sz="1700" dirty="0">
                <a:latin typeface="Gill Sans MT" charset="0"/>
                <a:sym typeface="Gill Sans MT" charset="0"/>
              </a:rPr>
              <a:t> </a:t>
            </a:r>
            <a:r>
              <a:rPr lang="en-US" sz="1700" dirty="0" err="1">
                <a:latin typeface="Gill Sans MT" charset="0"/>
                <a:sym typeface="Gill Sans MT" charset="0"/>
              </a:rPr>
              <a:t>Thusberg</a:t>
            </a:r>
            <a:endParaRPr lang="en-US" sz="1700" dirty="0">
              <a:latin typeface="Gill Sans MT" charset="0"/>
              <a:sym typeface="Gill Sans MT" charset="0"/>
            </a:endParaRP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tabLst>
                <a:tab pos="274638" algn="l"/>
                <a:tab pos="346075" algn="l"/>
              </a:tabLst>
            </a:pPr>
            <a:endParaRPr lang="en-US" sz="1700" u="sng" dirty="0">
              <a:latin typeface="Gill Sans MT" charset="0"/>
              <a:sym typeface="Gill Sans MT" charset="0"/>
            </a:endParaRP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tabLst>
                <a:tab pos="274638" algn="l"/>
                <a:tab pos="346075" algn="l"/>
              </a:tabLst>
            </a:pPr>
            <a:r>
              <a:rPr lang="en-US" sz="1700" u="sng" dirty="0">
                <a:latin typeface="Gill Sans MT" charset="0"/>
                <a:sym typeface="Gill Sans MT" charset="0"/>
              </a:rPr>
              <a:t>Collaborators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buFont typeface="Gill Sans MT Bold" charset="0"/>
              <a:buChar char="•"/>
              <a:tabLst>
                <a:tab pos="274638" algn="l"/>
                <a:tab pos="346075" algn="l"/>
              </a:tabLst>
            </a:pPr>
            <a:r>
              <a:rPr lang="en-US" sz="1700" dirty="0">
                <a:latin typeface="Gill Sans MT" charset="0"/>
                <a:sym typeface="Gill Sans MT" charset="0"/>
              </a:rPr>
              <a:t>Joe Gray, LBL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buFont typeface="Gill Sans MT Bold" charset="0"/>
              <a:buChar char="•"/>
              <a:tabLst>
                <a:tab pos="274638" algn="l"/>
                <a:tab pos="346075" algn="l"/>
              </a:tabLst>
            </a:pPr>
            <a:r>
              <a:rPr lang="en-US" sz="1700" dirty="0">
                <a:solidFill>
                  <a:srgbClr val="000000"/>
                </a:solidFill>
                <a:latin typeface="Gill Sans MT" charset="0"/>
                <a:sym typeface="Gill Sans MT" charset="0"/>
              </a:rPr>
              <a:t>Laura </a:t>
            </a:r>
            <a:r>
              <a:rPr lang="en-US" sz="1700" dirty="0" err="1">
                <a:solidFill>
                  <a:srgbClr val="000000"/>
                </a:solidFill>
                <a:latin typeface="Gill Sans MT" charset="0"/>
                <a:sym typeface="Gill Sans MT" charset="0"/>
              </a:rPr>
              <a:t>Heiser</a:t>
            </a:r>
            <a:r>
              <a:rPr lang="en-US" sz="1700" dirty="0">
                <a:solidFill>
                  <a:srgbClr val="000000"/>
                </a:solidFill>
                <a:latin typeface="Gill Sans MT" charset="0"/>
                <a:sym typeface="Gill Sans MT" charset="0"/>
              </a:rPr>
              <a:t>, LBL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buFont typeface="Gill Sans MT Bold" charset="0"/>
              <a:buChar char="•"/>
              <a:tabLst>
                <a:tab pos="274638" algn="l"/>
                <a:tab pos="346075" algn="l"/>
              </a:tabLst>
            </a:pPr>
            <a:r>
              <a:rPr lang="en-US" sz="1700" dirty="0">
                <a:solidFill>
                  <a:srgbClr val="000000"/>
                </a:solidFill>
                <a:latin typeface="Gill Sans MT" charset="0"/>
                <a:sym typeface="Gill Sans MT" charset="0"/>
              </a:rPr>
              <a:t>Eric </a:t>
            </a:r>
            <a:r>
              <a:rPr lang="en-US" sz="1700" dirty="0" err="1">
                <a:solidFill>
                  <a:srgbClr val="000000"/>
                </a:solidFill>
                <a:latin typeface="Gill Sans MT" charset="0"/>
                <a:sym typeface="Gill Sans MT" charset="0"/>
              </a:rPr>
              <a:t>Collisson</a:t>
            </a:r>
            <a:r>
              <a:rPr lang="en-US" sz="1700" dirty="0">
                <a:solidFill>
                  <a:srgbClr val="000000"/>
                </a:solidFill>
                <a:latin typeface="Gill Sans MT" charset="0"/>
                <a:sym typeface="Gill Sans MT" charset="0"/>
              </a:rPr>
              <a:t>, </a:t>
            </a:r>
            <a:r>
              <a:rPr lang="en-US" sz="1700" dirty="0" smtClean="0">
                <a:solidFill>
                  <a:srgbClr val="000000"/>
                </a:solidFill>
                <a:latin typeface="Gill Sans MT" charset="0"/>
                <a:sym typeface="Gill Sans MT" charset="0"/>
              </a:rPr>
              <a:t>UCSF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buFont typeface="Gill Sans MT Bold" charset="0"/>
              <a:buChar char="•"/>
              <a:tabLst>
                <a:tab pos="274638" algn="l"/>
                <a:tab pos="346075" algn="l"/>
              </a:tabLst>
            </a:pPr>
            <a:r>
              <a:rPr lang="en-US" sz="1700" dirty="0" err="1" smtClean="0">
                <a:solidFill>
                  <a:srgbClr val="000000"/>
                </a:solidFill>
                <a:latin typeface="Gill Sans MT" charset="0"/>
                <a:sym typeface="Gill Sans MT" charset="0"/>
              </a:rPr>
              <a:t>Nuria</a:t>
            </a:r>
            <a:r>
              <a:rPr lang="en-US" sz="1700" dirty="0" smtClean="0">
                <a:solidFill>
                  <a:srgbClr val="000000"/>
                </a:solidFill>
                <a:latin typeface="Gill Sans MT" charset="0"/>
                <a:sym typeface="Gill Sans MT" charset="0"/>
              </a:rPr>
              <a:t> Lopez-</a:t>
            </a:r>
            <a:r>
              <a:rPr lang="en-US" sz="1700" dirty="0" err="1" smtClean="0">
                <a:solidFill>
                  <a:srgbClr val="000000"/>
                </a:solidFill>
                <a:latin typeface="Gill Sans MT" charset="0"/>
                <a:sym typeface="Gill Sans MT" charset="0"/>
              </a:rPr>
              <a:t>Bigas</a:t>
            </a:r>
            <a:r>
              <a:rPr lang="en-US" sz="1700" dirty="0" smtClean="0">
                <a:solidFill>
                  <a:srgbClr val="000000"/>
                </a:solidFill>
                <a:latin typeface="Gill Sans MT" charset="0"/>
                <a:sym typeface="Gill Sans MT" charset="0"/>
              </a:rPr>
              <a:t>, UPF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buFont typeface="Gill Sans MT Bold" charset="0"/>
              <a:buChar char="•"/>
              <a:tabLst>
                <a:tab pos="274638" algn="l"/>
                <a:tab pos="346075" algn="l"/>
              </a:tabLst>
            </a:pPr>
            <a:r>
              <a:rPr lang="en-US" sz="1700" dirty="0" smtClean="0">
                <a:solidFill>
                  <a:srgbClr val="000000"/>
                </a:solidFill>
                <a:latin typeface="Gill Sans MT" charset="0"/>
                <a:sym typeface="Gill Sans MT" charset="0"/>
              </a:rPr>
              <a:t>Abel Gonzalez, UPF</a:t>
            </a:r>
            <a:endParaRPr lang="en-US" sz="1700" dirty="0">
              <a:solidFill>
                <a:srgbClr val="000000"/>
              </a:solidFill>
              <a:latin typeface="Gill Sans MT" charset="0"/>
              <a:sym typeface="Gill Sans MT" charset="0"/>
            </a:endParaRP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tabLst>
                <a:tab pos="274638" algn="l"/>
                <a:tab pos="346075" algn="l"/>
              </a:tabLst>
            </a:pPr>
            <a:endParaRPr lang="en-US" sz="1700" dirty="0">
              <a:latin typeface="Gill Sans MT Bold" charset="0"/>
              <a:sym typeface="Gill Sans MT Bold" charset="0"/>
            </a:endParaRP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tabLst>
                <a:tab pos="274638" algn="l"/>
                <a:tab pos="346075" algn="l"/>
              </a:tabLst>
            </a:pPr>
            <a:r>
              <a:rPr lang="en-US" sz="1700" u="sng" dirty="0">
                <a:latin typeface="Gill Sans MT Bold" charset="0"/>
                <a:sym typeface="Gill Sans MT Bold" charset="0"/>
              </a:rPr>
              <a:t>Funding Agencies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 MT Bold" charset="0"/>
              <a:buChar char="•"/>
              <a:tabLst>
                <a:tab pos="274638" algn="l"/>
                <a:tab pos="346075" algn="l"/>
              </a:tabLst>
            </a:pPr>
            <a:r>
              <a:rPr lang="en-US" sz="1600" dirty="0">
                <a:latin typeface="Gill Sans MT" charset="0"/>
                <a:sym typeface="Gill Sans MT" charset="0"/>
              </a:rPr>
              <a:t>NCI/NIH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 MT Bold" charset="0"/>
              <a:buChar char="•"/>
              <a:tabLst>
                <a:tab pos="274638" algn="l"/>
                <a:tab pos="346075" algn="l"/>
              </a:tabLst>
            </a:pPr>
            <a:r>
              <a:rPr lang="en-US" sz="1600" dirty="0">
                <a:latin typeface="Gill Sans MT" charset="0"/>
                <a:sym typeface="Gill Sans MT" charset="0"/>
              </a:rPr>
              <a:t>SU2C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 MT Bold" charset="0"/>
              <a:buChar char="•"/>
              <a:tabLst>
                <a:tab pos="274638" algn="l"/>
                <a:tab pos="346075" algn="l"/>
              </a:tabLst>
            </a:pPr>
            <a:r>
              <a:rPr lang="en-US" sz="1600" dirty="0">
                <a:latin typeface="Gill Sans MT" charset="0"/>
                <a:sym typeface="Gill Sans MT" charset="0"/>
              </a:rPr>
              <a:t>NHGRI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 MT Bold" charset="0"/>
              <a:buChar char="•"/>
              <a:tabLst>
                <a:tab pos="274638" algn="l"/>
                <a:tab pos="346075" algn="l"/>
              </a:tabLst>
            </a:pPr>
            <a:r>
              <a:rPr lang="en-US" sz="1600" dirty="0">
                <a:latin typeface="Gill Sans MT" charset="0"/>
                <a:sym typeface="Gill Sans MT" charset="0"/>
              </a:rPr>
              <a:t>AACR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 MT Bold" charset="0"/>
              <a:buChar char="•"/>
              <a:tabLst>
                <a:tab pos="274638" algn="l"/>
                <a:tab pos="346075" algn="l"/>
              </a:tabLst>
            </a:pPr>
            <a:r>
              <a:rPr lang="en-US" sz="1600" dirty="0">
                <a:latin typeface="Gill Sans MT" charset="0"/>
                <a:sym typeface="Gill Sans MT" charset="0"/>
              </a:rPr>
              <a:t>UCSF Comprehensive Cancer Center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Clr>
                <a:srgbClr val="000000"/>
              </a:buClr>
              <a:buSzPct val="125000"/>
              <a:buFont typeface="Gill Sans MT Bold" charset="0"/>
              <a:buChar char="•"/>
              <a:tabLst>
                <a:tab pos="274638" algn="l"/>
                <a:tab pos="346075" algn="l"/>
              </a:tabLst>
            </a:pPr>
            <a:r>
              <a:rPr lang="en-US" sz="1600" dirty="0">
                <a:latin typeface="Gill Sans MT" charset="0"/>
                <a:sym typeface="Gill Sans MT" charset="0"/>
              </a:rPr>
              <a:t>QB3</a:t>
            </a:r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6215063"/>
            <a:ext cx="3411537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180138"/>
            <a:ext cx="101123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44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r="73143"/>
          <a:stretch>
            <a:fillRect/>
          </a:stretch>
        </p:blipFill>
        <p:spPr bwMode="auto">
          <a:xfrm>
            <a:off x="4741863" y="6205538"/>
            <a:ext cx="79375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4455" name="Rectangle 10"/>
          <p:cNvSpPr>
            <a:spLocks/>
          </p:cNvSpPr>
          <p:nvPr/>
        </p:nvSpPr>
        <p:spPr bwMode="auto">
          <a:xfrm>
            <a:off x="3228975" y="1676400"/>
            <a:ext cx="962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6513" eaLnBrk="0" hangingPunct="0"/>
            <a:r>
              <a:rPr lang="en-US" sz="1800" b="1"/>
              <a:t>Jing Zhu</a:t>
            </a:r>
          </a:p>
        </p:txBody>
      </p:sp>
      <p:pic>
        <p:nvPicPr>
          <p:cNvPr id="104456" name="Picture 1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6" t="16269" b="45763"/>
          <a:stretch>
            <a:fillRect/>
          </a:stretch>
        </p:blipFill>
        <p:spPr bwMode="auto">
          <a:xfrm>
            <a:off x="3200400" y="2057400"/>
            <a:ext cx="11430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7" name="Picture 2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0123" name="Rectangle 22"/>
          <p:cNvSpPr>
            <a:spLocks/>
          </p:cNvSpPr>
          <p:nvPr/>
        </p:nvSpPr>
        <p:spPr bwMode="auto">
          <a:xfrm>
            <a:off x="1662113" y="28575"/>
            <a:ext cx="2224087" cy="368300"/>
          </a:xfrm>
          <a:prstGeom prst="rect">
            <a:avLst/>
          </a:prstGeom>
          <a:solidFill>
            <a:srgbClr val="FFFFFF">
              <a:alpha val="87000"/>
            </a:srgbClr>
          </a:solidFill>
          <a:ln w="12700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lIns="0" tIns="0" rIns="0" bIns="0">
            <a:spAutoFit/>
          </a:bodyPr>
          <a:lstStyle/>
          <a:p>
            <a:pPr marL="36513" eaLnBrk="0" hangingPunct="0">
              <a:defRPr/>
            </a:pPr>
            <a:r>
              <a:rPr lang="en-US" b="1" dirty="0">
                <a:cs typeface="Verdana" charset="0"/>
              </a:rPr>
              <a:t>David Haussler</a:t>
            </a:r>
          </a:p>
        </p:txBody>
      </p:sp>
      <p:pic>
        <p:nvPicPr>
          <p:cNvPr id="104459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0" y="1104900"/>
            <a:ext cx="112553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2"/>
          <p:cNvSpPr>
            <a:spLocks/>
          </p:cNvSpPr>
          <p:nvPr/>
        </p:nvSpPr>
        <p:spPr bwMode="auto">
          <a:xfrm>
            <a:off x="7239000" y="811213"/>
            <a:ext cx="1270000" cy="277812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>
            <a:noFill/>
            <a:miter lim="800000"/>
            <a:headEnd/>
            <a:tailEnd/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marL="36513" eaLnBrk="0" hangingPunct="0">
              <a:defRPr/>
            </a:pPr>
            <a:r>
              <a:rPr lang="en-US" sz="1800" b="1">
                <a:cs typeface="Verdana" charset="0"/>
              </a:rPr>
              <a:t>Chris Benz,</a:t>
            </a:r>
          </a:p>
        </p:txBody>
      </p:sp>
      <p:sp>
        <p:nvSpPr>
          <p:cNvPr id="104461" name="Rectangle 3"/>
          <p:cNvSpPr>
            <a:spLocks/>
          </p:cNvSpPr>
          <p:nvPr/>
        </p:nvSpPr>
        <p:spPr bwMode="auto">
          <a:xfrm>
            <a:off x="6934200" y="4191000"/>
            <a:ext cx="2209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3" bIns="0"/>
          <a:lstStyle/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tabLst>
                <a:tab pos="274638" algn="l"/>
                <a:tab pos="346075" algn="l"/>
              </a:tabLst>
            </a:pPr>
            <a:r>
              <a:rPr lang="en-US" sz="1700" u="sng">
                <a:latin typeface="Gill Sans MT Bold" charset="0"/>
                <a:sym typeface="Gill Sans MT Bold" charset="0"/>
              </a:rPr>
              <a:t>Broad Institute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buFont typeface="Gill Sans MT Bold" charset="0"/>
              <a:buChar char="•"/>
              <a:tabLst>
                <a:tab pos="274638" algn="l"/>
                <a:tab pos="346075" algn="l"/>
              </a:tabLst>
            </a:pPr>
            <a:r>
              <a:rPr lang="en-US" sz="1700">
                <a:latin typeface="Gill Sans MT" charset="0"/>
                <a:sym typeface="Gill Sans MT" charset="0"/>
              </a:rPr>
              <a:t>Gaddy Getz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buFont typeface="Gill Sans MT Bold" charset="0"/>
              <a:buChar char="•"/>
              <a:tabLst>
                <a:tab pos="274638" algn="l"/>
                <a:tab pos="346075" algn="l"/>
              </a:tabLst>
            </a:pPr>
            <a:r>
              <a:rPr lang="en-US" sz="1700">
                <a:latin typeface="Gill Sans MT" charset="0"/>
                <a:sym typeface="Gill Sans MT" charset="0"/>
              </a:rPr>
              <a:t>Mike Noble</a:t>
            </a:r>
          </a:p>
          <a:p>
            <a:pPr marL="266700" indent="-239713" eaLnBrk="0" hangingPunct="0">
              <a:lnSpc>
                <a:spcPct val="80000"/>
              </a:lnSpc>
              <a:spcBef>
                <a:spcPts val="563"/>
              </a:spcBef>
              <a:buSzPct val="125000"/>
              <a:buFont typeface="Gill Sans MT Bold" charset="0"/>
              <a:buChar char="•"/>
              <a:tabLst>
                <a:tab pos="274638" algn="l"/>
                <a:tab pos="346075" algn="l"/>
              </a:tabLst>
            </a:pPr>
            <a:r>
              <a:rPr lang="en-US" sz="1700">
                <a:latin typeface="Gill Sans MT" charset="0"/>
                <a:sym typeface="Gill Sans MT" charset="0"/>
              </a:rPr>
              <a:t>Daniel DeCara</a:t>
            </a:r>
            <a:endParaRPr lang="en-US" sz="1600">
              <a:latin typeface="Gill Sans MT" charset="0"/>
              <a:sym typeface="Gill Sans MT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175"/>
            <a:ext cx="8229600" cy="1273175"/>
          </a:xfrm>
        </p:spPr>
        <p:txBody>
          <a:bodyPr rtlCol="0">
            <a:noAutofit/>
          </a:bodyPr>
          <a:lstStyle/>
          <a:p>
            <a:pPr marL="39662" indent="-39662"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000090"/>
                </a:solidFill>
              </a:rPr>
              <a:t>UCSC </a:t>
            </a:r>
            <a:r>
              <a:rPr lang="en-US" sz="4000" dirty="0">
                <a:solidFill>
                  <a:srgbClr val="000090"/>
                </a:solidFill>
              </a:rPr>
              <a:t>Cancer </a:t>
            </a:r>
            <a:r>
              <a:rPr lang="en-US" sz="4000" dirty="0" smtClean="0">
                <a:solidFill>
                  <a:srgbClr val="000090"/>
                </a:solidFill>
              </a:rPr>
              <a:t>Browser</a:t>
            </a:r>
            <a:endParaRPr lang="en-US" sz="4000" dirty="0">
              <a:solidFill>
                <a:srgbClr val="000090"/>
              </a:solidFill>
            </a:endParaRPr>
          </a:p>
        </p:txBody>
      </p:sp>
      <p:sp>
        <p:nvSpPr>
          <p:cNvPr id="105474" name="Picture 3"/>
          <p:cNvSpPr>
            <a:spLocks noChangeAspect="1"/>
          </p:cNvSpPr>
          <p:nvPr/>
        </p:nvSpPr>
        <p:spPr bwMode="auto">
          <a:xfrm>
            <a:off x="282575" y="1831975"/>
            <a:ext cx="840422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690" rIns="91378" bIns="45690"/>
          <a:lstStyle/>
          <a:p>
            <a:endParaRPr lang="en-US">
              <a:solidFill>
                <a:srgbClr val="000000"/>
              </a:solidFill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105475" name="TextBox 35"/>
          <p:cNvSpPr txBox="1">
            <a:spLocks noChangeArrowheads="1"/>
          </p:cNvSpPr>
          <p:nvPr/>
        </p:nvSpPr>
        <p:spPr bwMode="auto">
          <a:xfrm>
            <a:off x="2393950" y="1295400"/>
            <a:ext cx="43878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rgbClr val="0000FF"/>
                </a:solidFill>
                <a:latin typeface="Calibri" charset="0"/>
                <a:sym typeface="Arial" charset="0"/>
              </a:rPr>
              <a:t>genome-cancer.ucsc.edu</a:t>
            </a:r>
          </a:p>
        </p:txBody>
      </p:sp>
      <p:pic>
        <p:nvPicPr>
          <p:cNvPr id="1054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984375"/>
            <a:ext cx="840422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Rectangle 10"/>
          <p:cNvSpPr>
            <a:spLocks/>
          </p:cNvSpPr>
          <p:nvPr/>
        </p:nvSpPr>
        <p:spPr bwMode="auto">
          <a:xfrm>
            <a:off x="7953375" y="6429375"/>
            <a:ext cx="962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6513" eaLnBrk="0" hangingPunct="0"/>
            <a:r>
              <a:rPr lang="en-US" sz="1800" b="1"/>
              <a:t>Jing Zhu</a:t>
            </a:r>
          </a:p>
        </p:txBody>
      </p:sp>
      <p:pic>
        <p:nvPicPr>
          <p:cNvPr id="105478" name="Picture 1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6" t="16269" b="45763"/>
          <a:stretch>
            <a:fillRect/>
          </a:stretch>
        </p:blipFill>
        <p:spPr bwMode="auto">
          <a:xfrm>
            <a:off x="7848600" y="4953000"/>
            <a:ext cx="11430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Predicting Drivers w/ Frequency Analysis</a:t>
            </a:r>
            <a:endParaRPr lang="en-US" dirty="0"/>
          </a:p>
        </p:txBody>
      </p:sp>
      <p:sp>
        <p:nvSpPr>
          <p:cNvPr id="23554" name="Content Placeholder 5"/>
          <p:cNvSpPr>
            <a:spLocks noGrp="1"/>
          </p:cNvSpPr>
          <p:nvPr>
            <p:ph idx="1"/>
          </p:nvPr>
        </p:nvSpPr>
        <p:spPr>
          <a:xfrm>
            <a:off x="455613" y="5105400"/>
            <a:ext cx="8232775" cy="1219200"/>
          </a:xfrm>
        </p:spPr>
        <p:txBody>
          <a:bodyPr/>
          <a:lstStyle/>
          <a:p>
            <a:r>
              <a:rPr lang="en-US" sz="2200" dirty="0" smtClean="0">
                <a:latin typeface="Gill Sans MT" charset="0"/>
                <a:ea typeface="华文细黑" charset="0"/>
                <a:cs typeface="华文细黑" charset="0"/>
              </a:rPr>
              <a:t>Recurrently </a:t>
            </a:r>
            <a:r>
              <a:rPr lang="en-US" sz="2200" dirty="0">
                <a:latin typeface="Gill Sans MT" charset="0"/>
                <a:ea typeface="华文细黑" charset="0"/>
                <a:cs typeface="华文细黑" charset="0"/>
              </a:rPr>
              <a:t>mutated genes are more likely to be impactful</a:t>
            </a:r>
          </a:p>
          <a:p>
            <a:r>
              <a:rPr lang="en-US" sz="2200" dirty="0" smtClean="0">
                <a:latin typeface="Gill Sans MT" charset="0"/>
                <a:ea typeface="华文细黑" charset="0"/>
                <a:cs typeface="华文细黑" charset="0"/>
              </a:rPr>
              <a:t>Correct background </a:t>
            </a:r>
            <a:r>
              <a:rPr lang="en-US" sz="2200" dirty="0">
                <a:latin typeface="Gill Sans MT" charset="0"/>
                <a:ea typeface="华文细黑" charset="0"/>
                <a:cs typeface="华文细黑" charset="0"/>
              </a:rPr>
              <a:t>mutation </a:t>
            </a:r>
            <a:r>
              <a:rPr lang="en-US" sz="2200" dirty="0" smtClean="0">
                <a:latin typeface="Gill Sans MT" charset="0"/>
                <a:ea typeface="华文细黑" charset="0"/>
                <a:cs typeface="华文细黑" charset="0"/>
              </a:rPr>
              <a:t>rate?</a:t>
            </a:r>
            <a:endParaRPr lang="en-US" sz="2200" dirty="0">
              <a:latin typeface="Gill Sans MT" charset="0"/>
              <a:ea typeface="华文细黑" charset="0"/>
              <a:cs typeface="华文细黑" charset="0"/>
            </a:endParaRPr>
          </a:p>
          <a:p>
            <a:r>
              <a:rPr lang="en-US" sz="2200" dirty="0">
                <a:latin typeface="Gill Sans MT" charset="0"/>
                <a:ea typeface="华文细黑" charset="0"/>
                <a:cs typeface="华文细黑" charset="0"/>
              </a:rPr>
              <a:t>Biased for “early” rather than “late” drivers?</a:t>
            </a:r>
          </a:p>
          <a:p>
            <a:endParaRPr lang="en-US" sz="2500" dirty="0">
              <a:latin typeface="Gill Sans MT" charset="0"/>
              <a:ea typeface="华文细黑" charset="0"/>
              <a:cs typeface="华文细黑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>
            <a:off x="1600200" y="1905000"/>
            <a:ext cx="2959100" cy="23876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572000" y="2514600"/>
            <a:ext cx="3972019" cy="1143000"/>
            <a:chOff x="4572000" y="2514600"/>
            <a:chExt cx="3972019" cy="1143000"/>
          </a:xfrm>
        </p:grpSpPr>
        <p:sp>
          <p:nvSpPr>
            <p:cNvPr id="3" name="TextBox 2"/>
            <p:cNvSpPr txBox="1"/>
            <p:nvPr/>
          </p:nvSpPr>
          <p:spPr>
            <a:xfrm>
              <a:off x="5181600" y="2674203"/>
              <a:ext cx="33624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Which gene(s)</a:t>
              </a:r>
            </a:p>
            <a:p>
              <a:r>
                <a:rPr lang="en-US" dirty="0" smtClean="0"/>
                <a:t>Are driving the cancer?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 flipV="1">
              <a:off x="4572000" y="2514600"/>
              <a:ext cx="533400" cy="457200"/>
            </a:xfrm>
            <a:prstGeom prst="straightConnector1">
              <a:avLst/>
            </a:prstGeom>
            <a:solidFill>
              <a:srgbClr val="BBE0E3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H="1" flipV="1">
              <a:off x="4572000" y="2819400"/>
              <a:ext cx="609600" cy="228600"/>
            </a:xfrm>
            <a:prstGeom prst="straightConnector1">
              <a:avLst/>
            </a:prstGeom>
            <a:solidFill>
              <a:srgbClr val="BBE0E3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H="1" flipV="1">
              <a:off x="4572000" y="3048000"/>
              <a:ext cx="533400" cy="152400"/>
            </a:xfrm>
            <a:prstGeom prst="straightConnector1">
              <a:avLst/>
            </a:prstGeom>
            <a:solidFill>
              <a:srgbClr val="BBE0E3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>
              <a:off x="4572000" y="3352800"/>
              <a:ext cx="533400" cy="304800"/>
            </a:xfrm>
            <a:prstGeom prst="straightConnector1">
              <a:avLst/>
            </a:prstGeom>
            <a:solidFill>
              <a:srgbClr val="BBE0E3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4754568" y="6477000"/>
            <a:ext cx="4315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dirty="0" smtClean="0">
                <a:solidFill>
                  <a:srgbClr val="000000"/>
                </a:solidFill>
              </a:rPr>
              <a:t>Illustration from </a:t>
            </a:r>
            <a:r>
              <a:rPr lang="en-US" sz="1800" dirty="0" err="1" smtClean="0">
                <a:solidFill>
                  <a:srgbClr val="000000"/>
                </a:solidFill>
              </a:rPr>
              <a:t>Nuria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Bigas</a:t>
            </a:r>
            <a:r>
              <a:rPr lang="en-US" sz="1800" dirty="0" smtClean="0">
                <a:solidFill>
                  <a:srgbClr val="000000"/>
                </a:solidFill>
              </a:rPr>
              <a:t>-Lopez, UPF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827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Predicting Drivers with Sequence Analysis</a:t>
            </a:r>
            <a:endParaRPr lang="en-US" dirty="0"/>
          </a:p>
        </p:txBody>
      </p:sp>
      <p:sp>
        <p:nvSpPr>
          <p:cNvPr id="23554" name="Content Placeholder 5"/>
          <p:cNvSpPr>
            <a:spLocks noGrp="1"/>
          </p:cNvSpPr>
          <p:nvPr>
            <p:ph idx="1"/>
          </p:nvPr>
        </p:nvSpPr>
        <p:spPr>
          <a:xfrm>
            <a:off x="455613" y="1598613"/>
            <a:ext cx="8232775" cy="4725987"/>
          </a:xfrm>
        </p:spPr>
        <p:txBody>
          <a:bodyPr/>
          <a:lstStyle/>
          <a:p>
            <a:r>
              <a:rPr lang="en-US" sz="2200" dirty="0" smtClean="0">
                <a:latin typeface="Gill Sans MT" charset="0"/>
                <a:ea typeface="华文细黑" charset="0"/>
                <a:cs typeface="华文细黑" charset="0"/>
              </a:rPr>
              <a:t>Protein domains</a:t>
            </a:r>
          </a:p>
          <a:p>
            <a:pPr lvl="1"/>
            <a:r>
              <a:rPr lang="en-US" sz="1900" dirty="0" smtClean="0">
                <a:latin typeface="Gill Sans MT" charset="0"/>
                <a:ea typeface="华文细黑" charset="0"/>
                <a:cs typeface="华文细黑" charset="0"/>
              </a:rPr>
              <a:t>Disruptions in key domains (</a:t>
            </a:r>
            <a:r>
              <a:rPr lang="en-US" sz="1900" dirty="0" err="1" smtClean="0">
                <a:latin typeface="Gill Sans MT" charset="0"/>
                <a:ea typeface="华文细黑" charset="0"/>
                <a:cs typeface="华文细黑" charset="0"/>
              </a:rPr>
              <a:t>e..g</a:t>
            </a:r>
            <a:r>
              <a:rPr lang="en-US" sz="1900" dirty="0" smtClean="0">
                <a:latin typeface="Gill Sans MT" charset="0"/>
                <a:ea typeface="华文细黑" charset="0"/>
                <a:cs typeface="华文细黑" charset="0"/>
              </a:rPr>
              <a:t> DNA binding, kinase-interacting)</a:t>
            </a:r>
          </a:p>
          <a:p>
            <a:r>
              <a:rPr lang="en-US" sz="2200" dirty="0" smtClean="0">
                <a:latin typeface="Gill Sans MT" charset="0"/>
                <a:ea typeface="华文细黑" charset="0"/>
                <a:cs typeface="华文细黑" charset="0"/>
              </a:rPr>
              <a:t>Conservation</a:t>
            </a:r>
          </a:p>
          <a:p>
            <a:pPr lvl="1"/>
            <a:r>
              <a:rPr lang="en-US" sz="1900" dirty="0" smtClean="0">
                <a:latin typeface="Gill Sans MT" charset="0"/>
                <a:ea typeface="华文细黑" charset="0"/>
                <a:cs typeface="华文细黑" charset="0"/>
              </a:rPr>
              <a:t>Mutations in conserved residues or positions more important</a:t>
            </a:r>
          </a:p>
          <a:p>
            <a:pPr lvl="1"/>
            <a:r>
              <a:rPr lang="en-US" sz="1900" dirty="0" smtClean="0">
                <a:latin typeface="Gill Sans MT" charset="0"/>
                <a:ea typeface="华文细黑" charset="0"/>
                <a:cs typeface="华文细黑" charset="0"/>
              </a:rPr>
              <a:t>Synonymous / non-synonymous ratio suggests selection</a:t>
            </a:r>
          </a:p>
          <a:p>
            <a:r>
              <a:rPr lang="en-US" sz="2200" dirty="0" smtClean="0">
                <a:latin typeface="Gill Sans MT" charset="0"/>
                <a:ea typeface="华文细黑" charset="0"/>
                <a:cs typeface="华文细黑" charset="0"/>
              </a:rPr>
              <a:t>Non-random patterning across protein sequence/structure.</a:t>
            </a:r>
          </a:p>
          <a:p>
            <a:pPr marL="26987" indent="0">
              <a:buNone/>
            </a:pPr>
            <a:endParaRPr lang="en-US" sz="2500" dirty="0">
              <a:latin typeface="Gill Sans MT" charset="0"/>
              <a:ea typeface="华文细黑" charset="0"/>
              <a:cs typeface="华文细黑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4114800"/>
            <a:ext cx="7137400" cy="25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9924" y="5334000"/>
            <a:ext cx="1604676" cy="830997"/>
          </a:xfrm>
          <a:prstGeom prst="rect">
            <a:avLst/>
          </a:prstGeom>
          <a:solidFill>
            <a:srgbClr val="B2E5E8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Functional</a:t>
            </a:r>
          </a:p>
          <a:p>
            <a:pPr algn="r"/>
            <a:r>
              <a:rPr lang="en-US" dirty="0" smtClean="0"/>
              <a:t>Impact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219200" y="6248400"/>
            <a:ext cx="1219200" cy="0"/>
          </a:xfrm>
          <a:prstGeom prst="straightConnector1">
            <a:avLst/>
          </a:prstGeom>
          <a:solidFill>
            <a:srgbClr val="BBE0E3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595776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Methods to Gauge Mutation Impact</a:t>
            </a:r>
            <a:endParaRPr lang="en-US" dirty="0"/>
          </a:p>
        </p:txBody>
      </p:sp>
      <p:sp>
        <p:nvSpPr>
          <p:cNvPr id="23554" name="Content Placeholder 5"/>
          <p:cNvSpPr>
            <a:spLocks noGrp="1"/>
          </p:cNvSpPr>
          <p:nvPr>
            <p:ph idx="1"/>
          </p:nvPr>
        </p:nvSpPr>
        <p:spPr>
          <a:xfrm>
            <a:off x="455613" y="5181600"/>
            <a:ext cx="8232775" cy="838200"/>
          </a:xfrm>
        </p:spPr>
        <p:txBody>
          <a:bodyPr/>
          <a:lstStyle/>
          <a:p>
            <a:r>
              <a:rPr lang="en-US" sz="2500" dirty="0" smtClean="0">
                <a:latin typeface="Gill Sans MT" charset="0"/>
                <a:ea typeface="华文细黑" charset="0"/>
                <a:cs typeface="华文细黑" charset="0"/>
              </a:rPr>
              <a:t>FBXW7 mutations in colorectal cancer cluster in 3D space in beta propeller affecting its ability to </a:t>
            </a:r>
            <a:r>
              <a:rPr lang="en-US" sz="2500" dirty="0" err="1" smtClean="0">
                <a:latin typeface="Gill Sans MT" charset="0"/>
                <a:ea typeface="华文细黑" charset="0"/>
                <a:cs typeface="华文细黑" charset="0"/>
              </a:rPr>
              <a:t>ubiquinylate</a:t>
            </a:r>
            <a:endParaRPr lang="en-US" sz="2500" dirty="0">
              <a:latin typeface="Gill Sans MT" charset="0"/>
              <a:ea typeface="华文细黑" charset="0"/>
              <a:cs typeface="华文细黑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8400" y="1371600"/>
            <a:ext cx="4747496" cy="378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0" y="1828800"/>
            <a:ext cx="1314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Most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frequent</a:t>
            </a:r>
            <a:endParaRPr lang="en-US" dirty="0">
              <a:solidFill>
                <a:srgbClr val="660066"/>
              </a:solidFill>
            </a:endParaRPr>
          </a:p>
        </p:txBody>
      </p:sp>
      <p:cxnSp>
        <p:nvCxnSpPr>
          <p:cNvPr id="6" name="Straight Connector 5"/>
          <p:cNvCxnSpPr>
            <a:stCxn id="3" idx="1"/>
          </p:cNvCxnSpPr>
          <p:nvPr/>
        </p:nvCxnSpPr>
        <p:spPr bwMode="auto">
          <a:xfrm flipH="1">
            <a:off x="6248400" y="2244299"/>
            <a:ext cx="1066800" cy="651301"/>
          </a:xfrm>
          <a:prstGeom prst="line">
            <a:avLst/>
          </a:prstGeom>
          <a:solidFill>
            <a:srgbClr val="BBE0E3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03392" y="2231174"/>
            <a:ext cx="164660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Nonsense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Frameshift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007019" y="6413500"/>
            <a:ext cx="6063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dirty="0" smtClean="0">
                <a:solidFill>
                  <a:srgbClr val="000000"/>
                </a:solidFill>
              </a:rPr>
              <a:t>Sander Group, MSKCC, TCGA Consortium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077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haussler_slide_theme_090809 copy 1">
  <a:themeElements>
    <a:clrScheme name="haussler_slide_theme_090809 copy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ussler_slide_theme_090809 copy 1">
      <a:majorFont>
        <a:latin typeface="Gill Sans MT Bold"/>
        <a:ea typeface="华文黑体"/>
        <a:cs typeface="华文黑体"/>
      </a:majorFont>
      <a:minorFont>
        <a:latin typeface="Gill Sans MT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Verdana" pitchFamily="-108" charset="0"/>
            <a:ea typeface="华文细黑" pitchFamily="-108" charset="-122"/>
            <a:cs typeface="华文细黑" pitchFamily="-108" charset="-122"/>
            <a:sym typeface="Verdana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Verdana" pitchFamily="-108" charset="0"/>
            <a:ea typeface="华文细黑" pitchFamily="-108" charset="-122"/>
            <a:cs typeface="华文细黑" pitchFamily="-108" charset="-122"/>
            <a:sym typeface="Verdana" pitchFamily="-108" charset="0"/>
          </a:defRPr>
        </a:defPPr>
      </a:lstStyle>
    </a:lnDef>
  </a:objectDefaults>
  <a:extraClrSchemeLst>
    <a:extraClrScheme>
      <a:clrScheme name="haussler_slide_theme_090809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29170</TotalTime>
  <Words>2486</Words>
  <Application>Microsoft Macintosh PowerPoint</Application>
  <PresentationFormat>On-screen Show (4:3)</PresentationFormat>
  <Paragraphs>566</Paragraphs>
  <Slides>64</Slides>
  <Notes>24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1_haussler_slide_theme_090809 copy 1</vt:lpstr>
      <vt:lpstr>Equation</vt:lpstr>
      <vt:lpstr>Pathway-based analysis of mutation impact</vt:lpstr>
      <vt:lpstr>“It is entirely in line with the accidental nature of mutations that … the vast majority [are] detrimental to the organism …  Good ones are so rare that we can consider them all bad.”</vt:lpstr>
      <vt:lpstr>It is entirely in line with the accidental nature of mutations that … the vast majority [are] beneficial to the tumor …  Bad ones are so frequent that we can consider them all good </vt:lpstr>
      <vt:lpstr>With Mutations, Context Matters</vt:lpstr>
      <vt:lpstr>Two Themes</vt:lpstr>
      <vt:lpstr>Two Themes</vt:lpstr>
      <vt:lpstr>Predicting Drivers w/ Frequency Analysis</vt:lpstr>
      <vt:lpstr>Predicting Drivers with Sequence Analysis</vt:lpstr>
      <vt:lpstr>Methods to Gauge Mutation Impact</vt:lpstr>
      <vt:lpstr>Predicting Drivers with a Combination of Frequency and Sequence Analysis</vt:lpstr>
      <vt:lpstr>Gene Signatures of Mutations Shed Light on Impact</vt:lpstr>
      <vt:lpstr>Are Pathway the Mutable Unit?</vt:lpstr>
      <vt:lpstr>Pathway as the Mutable Unit</vt:lpstr>
      <vt:lpstr>Mutual Exclusion among genes in key pathways in TCGA datasets</vt:lpstr>
      <vt:lpstr>Mutual Exclusion among genes in key pathways in TCGA datasets</vt:lpstr>
      <vt:lpstr>Overview of pathway-guided approach</vt:lpstr>
      <vt:lpstr>Probabilistic Graphical Models: A Language for Integrative Genomics</vt:lpstr>
      <vt:lpstr>Integration Approach: Detailed models of gene expression and interaction</vt:lpstr>
      <vt:lpstr>Integration Approach: Detailed models of expression and interaction</vt:lpstr>
      <vt:lpstr>PARDIGM Gene Model to Integrate Data</vt:lpstr>
      <vt:lpstr>Integrated Pathway Analysis for Cancer</vt:lpstr>
      <vt:lpstr>PowerPoint Presentation</vt:lpstr>
      <vt:lpstr>How do you know its working?</vt:lpstr>
      <vt:lpstr>Machines</vt:lpstr>
      <vt:lpstr>PARADIGM-Shift Predicting the Impact of  Mutations On Genetic Pathways</vt:lpstr>
      <vt:lpstr>PowerPoint Presentation</vt:lpstr>
      <vt:lpstr>PowerPoint Presentation</vt:lpstr>
      <vt:lpstr>PowerPoint Presentation</vt:lpstr>
      <vt:lpstr>PowerPoint Presentation</vt:lpstr>
      <vt:lpstr>RB1 Loss-of-Function (GBM)</vt:lpstr>
      <vt:lpstr>RB1 Loss-of-Function (GBM)</vt:lpstr>
      <vt:lpstr>RB1 Loss-of-Function (GBM)</vt:lpstr>
      <vt:lpstr>RB1 Loss-of-Function (GBM)</vt:lpstr>
      <vt:lpstr>RB1 Loss-of-Function (GBM)</vt:lpstr>
      <vt:lpstr>PowerPoint Presentation</vt:lpstr>
      <vt:lpstr>PowerPoint Presentation</vt:lpstr>
      <vt:lpstr>PowerPoint Presentation</vt:lpstr>
      <vt:lpstr>Shift Scores differ in mutated versus non-mutated samples</vt:lpstr>
      <vt:lpstr>Significance Analysis</vt:lpstr>
      <vt:lpstr>Gain-of-Function (LUSC)</vt:lpstr>
      <vt:lpstr>NFE2L2 Gain-of-Function (LUSC)</vt:lpstr>
      <vt:lpstr>NFE2L2 Mutant Separation and Significance</vt:lpstr>
      <vt:lpstr>PowerPoint Presentation</vt:lpstr>
      <vt:lpstr>Discrepancy scores are sensitive</vt:lpstr>
      <vt:lpstr>Specificity on “passenger” mutations</vt:lpstr>
      <vt:lpstr>Passenger Mutations not Shifted</vt:lpstr>
      <vt:lpstr>Passenger Mutations not significantly Shifted</vt:lpstr>
      <vt:lpstr>PARADIGM-Shift gives orthogonal view of the importance of mutations (LUSC)</vt:lpstr>
      <vt:lpstr>PowerPoint Presentation</vt:lpstr>
      <vt:lpstr>Neighboring Genes are Informative for Classifying Mutation Status </vt:lpstr>
      <vt:lpstr>Two Themes</vt:lpstr>
      <vt:lpstr>PATHMARK: Identify Pathway-based “markers” that underlie sub-types</vt:lpstr>
      <vt:lpstr>PathMark: Differential Subnetworks from a “SuperPathway”</vt:lpstr>
      <vt:lpstr>PathMark: Differential Subnetworks from a “SuperPathway”</vt:lpstr>
      <vt:lpstr>Triple Negative Breast Pathway Markers Identified from 50 Cell Lines</vt:lpstr>
      <vt:lpstr>Identify master controllers using SPIA (signaling pathway impact analysis)</vt:lpstr>
      <vt:lpstr>Slight Trick: Run SPIA in reverse</vt:lpstr>
      <vt:lpstr>Master Controller Analysis on Breast Cell Lines</vt:lpstr>
      <vt:lpstr>Master regulators predict response to drugs: PLK3 predicted as a target for basal breast</vt:lpstr>
      <vt:lpstr>PowerPoint Presentation</vt:lpstr>
      <vt:lpstr>Summary</vt:lpstr>
      <vt:lpstr>PowerPoint Presentation</vt:lpstr>
      <vt:lpstr>Acknowledgments</vt:lpstr>
      <vt:lpstr>UCSC Cancer Browser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Josh Stuart</cp:lastModifiedBy>
  <cp:revision>386</cp:revision>
  <cp:lastPrinted>2011-06-02T16:04:32Z</cp:lastPrinted>
  <dcterms:created xsi:type="dcterms:W3CDTF">2011-11-17T16:24:30Z</dcterms:created>
  <dcterms:modified xsi:type="dcterms:W3CDTF">2012-10-04T17:04:19Z</dcterms:modified>
</cp:coreProperties>
</file>