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256" r:id="rId2"/>
    <p:sldId id="376" r:id="rId3"/>
    <p:sldId id="373" r:id="rId4"/>
    <p:sldId id="374" r:id="rId5"/>
    <p:sldId id="375" r:id="rId6"/>
    <p:sldId id="377" r:id="rId7"/>
    <p:sldId id="378" r:id="rId8"/>
    <p:sldId id="379" r:id="rId9"/>
    <p:sldId id="380" r:id="rId10"/>
    <p:sldId id="381" r:id="rId11"/>
    <p:sldId id="382" r:id="rId12"/>
    <p:sldId id="357" r:id="rId13"/>
    <p:sldId id="355" r:id="rId14"/>
    <p:sldId id="306" r:id="rId15"/>
    <p:sldId id="305" r:id="rId16"/>
    <p:sldId id="327" r:id="rId17"/>
    <p:sldId id="328" r:id="rId18"/>
    <p:sldId id="280" r:id="rId19"/>
    <p:sldId id="385" r:id="rId20"/>
    <p:sldId id="386" r:id="rId21"/>
    <p:sldId id="387" r:id="rId22"/>
    <p:sldId id="331" r:id="rId23"/>
    <p:sldId id="383" r:id="rId24"/>
    <p:sldId id="384" r:id="rId25"/>
    <p:sldId id="316" r:id="rId26"/>
    <p:sldId id="315" r:id="rId27"/>
    <p:sldId id="314" r:id="rId28"/>
    <p:sldId id="361" r:id="rId29"/>
    <p:sldId id="313" r:id="rId30"/>
    <p:sldId id="358" r:id="rId31"/>
    <p:sldId id="359" r:id="rId32"/>
    <p:sldId id="360" r:id="rId33"/>
    <p:sldId id="312" r:id="rId34"/>
    <p:sldId id="362" r:id="rId35"/>
    <p:sldId id="363" r:id="rId36"/>
    <p:sldId id="364" r:id="rId37"/>
    <p:sldId id="365" r:id="rId38"/>
    <p:sldId id="366" r:id="rId39"/>
    <p:sldId id="367" r:id="rId40"/>
    <p:sldId id="368" r:id="rId41"/>
    <p:sldId id="369" r:id="rId42"/>
    <p:sldId id="370" r:id="rId43"/>
    <p:sldId id="371" r:id="rId44"/>
    <p:sldId id="372" r:id="rId45"/>
    <p:sldId id="320" r:id="rId46"/>
    <p:sldId id="388" r:id="rId47"/>
    <p:sldId id="274" r:id="rId48"/>
  </p:sldIdLst>
  <p:sldSz cx="9144000" cy="6858000" type="screen4x3"/>
  <p:notesSz cx="6858000" cy="9144000"/>
  <p:embeddedFontLst>
    <p:embeddedFont>
      <p:font typeface="Calibri" pitchFamily="34" charset="0"/>
      <p:regular r:id="rId50"/>
      <p:bold r:id="rId51"/>
      <p:italic r:id="rId52"/>
      <p:boldItalic r:id="rId53"/>
    </p:embeddedFont>
    <p:embeddedFont>
      <p:font typeface="Trebuchet MS" pitchFamily="34" charset="0"/>
      <p:regular r:id="rId54"/>
      <p:bold r:id="rId55"/>
      <p:italic r:id="rId56"/>
      <p:boldItalic r:id="rId57"/>
    </p:embeddedFont>
  </p:embeddedFontLst>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D4449"/>
    <a:srgbClr val="A9FF53"/>
    <a:srgbClr val="B5D48C"/>
    <a:srgbClr val="D9FFB3"/>
    <a:srgbClr val="FED2D2"/>
    <a:srgbClr val="DCEFFC"/>
    <a:srgbClr val="F9B1B1"/>
    <a:srgbClr val="F79B9B"/>
    <a:srgbClr val="FEF0F0"/>
    <a:srgbClr val="31A2E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0100" autoAdjust="0"/>
  </p:normalViewPr>
  <p:slideViewPr>
    <p:cSldViewPr>
      <p:cViewPr varScale="1">
        <p:scale>
          <a:sx n="121" d="100"/>
          <a:sy n="121" d="100"/>
        </p:scale>
        <p:origin x="-1332" y="-90"/>
      </p:cViewPr>
      <p:guideLst>
        <p:guide orient="horz" pos="2160"/>
        <p:guide pos="2880"/>
      </p:guideLst>
    </p:cSldViewPr>
  </p:slideViewPr>
  <p:outlineViewPr>
    <p:cViewPr>
      <p:scale>
        <a:sx n="33" d="100"/>
        <a:sy n="33" d="100"/>
      </p:scale>
      <p:origin x="0" y="242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D49A00F-DB61-4CF6-8CB2-1507C1451BF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playing an RPG, walking</a:t>
            </a:r>
            <a:r>
              <a:rPr lang="en-US" baseline="0" dirty="0" smtClean="0"/>
              <a:t> down the road minding my own business.  When suddenly…</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of ideas of what I should be able to do based on my class/race, but these are not supported.  Quests generally have one</a:t>
            </a:r>
            <a:r>
              <a:rPr lang="en-US" baseline="0" dirty="0" smtClean="0"/>
              <a:t> or two methods for completion, and quite frequently err on the side of combat, since this is where there is the most depth in the available player actions.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common problem in most Computer Role-Playing Games (RPGs)</a:t>
            </a:r>
          </a:p>
          <a:p>
            <a:r>
              <a:rPr lang="en-US" dirty="0" smtClean="0"/>
              <a:t>Narrative is</a:t>
            </a:r>
            <a:r>
              <a:rPr lang="en-US" baseline="0" dirty="0" smtClean="0"/>
              <a:t> confined to local, shallow effects to the game world.</a:t>
            </a:r>
          </a:p>
          <a:p>
            <a:r>
              <a:rPr lang="en-US" baseline="0" dirty="0" smtClean="0"/>
              <a:t>Or in the case of multiple endings, one choice has too big of an impact (see: Dragon Age, as an elf, can’t stay in a relationship with Alistair if he becomes king.  Not informed choice.)</a:t>
            </a:r>
          </a:p>
          <a:p>
            <a:r>
              <a:rPr lang="en-US" baseline="0" dirty="0" smtClean="0"/>
              <a:t>To drive home the linear nature of the story, many times this linear story is presented in the form of a cut scene, no interactivity at all.</a:t>
            </a:r>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Quests are the mechanic used to guide</a:t>
            </a:r>
            <a:r>
              <a:rPr lang="en-US" baseline="0" dirty="0" smtClean="0"/>
              <a:t> (or in some cases, dictate) how players move through the story.  It is the source of interaction between the player and the story.</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seen in the picture, the quest for the holy grail.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Marshal McBride tells you to kill 7</a:t>
            </a:r>
            <a:r>
              <a:rPr lang="en-US" baseline="0" dirty="0" smtClean="0"/>
              <a:t> kobolds.  There are no holy grails here!</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difference can be broken into two categories, task-based and goal-based </a:t>
            </a:r>
            <a:r>
              <a:rPr lang="en-US" baseline="0" dirty="0" err="1" smtClean="0"/>
              <a:t>quests.</a:t>
            </a:r>
            <a:r>
              <a:rPr lang="en-US" dirty="0" err="1" smtClean="0"/>
              <a:t>Task</a:t>
            </a:r>
            <a:r>
              <a:rPr lang="en-US" dirty="0" smtClean="0"/>
              <a:t>-based quests: Railroading</a:t>
            </a:r>
            <a:r>
              <a:rPr lang="en-US" baseline="0" dirty="0" smtClean="0"/>
              <a:t> within a quest.  Player is being told what to do, it feels like a chore.  Go clean the dishes.  Go kill 5 </a:t>
            </a:r>
            <a:r>
              <a:rPr lang="en-US" baseline="0" dirty="0" err="1" smtClean="0"/>
              <a:t>orcs</a:t>
            </a:r>
            <a:r>
              <a:rPr lang="en-US" baseline="0" dirty="0" smtClean="0"/>
              <a:t>.</a:t>
            </a:r>
          </a:p>
          <a:p>
            <a:r>
              <a:rPr lang="en-US" baseline="0" dirty="0" smtClean="0"/>
              <a:t>Goal-based quests: Room for creativity  My research is focused on supporting goal-based quest structures.</a:t>
            </a:r>
          </a:p>
          <a:p>
            <a:r>
              <a:rPr lang="en-US" baseline="0" dirty="0" smtClean="0"/>
              <a:t>The picture is of a quest that requires you to torture someone.  A number of players were very upset by this.</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people may say that we have had goal-based quests in the past, and they did not do well.  This was in the form of Adventure games.  </a:t>
            </a:r>
            <a:r>
              <a:rPr lang="en-US" dirty="0" smtClean="0"/>
              <a:t>Jeffrey Kaplan, lead designer at World of </a:t>
            </a:r>
            <a:r>
              <a:rPr lang="en-US" dirty="0" err="1" smtClean="0"/>
              <a:t>Warcraft</a:t>
            </a:r>
            <a:r>
              <a:rPr lang="en-US" dirty="0" smtClean="0"/>
              <a:t>, pointed out one of the problems</a:t>
            </a:r>
            <a:r>
              <a:rPr lang="en-US" baseline="0" dirty="0" smtClean="0"/>
              <a:t> with early adventure games.  Another way to look at this is that </a:t>
            </a:r>
            <a:r>
              <a:rPr lang="en-US" dirty="0" smtClean="0"/>
              <a:t>Early</a:t>
            </a:r>
            <a:r>
              <a:rPr lang="en-US" baseline="0" dirty="0" smtClean="0"/>
              <a:t> adventure games presented quests as goal-based interactions, but in fact were task-based mandates where they didn’t tell you the rules.  This led to frustration.</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Giving players choices allows for greater</a:t>
            </a:r>
            <a:r>
              <a:rPr lang="en-US" baseline="0" dirty="0" smtClean="0"/>
              <a:t> agency within the quest structure. </a:t>
            </a:r>
            <a:r>
              <a:rPr lang="en-US" dirty="0" smtClean="0"/>
              <a:t>By giving them options, they are no longer following a preset narrative.</a:t>
            </a:r>
            <a:r>
              <a:rPr lang="en-US" baseline="0" dirty="0" smtClean="0"/>
              <a:t>  Instead it allows them to engage in the narrative in a similar way as is currently available in combat.</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riff from Sid Meier’s quote, Games are a series</a:t>
            </a:r>
            <a:r>
              <a:rPr lang="en-US" baseline="0" dirty="0" smtClean="0"/>
              <a:t> of interesting choices.  Goal-based quests allow for interesting and </a:t>
            </a:r>
            <a:r>
              <a:rPr lang="en-US" baseline="0" smtClean="0"/>
              <a:t>meaningful choices</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Better</a:t>
            </a:r>
            <a:r>
              <a:rPr lang="en-US" baseline="0" dirty="0" smtClean="0"/>
              <a:t> option: mud </a:t>
            </a:r>
            <a:r>
              <a:rPr lang="en-US" baseline="0" dirty="0" err="1" smtClean="0"/>
              <a:t>vs</a:t>
            </a:r>
            <a:r>
              <a:rPr lang="en-US" baseline="0" dirty="0" smtClean="0"/>
              <a:t> chocolate</a:t>
            </a:r>
          </a:p>
          <a:p>
            <a:r>
              <a:rPr lang="en-US" baseline="0" dirty="0" smtClean="0"/>
              <a:t>Attractive: white chocolate </a:t>
            </a:r>
            <a:r>
              <a:rPr lang="en-US" baseline="0" dirty="0" err="1" smtClean="0"/>
              <a:t>vs</a:t>
            </a:r>
            <a:r>
              <a:rPr lang="en-US" baseline="0" dirty="0" smtClean="0"/>
              <a:t> dark chocolate</a:t>
            </a:r>
          </a:p>
          <a:p>
            <a:r>
              <a:rPr lang="en-US" baseline="0" dirty="0" smtClean="0"/>
              <a:t>Informed: brown thing or brown thing</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say I’m a </a:t>
            </a:r>
            <a:r>
              <a:rPr lang="en-US" dirty="0" err="1" smtClean="0"/>
              <a:t>spellcaster</a:t>
            </a:r>
            <a:r>
              <a:rPr lang="en-US" dirty="0" smtClean="0"/>
              <a:t>.  The very elements are available to</a:t>
            </a:r>
            <a:r>
              <a:rPr lang="en-US" baseline="0" dirty="0" smtClean="0"/>
              <a:t> do my bidding.  Perhaps I rain fire upon their heads, and laugh as they try to run from their certain demise.</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Fable</a:t>
            </a:r>
            <a:r>
              <a:rPr lang="en-US" baseline="0" dirty="0" smtClean="0"/>
              <a:t> II – choices changed the way you look, the way the world looks, and the way people interact with you.  In order to have meaningful choices within quests means that the player  should have an impact on the storyline.</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graph, similar to Dragon Age, where there are</a:t>
            </a:r>
            <a:r>
              <a:rPr lang="en-US" baseline="0" dirty="0" smtClean="0"/>
              <a:t> sometimes Interesting Choices, but no meaningful choices.  (no effect further down the graph)  Right graph shows meaningful and interesting choices.  Author explosion.</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rest of this talk I will only be focusing on one part of the grail framework, the </a:t>
            </a:r>
            <a:r>
              <a:rPr lang="en-US" baseline="0" dirty="0" err="1" smtClean="0"/>
              <a:t>QuestBrowser</a:t>
            </a:r>
            <a:r>
              <a:rPr lang="en-US" baseline="0" dirty="0" smtClean="0"/>
              <a:t> brainstorming tool.  It was created to help designers with the top level explosion of creating multiple ways to solve each quest.</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everyone attacks</a:t>
            </a:r>
            <a:r>
              <a:rPr lang="en-US" baseline="0" dirty="0" smtClean="0"/>
              <a:t> a challenge the same way.  What might be obvious to me, may not be obvious to you.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a common sense knowledgebase</a:t>
            </a:r>
            <a:r>
              <a:rPr lang="en-US" baseline="0" dirty="0" smtClean="0"/>
              <a:t> allows the designer to access a large network of ideas to create solutions to quests.</a:t>
            </a:r>
          </a:p>
          <a:p>
            <a:r>
              <a:rPr lang="en-US" dirty="0" smtClean="0"/>
              <a:t>Highly pruned tree</a:t>
            </a:r>
          </a:p>
          <a:p>
            <a:r>
              <a:rPr lang="en-US" dirty="0" smtClean="0"/>
              <a:t>For</a:t>
            </a:r>
            <a:r>
              <a:rPr lang="en-US" baseline="0" dirty="0" smtClean="0"/>
              <a:t> instance, oven has many more things associated with it, such as racks, heating elements, heat, and different foods.</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Harness</a:t>
            </a:r>
            <a:r>
              <a:rPr lang="en-US" baseline="0" dirty="0" smtClean="0"/>
              <a:t> </a:t>
            </a:r>
            <a:r>
              <a:rPr lang="en-US" baseline="0" dirty="0" err="1" smtClean="0"/>
              <a:t>ConceptNet</a:t>
            </a:r>
            <a:r>
              <a:rPr lang="en-US" baseline="0" dirty="0" smtClean="0"/>
              <a:t> to aid in coming up with ideas that might be “common sense” but don’t come immediately to mind.  Give designers ways to prune the data to their needs.</a:t>
            </a:r>
          </a:p>
          <a:p>
            <a:r>
              <a:rPr lang="en-US" baseline="0" dirty="0" smtClean="0"/>
              <a:t>Able to put in two concepts and find the paths between them, or put in one concept and see all concepts related to it down one step.  I’ll show you an example of this next.</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through an example. </a:t>
            </a:r>
            <a:r>
              <a:rPr lang="en-US" sz="1200" kern="1200" baseline="0" dirty="0" smtClean="0">
                <a:solidFill>
                  <a:schemeClr val="tx1"/>
                </a:solidFill>
                <a:latin typeface="Arial" charset="0"/>
                <a:ea typeface="+mn-ea"/>
                <a:cs typeface="+mn-cs"/>
              </a:rPr>
              <a:t>In our fantasy setting, there is a wooded town named “Forest Song.” At this point, the designer wishes to create a set of quests involving the town. To begin this process, the author would need to identify a problem within the town that needs solving. Entering Forest and Song into the </a:t>
            </a:r>
            <a:r>
              <a:rPr lang="en-US" sz="1200" kern="1200" baseline="0" dirty="0" err="1" smtClean="0">
                <a:solidFill>
                  <a:schemeClr val="tx1"/>
                </a:solidFill>
                <a:latin typeface="Arial" charset="0"/>
                <a:ea typeface="+mn-ea"/>
                <a:cs typeface="+mn-cs"/>
              </a:rPr>
              <a:t>QuestBrowser</a:t>
            </a:r>
            <a:r>
              <a:rPr lang="en-US" sz="1200" kern="1200" baseline="0" dirty="0" smtClean="0">
                <a:solidFill>
                  <a:schemeClr val="tx1"/>
                </a:solidFill>
                <a:latin typeface="Arial" charset="0"/>
                <a:ea typeface="+mn-ea"/>
                <a:cs typeface="+mn-cs"/>
              </a:rPr>
              <a:t> system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Pruned for space.</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This result helps spark an idea for the designer, who then decides that the town of Forest Song was named for the sound of the birds in the forest, but the birds have now ceased singing. This is used as the initial background issue within Forest Song for the player to solve. Therefore, the quest within Forest Song is to find out why the birds have quit singing, and to find a way to make the birds sing again.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perhaps I bind them in ice, and kill them</a:t>
            </a:r>
            <a:r>
              <a:rPr lang="en-US" baseline="0" dirty="0" smtClean="0"/>
              <a:t> one at a time, as they are unable to move against me.</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next step for the designer is to identify possible solutions for the player. The first step is to find a solution to “Why are the birds not singing?” For this step, the designer may choose to only have one reason. Using the </a:t>
            </a:r>
            <a:r>
              <a:rPr lang="en-US" sz="1200" kern="1200" baseline="0" dirty="0" err="1" smtClean="0">
                <a:solidFill>
                  <a:schemeClr val="tx1"/>
                </a:solidFill>
                <a:latin typeface="Arial" charset="0"/>
                <a:ea typeface="+mn-ea"/>
                <a:cs typeface="+mn-cs"/>
              </a:rPr>
              <a:t>QuestBrowser</a:t>
            </a:r>
            <a:r>
              <a:rPr lang="en-US" sz="1200" kern="1200" baseline="0" dirty="0" smtClean="0">
                <a:solidFill>
                  <a:schemeClr val="tx1"/>
                </a:solidFill>
                <a:latin typeface="Arial" charset="0"/>
                <a:ea typeface="+mn-ea"/>
                <a:cs typeface="+mn-cs"/>
              </a:rPr>
              <a:t> system, the designer asks for the list of results for the input “Bird”. Looking through the results, the designer notices: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some types of quests to take care of the cats?</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The first solution is to allow the player to simply kill the wild cats to rebalance the population. This is an appropriate solution for a fighting style of character that prefers combat. As stated above, this is the type of quest that would be most common in current RPGs.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For characters that are stealth-based, a second solution uses the idea that cats do not like to be wet. The player is able to stealth past the cats to the area that the birds are nesting. Once there, the player can create moats around the nesting trees such that the cats will not cross. This allows the birds to return to their nesting grounds and the forest to be filled with bird song once again.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Spell-casting characters are able to solve the quest using the knowledge that cats desire catnip. They can create a poultice using catnip which allows the villagers to befriend the cats. Once befriended, the town villagers can take care of their new feline friends, which will no longer hunt the birds as they will be properly fed.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Finally, the last solution is a bit tongue-in-cheek and uses the concept of “letting the cat out of the bag.” The player can use milk and cats‟ natural curiosity to tempt the cats into bags. Once bagged, the cats can be moved to a new location with plenty of mice for the cats to eat. This solution is one that any style of player can complete.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In this example, it is important to note that the designer is still a key part of the design process. </a:t>
            </a:r>
            <a:r>
              <a:rPr lang="en-US" sz="1200" kern="1200" baseline="0" dirty="0" err="1" smtClean="0">
                <a:solidFill>
                  <a:schemeClr val="tx1"/>
                </a:solidFill>
                <a:latin typeface="Arial" charset="0"/>
                <a:ea typeface="+mn-ea"/>
                <a:cs typeface="+mn-cs"/>
              </a:rPr>
              <a:t>QuestBrowser</a:t>
            </a:r>
            <a:r>
              <a:rPr lang="en-US" sz="1200" kern="1200" baseline="0" dirty="0" smtClean="0">
                <a:solidFill>
                  <a:schemeClr val="tx1"/>
                </a:solidFill>
                <a:latin typeface="Arial" charset="0"/>
                <a:ea typeface="+mn-ea"/>
                <a:cs typeface="+mn-cs"/>
              </a:rPr>
              <a:t> is a tool to help the designer think of possibilities that use common sense, but the designer is necessary in putting it all together. Additionally, </a:t>
            </a:r>
            <a:r>
              <a:rPr lang="en-US" sz="1200" kern="1200" baseline="0" dirty="0" err="1" smtClean="0">
                <a:solidFill>
                  <a:schemeClr val="tx1"/>
                </a:solidFill>
                <a:latin typeface="Arial" charset="0"/>
                <a:ea typeface="+mn-ea"/>
                <a:cs typeface="+mn-cs"/>
              </a:rPr>
              <a:t>QuestBrowser</a:t>
            </a:r>
            <a:r>
              <a:rPr lang="en-US" sz="1200" kern="1200" baseline="0" dirty="0" smtClean="0">
                <a:solidFill>
                  <a:schemeClr val="tx1"/>
                </a:solidFill>
                <a:latin typeface="Arial" charset="0"/>
                <a:ea typeface="+mn-ea"/>
                <a:cs typeface="+mn-cs"/>
              </a:rPr>
              <a:t> is not domain specific, so it is up to the designer to decide if or when quests should be class or player specific. </a:t>
            </a:r>
          </a:p>
          <a:p>
            <a:r>
              <a:rPr lang="en-US" sz="1200" kern="1200" baseline="0" dirty="0" smtClean="0">
                <a:solidFill>
                  <a:schemeClr val="tx1"/>
                </a:solidFill>
                <a:latin typeface="Arial" charset="0"/>
                <a:ea typeface="+mn-ea"/>
                <a:cs typeface="+mn-cs"/>
              </a:rPr>
              <a:t>using this system allows the designer to see past their own quest preferences and routines, finding new and innovative solutions for each quest</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Adding options keeps the player engaged as they are offered interesting choices at each quest, instead of the same single solution that is common in many modern-day CRPGs.</a:t>
            </a:r>
          </a:p>
          <a:p>
            <a:r>
              <a:rPr lang="en-US" sz="1200" kern="1200" baseline="0" dirty="0" smtClean="0">
                <a:solidFill>
                  <a:schemeClr val="tx1"/>
                </a:solidFill>
                <a:latin typeface="Arial" charset="0"/>
                <a:ea typeface="+mn-ea"/>
                <a:cs typeface="+mn-cs"/>
              </a:rPr>
              <a:t>Important to make sure that options aren’t added blindly but instead are added to increase agency.</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To deal with the increase of authorial burden, we created </a:t>
            </a:r>
            <a:r>
              <a:rPr lang="en-US" sz="1200" kern="1200" baseline="0" dirty="0" err="1" smtClean="0">
                <a:solidFill>
                  <a:schemeClr val="tx1"/>
                </a:solidFill>
                <a:latin typeface="Arial" charset="0"/>
                <a:ea typeface="+mn-ea"/>
                <a:cs typeface="+mn-cs"/>
              </a:rPr>
              <a:t>QuestBrowsser</a:t>
            </a:r>
            <a:r>
              <a:rPr lang="en-US" sz="1200" kern="1200" baseline="0" dirty="0" smtClean="0">
                <a:solidFill>
                  <a:schemeClr val="tx1"/>
                </a:solidFill>
                <a:latin typeface="Arial" charset="0"/>
                <a:ea typeface="+mn-ea"/>
                <a:cs typeface="+mn-cs"/>
              </a:rPr>
              <a:t>, a brainstorming tool to help reduce this burden.</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time, I’m a stealth class.  I could vanish and</a:t>
            </a:r>
            <a:r>
              <a:rPr lang="en-US" baseline="0" dirty="0" smtClean="0"/>
              <a:t> garrote one silently while the other is still looking for me.  Or perhaps I ignore them altogether and silently loot their hoard and go on my merry way.</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RPG players have notions</a:t>
            </a:r>
            <a:r>
              <a:rPr lang="en-US" baseline="0" dirty="0" smtClean="0"/>
              <a:t> of what a </a:t>
            </a:r>
            <a:r>
              <a:rPr lang="en-US" baseline="0" dirty="0" err="1" smtClean="0"/>
              <a:t>spellcaster</a:t>
            </a:r>
            <a:r>
              <a:rPr lang="en-US" baseline="0" dirty="0" smtClean="0"/>
              <a:t> can do and what a stealth class can do.  Base knowledge comes from literary sources (Tolkien, for example) or other RPGs the player may have encountered, and is strengthened or updated by the current game.  The actions available to a player need to draw from and support the mental model the players have.</a:t>
            </a:r>
          </a:p>
          <a:p>
            <a:endParaRPr lang="en-US" baseline="0" dirty="0" smtClean="0"/>
          </a:p>
          <a:p>
            <a:r>
              <a:rPr lang="en-US" baseline="0" dirty="0" smtClean="0"/>
              <a:t>Now let’s look at a second scenario.</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scenario.  I have been told that the </a:t>
            </a:r>
            <a:r>
              <a:rPr lang="en-US" dirty="0" err="1" smtClean="0"/>
              <a:t>nightsaber</a:t>
            </a:r>
            <a:r>
              <a:rPr lang="en-US" dirty="0" smtClean="0"/>
              <a:t> population has grown too large to be supported by the current food supplies, and am asked to deal with it.</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playing a druid.  I’m friends with animals, perhaps I can talk to the </a:t>
            </a:r>
            <a:r>
              <a:rPr lang="en-US" dirty="0" err="1" smtClean="0"/>
              <a:t>nightsaber</a:t>
            </a:r>
            <a:r>
              <a:rPr lang="en-US" dirty="0" smtClean="0"/>
              <a:t> elders and warn</a:t>
            </a:r>
            <a:r>
              <a:rPr lang="en-US" baseline="0" dirty="0" smtClean="0"/>
              <a:t> them that the food supplies are too small for their current group, and that some of them should move elsewhere. </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t>
            </a:r>
            <a:r>
              <a:rPr lang="en-US" baseline="0" dirty="0" smtClean="0"/>
              <a:t> </a:t>
            </a:r>
            <a:r>
              <a:rPr lang="en-US" dirty="0" smtClean="0"/>
              <a:t>I’m playing a priest.  I have been</a:t>
            </a:r>
            <a:r>
              <a:rPr lang="en-US" baseline="0" dirty="0" smtClean="0"/>
              <a:t> given divine powers to heal.  Maybe I can heal the land to produce more food, or call for divine intervention to keep the </a:t>
            </a:r>
            <a:r>
              <a:rPr lang="en-US" baseline="0" dirty="0" err="1" smtClean="0"/>
              <a:t>nightsabers</a:t>
            </a:r>
            <a:r>
              <a:rPr lang="en-US" baseline="0" dirty="0" smtClean="0"/>
              <a:t> from over producing in the future. (The fantasy version of a spay/neuter program)</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actuality, I have one option.  Kill seven </a:t>
            </a:r>
            <a:r>
              <a:rPr lang="en-US" dirty="0" err="1" smtClean="0"/>
              <a:t>nightsabers</a:t>
            </a:r>
            <a:r>
              <a:rPr lang="en-US" dirty="0" smtClean="0"/>
              <a:t> and return to the NPC when I am done to receive my next quest.  If I’m a mage, a priest, a rogue, a warrior, a druid, it</a:t>
            </a:r>
            <a:r>
              <a:rPr lang="en-US" baseline="0" dirty="0" smtClean="0"/>
              <a:t> does not matter.  This is my only option.</a:t>
            </a:r>
            <a:endParaRPr lang="en-US" dirty="0"/>
          </a:p>
        </p:txBody>
      </p:sp>
      <p:sp>
        <p:nvSpPr>
          <p:cNvPr id="4" name="Slide Number Placeholder 3"/>
          <p:cNvSpPr>
            <a:spLocks noGrp="1"/>
          </p:cNvSpPr>
          <p:nvPr>
            <p:ph type="sldNum" sz="quarter" idx="10"/>
          </p:nvPr>
        </p:nvSpPr>
        <p:spPr/>
        <p:txBody>
          <a:bodyPr/>
          <a:lstStyle/>
          <a:p>
            <a:pPr>
              <a:defRPr/>
            </a:pPr>
            <a:fld id="{2D49A00F-DB61-4CF6-8CB2-1507C1451BF7}"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0" y="5181600"/>
            <a:ext cx="9144000" cy="1676400"/>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Calibri" pitchFamily="34" charset="0"/>
            </a:endParaRPr>
          </a:p>
        </p:txBody>
      </p:sp>
      <p:sp>
        <p:nvSpPr>
          <p:cNvPr id="5" name="Rectangle 7"/>
          <p:cNvSpPr>
            <a:spLocks noChangeArrowheads="1"/>
          </p:cNvSpPr>
          <p:nvPr/>
        </p:nvSpPr>
        <p:spPr bwMode="auto">
          <a:xfrm>
            <a:off x="0" y="0"/>
            <a:ext cx="9144000" cy="4724400"/>
          </a:xfrm>
          <a:prstGeom prst="rect">
            <a:avLst/>
          </a:prstGeom>
          <a:solidFill>
            <a:srgbClr val="D5FFAB"/>
          </a:solidFill>
          <a:ln w="12700">
            <a:noFill/>
            <a:miter lim="800000"/>
            <a:headEnd/>
            <a:tailEnd/>
          </a:ln>
          <a:effectLst/>
        </p:spPr>
        <p:txBody>
          <a:bodyPr wrap="none" anchor="ctr"/>
          <a:lstStyle/>
          <a:p>
            <a:pPr algn="ctr">
              <a:defRPr/>
            </a:pPr>
            <a:endParaRPr lang="en-US" dirty="0">
              <a:latin typeface="Calibri" pitchFamily="34" charset="0"/>
            </a:endParaRPr>
          </a:p>
        </p:txBody>
      </p:sp>
      <p:sp>
        <p:nvSpPr>
          <p:cNvPr id="6" name="Rectangle 8"/>
          <p:cNvSpPr>
            <a:spLocks noChangeArrowheads="1"/>
          </p:cNvSpPr>
          <p:nvPr/>
        </p:nvSpPr>
        <p:spPr bwMode="auto">
          <a:xfrm>
            <a:off x="0" y="4648200"/>
            <a:ext cx="9144000" cy="533400"/>
          </a:xfrm>
          <a:prstGeom prst="rect">
            <a:avLst/>
          </a:prstGeom>
          <a:solidFill>
            <a:srgbClr val="161A1C"/>
          </a:solidFill>
          <a:ln w="9525">
            <a:noFill/>
            <a:miter lim="800000"/>
            <a:headEnd/>
            <a:tailEnd/>
          </a:ln>
          <a:effectLst/>
        </p:spPr>
        <p:txBody>
          <a:bodyPr wrap="none" anchor="ctr"/>
          <a:lstStyle/>
          <a:p>
            <a:pPr algn="ctr">
              <a:defRPr/>
            </a:pPr>
            <a:endParaRPr lang="en-US">
              <a:latin typeface="Calibri" pitchFamily="34" charset="0"/>
            </a:endParaRPr>
          </a:p>
        </p:txBody>
      </p:sp>
      <p:sp>
        <p:nvSpPr>
          <p:cNvPr id="7" name="Text Box 10"/>
          <p:cNvSpPr txBox="1">
            <a:spLocks noChangeArrowheads="1"/>
          </p:cNvSpPr>
          <p:nvPr/>
        </p:nvSpPr>
        <p:spPr bwMode="auto">
          <a:xfrm>
            <a:off x="228600" y="4724400"/>
            <a:ext cx="8534400" cy="400050"/>
          </a:xfrm>
          <a:prstGeom prst="rect">
            <a:avLst/>
          </a:prstGeom>
          <a:noFill/>
          <a:ln w="9525">
            <a:noFill/>
            <a:miter lim="800000"/>
            <a:headEnd/>
            <a:tailEnd/>
          </a:ln>
          <a:effectLst/>
        </p:spPr>
        <p:txBody>
          <a:bodyPr>
            <a:spAutoFit/>
          </a:bodyPr>
          <a:lstStyle/>
          <a:p>
            <a:pPr>
              <a:spcBef>
                <a:spcPct val="50000"/>
              </a:spcBef>
              <a:defRPr/>
            </a:pPr>
            <a:r>
              <a:rPr lang="en-US" sz="2000" kern="400" spc="50" dirty="0">
                <a:solidFill>
                  <a:srgbClr val="9ED600"/>
                </a:solidFill>
                <a:latin typeface="Calibri" pitchFamily="34" charset="0"/>
              </a:rPr>
              <a:t>expressive</a:t>
            </a:r>
            <a:r>
              <a:rPr lang="en-US" sz="2000" kern="400" spc="50" dirty="0">
                <a:solidFill>
                  <a:srgbClr val="B3E7FF"/>
                </a:solidFill>
                <a:latin typeface="Calibri" pitchFamily="34" charset="0"/>
              </a:rPr>
              <a:t>intelligence</a:t>
            </a:r>
            <a:r>
              <a:rPr lang="en-US" sz="2000" kern="400" spc="50" dirty="0">
                <a:solidFill>
                  <a:srgbClr val="9ED600"/>
                </a:solidFill>
                <a:latin typeface="Calibri" pitchFamily="34" charset="0"/>
              </a:rPr>
              <a:t>studio</a:t>
            </a:r>
          </a:p>
        </p:txBody>
      </p:sp>
      <p:sp>
        <p:nvSpPr>
          <p:cNvPr id="8" name="Rectangle 7"/>
          <p:cNvSpPr/>
          <p:nvPr/>
        </p:nvSpPr>
        <p:spPr>
          <a:xfrm>
            <a:off x="0" y="5181600"/>
            <a:ext cx="9144000" cy="46038"/>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
        <p:nvSpPr>
          <p:cNvPr id="4098" name="Rectangle 2"/>
          <p:cNvSpPr>
            <a:spLocks noGrp="1" noChangeArrowheads="1"/>
          </p:cNvSpPr>
          <p:nvPr>
            <p:ph type="ctrTitle"/>
          </p:nvPr>
        </p:nvSpPr>
        <p:spPr>
          <a:xfrm>
            <a:off x="228600" y="1981200"/>
            <a:ext cx="7772400" cy="1470025"/>
          </a:xfrm>
        </p:spPr>
        <p:txBody>
          <a:bodyPr/>
          <a:lstStyle>
            <a:lvl1pPr>
              <a:defRPr sz="3200" b="1" spc="0">
                <a:solidFill>
                  <a:srgbClr val="161A1C"/>
                </a:solidFill>
                <a:latin typeface="Calibri" pitchFamily="34" charset="0"/>
              </a:defRPr>
            </a:lvl1pPr>
          </a:lstStyle>
          <a:p>
            <a:r>
              <a:rPr lang="en-US" dirty="0" smtClean="0"/>
              <a:t>Click to edit Master title style</a:t>
            </a:r>
            <a:endParaRPr lang="en-US" dirty="0"/>
          </a:p>
        </p:txBody>
      </p:sp>
      <p:sp>
        <p:nvSpPr>
          <p:cNvPr id="4108" name="Rectangle 12"/>
          <p:cNvSpPr>
            <a:spLocks noGrp="1" noChangeArrowheads="1"/>
          </p:cNvSpPr>
          <p:nvPr>
            <p:ph type="subTitle" sz="quarter" idx="1" hasCustomPrompt="1"/>
          </p:nvPr>
        </p:nvSpPr>
        <p:spPr>
          <a:xfrm>
            <a:off x="228600" y="5638800"/>
            <a:ext cx="6172200" cy="990600"/>
          </a:xfrm>
        </p:spPr>
        <p:txBody>
          <a:bodyPr/>
          <a:lstStyle>
            <a:lvl1pPr marL="0" indent="0">
              <a:buFont typeface="Wingdings" pitchFamily="2" charset="2"/>
              <a:buNone/>
              <a:defRPr sz="1600" baseline="0">
                <a:solidFill>
                  <a:srgbClr val="161A1C"/>
                </a:solidFill>
                <a:latin typeface="Calibri" pitchFamily="34" charset="0"/>
              </a:defRPr>
            </a:lvl1pPr>
          </a:lstStyle>
          <a:p>
            <a:r>
              <a:rPr lang="en-US" dirty="0" smtClean="0"/>
              <a:t>Click to add date &amp; contact info</a:t>
            </a:r>
            <a:endParaRPr lang="en-US" dirty="0"/>
          </a:p>
        </p:txBody>
      </p:sp>
      <p:sp>
        <p:nvSpPr>
          <p:cNvPr id="16" name="Text Placeholder 15"/>
          <p:cNvSpPr>
            <a:spLocks noGrp="1"/>
          </p:cNvSpPr>
          <p:nvPr>
            <p:ph type="body" sz="quarter" idx="10" hasCustomPrompt="1"/>
          </p:nvPr>
        </p:nvSpPr>
        <p:spPr>
          <a:xfrm>
            <a:off x="228600" y="3581400"/>
            <a:ext cx="5029200" cy="685800"/>
          </a:xfrm>
        </p:spPr>
        <p:txBody>
          <a:bodyPr/>
          <a:lstStyle>
            <a:lvl1pPr>
              <a:buNone/>
              <a:defRPr sz="2400">
                <a:solidFill>
                  <a:srgbClr val="161A1C"/>
                </a:solidFill>
              </a:defRPr>
            </a:lvl1pPr>
          </a:lstStyle>
          <a:p>
            <a:pPr lvl="0"/>
            <a:r>
              <a:rPr lang="en-US" dirty="0" smtClean="0"/>
              <a:t>Click to edit author</a:t>
            </a:r>
            <a:endParaRPr lang="en-US" dirty="0"/>
          </a:p>
        </p:txBody>
      </p:sp>
      <p:sp>
        <p:nvSpPr>
          <p:cNvPr id="17" name="TextBox 16"/>
          <p:cNvSpPr txBox="1"/>
          <p:nvPr userDrawn="1"/>
        </p:nvSpPr>
        <p:spPr bwMode="auto">
          <a:xfrm>
            <a:off x="228600" y="5334000"/>
            <a:ext cx="6019800" cy="3385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1600" b="0" i="0" u="none" strike="noStrike" kern="0" cap="none" spc="0" normalizeH="0" baseline="0" noProof="0" dirty="0" smtClean="0">
                <a:ln>
                  <a:noFill/>
                </a:ln>
                <a:solidFill>
                  <a:srgbClr val="161A1C"/>
                </a:solidFill>
                <a:effectLst/>
                <a:uLnTx/>
                <a:uFillTx/>
                <a:latin typeface="Calibri" pitchFamily="34" charset="0"/>
                <a:ea typeface="+mn-ea"/>
                <a:cs typeface="+mn-cs"/>
              </a:rPr>
              <a:t>UC Santa Cruz</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20764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0769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762000"/>
            <a:ext cx="9144000" cy="46038"/>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5" name="Rectangle 4"/>
          <p:cNvSpPr/>
          <p:nvPr/>
        </p:nvSpPr>
        <p:spPr>
          <a:xfrm>
            <a:off x="0" y="6835775"/>
            <a:ext cx="9144000" cy="44450"/>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9906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161A1C"/>
          </a:solidFill>
          <a:ln w="12700">
            <a:noFill/>
            <a:miter lim="800000"/>
            <a:headEnd/>
            <a:tailEnd/>
          </a:ln>
          <a:effectLst/>
        </p:spPr>
        <p:txBody>
          <a:bodyPr wrap="none" anchor="ctr"/>
          <a:lstStyle/>
          <a:p>
            <a:pPr algn="ctr">
              <a:defRPr/>
            </a:pPr>
            <a:endParaRPr lang="en-US">
              <a:latin typeface="Calibri" pitchFamily="34" charset="0"/>
            </a:endParaRPr>
          </a:p>
        </p:txBody>
      </p:sp>
      <p:sp>
        <p:nvSpPr>
          <p:cNvPr id="1027" name="Rectangle 2"/>
          <p:cNvSpPr>
            <a:spLocks noGrp="1" noChangeArrowheads="1"/>
          </p:cNvSpPr>
          <p:nvPr>
            <p:ph type="title"/>
          </p:nvPr>
        </p:nvSpPr>
        <p:spPr bwMode="auto">
          <a:xfrm>
            <a:off x="304800" y="0"/>
            <a:ext cx="82296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SLIDE TITLE</a:t>
            </a:r>
          </a:p>
        </p:txBody>
      </p:sp>
      <p:sp>
        <p:nvSpPr>
          <p:cNvPr id="1028" name="Rectangle 3"/>
          <p:cNvSpPr>
            <a:spLocks noGrp="1" noChangeArrowheads="1"/>
          </p:cNvSpPr>
          <p:nvPr>
            <p:ph type="body" idx="1"/>
          </p:nvPr>
        </p:nvSpPr>
        <p:spPr bwMode="auto">
          <a:xfrm>
            <a:off x="228600" y="9906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Rectangle 9"/>
          <p:cNvSpPr>
            <a:spLocks noChangeArrowheads="1"/>
          </p:cNvSpPr>
          <p:nvPr/>
        </p:nvSpPr>
        <p:spPr bwMode="auto">
          <a:xfrm>
            <a:off x="0" y="6605588"/>
            <a:ext cx="9144000" cy="228600"/>
          </a:xfrm>
          <a:prstGeom prst="rect">
            <a:avLst/>
          </a:prstGeom>
          <a:solidFill>
            <a:srgbClr val="161A1C"/>
          </a:solidFill>
          <a:ln w="9525">
            <a:noFill/>
            <a:miter lim="800000"/>
            <a:headEnd/>
            <a:tailEnd/>
          </a:ln>
          <a:effectLst/>
        </p:spPr>
        <p:txBody>
          <a:bodyPr wrap="none" anchor="ctr"/>
          <a:lstStyle/>
          <a:p>
            <a:pPr algn="ctr">
              <a:defRPr/>
            </a:pPr>
            <a:endParaRPr lang="en-US">
              <a:latin typeface="Calibri" pitchFamily="34" charset="0"/>
            </a:endParaRPr>
          </a:p>
        </p:txBody>
      </p:sp>
      <p:sp>
        <p:nvSpPr>
          <p:cNvPr id="1034" name="Text Box 10"/>
          <p:cNvSpPr txBox="1">
            <a:spLocks noChangeArrowheads="1"/>
          </p:cNvSpPr>
          <p:nvPr/>
        </p:nvSpPr>
        <p:spPr bwMode="auto">
          <a:xfrm>
            <a:off x="228600" y="6583363"/>
            <a:ext cx="3581400" cy="276225"/>
          </a:xfrm>
          <a:prstGeom prst="rect">
            <a:avLst/>
          </a:prstGeom>
          <a:noFill/>
          <a:ln w="9525">
            <a:noFill/>
            <a:miter lim="800000"/>
            <a:headEnd/>
            <a:tailEnd/>
          </a:ln>
          <a:effectLst/>
        </p:spPr>
        <p:txBody>
          <a:bodyPr>
            <a:spAutoFit/>
          </a:bodyPr>
          <a:lstStyle/>
          <a:p>
            <a:pPr>
              <a:spcBef>
                <a:spcPct val="50000"/>
              </a:spcBef>
              <a:defRPr/>
            </a:pPr>
            <a:r>
              <a:rPr lang="en-US" sz="1200" dirty="0">
                <a:solidFill>
                  <a:srgbClr val="9ED600"/>
                </a:solidFill>
                <a:latin typeface="Calibri" pitchFamily="34" charset="0"/>
              </a:rPr>
              <a:t>expressive</a:t>
            </a:r>
            <a:r>
              <a:rPr lang="en-US" sz="1200" dirty="0">
                <a:solidFill>
                  <a:srgbClr val="B3E7FF"/>
                </a:solidFill>
                <a:latin typeface="Calibri" pitchFamily="34" charset="0"/>
              </a:rPr>
              <a:t>intelligence</a:t>
            </a:r>
            <a:r>
              <a:rPr lang="en-US" sz="1200" dirty="0">
                <a:solidFill>
                  <a:srgbClr val="9ED600"/>
                </a:solidFill>
                <a:latin typeface="Calibri" pitchFamily="34" charset="0"/>
              </a:rPr>
              <a:t>studio</a:t>
            </a:r>
            <a:r>
              <a:rPr lang="en-US" sz="1200" dirty="0">
                <a:solidFill>
                  <a:schemeClr val="bg1"/>
                </a:solidFill>
                <a:latin typeface="Calibri" pitchFamily="34" charset="0"/>
              </a:rPr>
              <a:t>	</a:t>
            </a:r>
          </a:p>
        </p:txBody>
      </p:sp>
      <p:sp>
        <p:nvSpPr>
          <p:cNvPr id="1036" name="Text Box 12"/>
          <p:cNvSpPr txBox="1">
            <a:spLocks noChangeArrowheads="1"/>
          </p:cNvSpPr>
          <p:nvPr/>
        </p:nvSpPr>
        <p:spPr bwMode="auto">
          <a:xfrm>
            <a:off x="6096000" y="6583363"/>
            <a:ext cx="3048000" cy="274637"/>
          </a:xfrm>
          <a:prstGeom prst="rect">
            <a:avLst/>
          </a:prstGeom>
          <a:noFill/>
          <a:ln w="9525">
            <a:noFill/>
            <a:miter lim="800000"/>
            <a:headEnd/>
            <a:tailEnd/>
          </a:ln>
          <a:effectLst/>
        </p:spPr>
        <p:txBody>
          <a:bodyPr>
            <a:spAutoFit/>
          </a:bodyPr>
          <a:lstStyle/>
          <a:p>
            <a:pPr algn="r">
              <a:spcBef>
                <a:spcPct val="50000"/>
              </a:spcBef>
              <a:defRPr/>
            </a:pPr>
            <a:r>
              <a:rPr lang="en-US" sz="1200" dirty="0">
                <a:solidFill>
                  <a:srgbClr val="B3E7FF"/>
                </a:solidFill>
                <a:latin typeface="Calibri" pitchFamily="34" charset="0"/>
              </a:rPr>
              <a:t>UC Santa Cruz</a:t>
            </a:r>
          </a:p>
        </p:txBody>
      </p:sp>
      <p:sp>
        <p:nvSpPr>
          <p:cNvPr id="8" name="Rectangle 7"/>
          <p:cNvSpPr/>
          <p:nvPr/>
        </p:nvSpPr>
        <p:spPr>
          <a:xfrm>
            <a:off x="0" y="762000"/>
            <a:ext cx="9144000" cy="46038"/>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
        <p:nvSpPr>
          <p:cNvPr id="9" name="Rectangle 8"/>
          <p:cNvSpPr/>
          <p:nvPr/>
        </p:nvSpPr>
        <p:spPr>
          <a:xfrm>
            <a:off x="0" y="6835775"/>
            <a:ext cx="9144000" cy="44450"/>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3600" b="1">
          <a:solidFill>
            <a:srgbClr val="B3E7FF"/>
          </a:solidFill>
          <a:latin typeface="Calibri" pitchFamily="34" charset="0"/>
          <a:ea typeface="+mj-ea"/>
          <a:cs typeface="+mj-cs"/>
        </a:defRPr>
      </a:lvl1pPr>
      <a:lvl2pPr algn="l" rtl="0" eaLnBrk="1" fontAlgn="base" hangingPunct="1">
        <a:spcBef>
          <a:spcPct val="0"/>
        </a:spcBef>
        <a:spcAft>
          <a:spcPct val="0"/>
        </a:spcAft>
        <a:defRPr sz="3600">
          <a:solidFill>
            <a:srgbClr val="B3E7FF"/>
          </a:solidFill>
          <a:latin typeface="Calibri" pitchFamily="34" charset="0"/>
        </a:defRPr>
      </a:lvl2pPr>
      <a:lvl3pPr algn="l" rtl="0" eaLnBrk="1" fontAlgn="base" hangingPunct="1">
        <a:spcBef>
          <a:spcPct val="0"/>
        </a:spcBef>
        <a:spcAft>
          <a:spcPct val="0"/>
        </a:spcAft>
        <a:defRPr sz="3600">
          <a:solidFill>
            <a:srgbClr val="B3E7FF"/>
          </a:solidFill>
          <a:latin typeface="Calibri" pitchFamily="34" charset="0"/>
        </a:defRPr>
      </a:lvl3pPr>
      <a:lvl4pPr algn="l" rtl="0" eaLnBrk="1" fontAlgn="base" hangingPunct="1">
        <a:spcBef>
          <a:spcPct val="0"/>
        </a:spcBef>
        <a:spcAft>
          <a:spcPct val="0"/>
        </a:spcAft>
        <a:defRPr sz="3600">
          <a:solidFill>
            <a:srgbClr val="B3E7FF"/>
          </a:solidFill>
          <a:latin typeface="Calibri" pitchFamily="34" charset="0"/>
        </a:defRPr>
      </a:lvl4pPr>
      <a:lvl5pPr algn="l" rtl="0" eaLnBrk="1" fontAlgn="base" hangingPunct="1">
        <a:spcBef>
          <a:spcPct val="0"/>
        </a:spcBef>
        <a:spcAft>
          <a:spcPct val="0"/>
        </a:spcAft>
        <a:defRPr sz="3600">
          <a:solidFill>
            <a:srgbClr val="B3E7FF"/>
          </a:solidFill>
          <a:latin typeface="Calibri" pitchFamily="34" charset="0"/>
        </a:defRPr>
      </a:lvl5pPr>
      <a:lvl6pPr marL="457200" algn="l" rtl="0" eaLnBrk="1" fontAlgn="base" hangingPunct="1">
        <a:spcBef>
          <a:spcPct val="0"/>
        </a:spcBef>
        <a:spcAft>
          <a:spcPct val="0"/>
        </a:spcAft>
        <a:defRPr sz="2800">
          <a:solidFill>
            <a:schemeClr val="tx2"/>
          </a:solidFill>
          <a:latin typeface="Trebuchet MS" pitchFamily="34" charset="0"/>
        </a:defRPr>
      </a:lvl6pPr>
      <a:lvl7pPr marL="914400" algn="l" rtl="0" eaLnBrk="1" fontAlgn="base" hangingPunct="1">
        <a:spcBef>
          <a:spcPct val="0"/>
        </a:spcBef>
        <a:spcAft>
          <a:spcPct val="0"/>
        </a:spcAft>
        <a:defRPr sz="2800">
          <a:solidFill>
            <a:schemeClr val="tx2"/>
          </a:solidFill>
          <a:latin typeface="Trebuchet MS" pitchFamily="34" charset="0"/>
        </a:defRPr>
      </a:lvl7pPr>
      <a:lvl8pPr marL="1371600" algn="l" rtl="0" eaLnBrk="1" fontAlgn="base" hangingPunct="1">
        <a:spcBef>
          <a:spcPct val="0"/>
        </a:spcBef>
        <a:spcAft>
          <a:spcPct val="0"/>
        </a:spcAft>
        <a:defRPr sz="2800">
          <a:solidFill>
            <a:schemeClr val="tx2"/>
          </a:solidFill>
          <a:latin typeface="Trebuchet MS" pitchFamily="34" charset="0"/>
        </a:defRPr>
      </a:lvl8pPr>
      <a:lvl9pPr marL="1828800" algn="l" rtl="0" eaLnBrk="1" fontAlgn="base" hangingPunct="1">
        <a:spcBef>
          <a:spcPct val="0"/>
        </a:spcBef>
        <a:spcAft>
          <a:spcPct val="0"/>
        </a:spcAft>
        <a:defRPr sz="28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99FF33"/>
        </a:buClr>
        <a:buFont typeface="Wingdings" pitchFamily="2" charset="2"/>
        <a:buChar char="§"/>
        <a:defRPr sz="3200">
          <a:solidFill>
            <a:srgbClr val="3D4449"/>
          </a:solidFill>
          <a:latin typeface="Calibri" pitchFamily="34" charset="0"/>
          <a:ea typeface="+mn-ea"/>
          <a:cs typeface="+mn-cs"/>
        </a:defRPr>
      </a:lvl1pPr>
      <a:lvl2pPr marL="742950" indent="-285750" algn="l" rtl="0" eaLnBrk="1" fontAlgn="base" hangingPunct="1">
        <a:spcBef>
          <a:spcPct val="20000"/>
        </a:spcBef>
        <a:spcAft>
          <a:spcPct val="0"/>
        </a:spcAft>
        <a:buClr>
          <a:srgbClr val="B3E7FF"/>
        </a:buClr>
        <a:buFont typeface="Wingdings" pitchFamily="2" charset="2"/>
        <a:buChar char="§"/>
        <a:defRPr sz="2800">
          <a:solidFill>
            <a:srgbClr val="3D4449"/>
          </a:solidFill>
          <a:latin typeface="Calibri" pitchFamily="34" charset="0"/>
        </a:defRPr>
      </a:lvl2pPr>
      <a:lvl3pPr marL="1143000" indent="-228600" algn="l" rtl="0" eaLnBrk="1" fontAlgn="base" hangingPunct="1">
        <a:spcBef>
          <a:spcPct val="20000"/>
        </a:spcBef>
        <a:spcAft>
          <a:spcPct val="0"/>
        </a:spcAft>
        <a:buClr>
          <a:srgbClr val="B2B2B2"/>
        </a:buClr>
        <a:buFont typeface="Wingdings" pitchFamily="2" charset="2"/>
        <a:buChar char="§"/>
        <a:defRPr sz="2400">
          <a:solidFill>
            <a:srgbClr val="3D4449"/>
          </a:solidFill>
          <a:latin typeface="Calibri" pitchFamily="34" charset="0"/>
        </a:defRPr>
      </a:lvl3pPr>
      <a:lvl4pPr marL="1600200" indent="-228600" algn="l" rtl="0" eaLnBrk="1" fontAlgn="base" hangingPunct="1">
        <a:spcBef>
          <a:spcPct val="20000"/>
        </a:spcBef>
        <a:spcAft>
          <a:spcPct val="0"/>
        </a:spcAft>
        <a:buClr>
          <a:srgbClr val="B2B2B2"/>
        </a:buClr>
        <a:buFont typeface="Wingdings" pitchFamily="2" charset="2"/>
        <a:buChar char="§"/>
        <a:defRPr sz="2000">
          <a:solidFill>
            <a:srgbClr val="3D4449"/>
          </a:solidFill>
          <a:latin typeface="Calibri" pitchFamily="34" charset="0"/>
        </a:defRPr>
      </a:lvl4pPr>
      <a:lvl5pPr marL="2057400" indent="-228600" algn="l" rtl="0" eaLnBrk="1" fontAlgn="base" hangingPunct="1">
        <a:spcBef>
          <a:spcPct val="20000"/>
        </a:spcBef>
        <a:spcAft>
          <a:spcPct val="0"/>
        </a:spcAft>
        <a:buClr>
          <a:srgbClr val="B2B2B2"/>
        </a:buClr>
        <a:buFont typeface="Wingdings" pitchFamily="2" charset="2"/>
        <a:buChar char="§"/>
        <a:defRPr sz="2000">
          <a:solidFill>
            <a:srgbClr val="3D4449"/>
          </a:solidFill>
          <a:latin typeface="Calibri" pitchFamily="34" charset="0"/>
        </a:defRPr>
      </a:lvl5pPr>
      <a:lvl6pPr marL="25146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rgbClr val="B2B2B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sers.soe.ucsc.edu/~anne/" TargetMode="External"/><Relationship Id="rId2" Type="http://schemas.openxmlformats.org/officeDocument/2006/relationships/hyperlink" Target="mailto:anne@soe.ucs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oe.ucsc.edu/~anne/" TargetMode="External"/><Relationship Id="rId2" Type="http://schemas.openxmlformats.org/officeDocument/2006/relationships/hyperlink" Target="mailto:anne@soe.ucsc.edu"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686800" cy="1470025"/>
          </a:xfrm>
        </p:spPr>
        <p:txBody>
          <a:bodyPr/>
          <a:lstStyle/>
          <a:p>
            <a:r>
              <a:rPr lang="en-US" sz="4800" dirty="0" err="1" smtClean="0">
                <a:solidFill>
                  <a:schemeClr val="tx1">
                    <a:lumMod val="90000"/>
                    <a:lumOff val="10000"/>
                  </a:schemeClr>
                </a:solidFill>
              </a:rPr>
              <a:t>QuestBrowser</a:t>
            </a:r>
            <a:r>
              <a:rPr lang="en-US" dirty="0" smtClean="0"/>
              <a:t/>
            </a:r>
            <a:br>
              <a:rPr lang="en-US" dirty="0" smtClean="0"/>
            </a:br>
            <a:r>
              <a:rPr lang="en-US" sz="2800" dirty="0" smtClean="0">
                <a:solidFill>
                  <a:schemeClr val="accent6">
                    <a:lumMod val="50000"/>
                  </a:schemeClr>
                </a:solidFill>
              </a:rPr>
              <a:t>Making Quests Playable with Computer-Assisted Design</a:t>
            </a:r>
            <a:endParaRPr lang="en-US" sz="2800" dirty="0">
              <a:solidFill>
                <a:schemeClr val="accent6">
                  <a:lumMod val="50000"/>
                </a:schemeClr>
              </a:solidFill>
            </a:endParaRPr>
          </a:p>
        </p:txBody>
      </p:sp>
      <p:sp>
        <p:nvSpPr>
          <p:cNvPr id="3" name="Subtitle 2"/>
          <p:cNvSpPr>
            <a:spLocks noGrp="1"/>
          </p:cNvSpPr>
          <p:nvPr>
            <p:ph type="subTitle" sz="quarter" idx="1"/>
          </p:nvPr>
        </p:nvSpPr>
        <p:spPr/>
        <p:txBody>
          <a:bodyPr/>
          <a:lstStyle/>
          <a:p>
            <a:r>
              <a:rPr lang="en-US" dirty="0" smtClean="0">
                <a:hlinkClick r:id="rId2"/>
              </a:rPr>
              <a:t>anne@soe.ucsc.edu</a:t>
            </a:r>
            <a:endParaRPr lang="en-US" dirty="0" smtClean="0"/>
          </a:p>
          <a:p>
            <a:r>
              <a:rPr lang="en-US" dirty="0" smtClean="0">
                <a:hlinkClick r:id="rId3"/>
              </a:rPr>
              <a:t>http://users.soe.ucsc.edu/~anne/</a:t>
            </a:r>
            <a:endParaRPr lang="en-US" dirty="0" smtClean="0"/>
          </a:p>
          <a:p>
            <a:r>
              <a:rPr lang="en-US" dirty="0" smtClean="0"/>
              <a:t>13 December 2009</a:t>
            </a:r>
            <a:endParaRPr lang="en-US" dirty="0"/>
          </a:p>
        </p:txBody>
      </p:sp>
      <p:sp>
        <p:nvSpPr>
          <p:cNvPr id="4" name="Text Placeholder 3"/>
          <p:cNvSpPr>
            <a:spLocks noGrp="1"/>
          </p:cNvSpPr>
          <p:nvPr>
            <p:ph type="body" sz="quarter" idx="10"/>
          </p:nvPr>
        </p:nvSpPr>
        <p:spPr>
          <a:xfrm>
            <a:off x="228600" y="3581400"/>
            <a:ext cx="7239000" cy="685800"/>
          </a:xfrm>
        </p:spPr>
        <p:txBody>
          <a:bodyPr/>
          <a:lstStyle/>
          <a:p>
            <a:r>
              <a:rPr lang="en-US" dirty="0" smtClean="0">
                <a:solidFill>
                  <a:schemeClr val="accent6">
                    <a:lumMod val="50000"/>
                  </a:schemeClr>
                </a:solidFill>
              </a:rPr>
              <a:t>Anne Sullivan, Michael </a:t>
            </a:r>
            <a:r>
              <a:rPr lang="en-US" dirty="0" err="1" smtClean="0">
                <a:solidFill>
                  <a:schemeClr val="accent6">
                    <a:lumMod val="50000"/>
                  </a:schemeClr>
                </a:solidFill>
              </a:rPr>
              <a:t>Mateas</a:t>
            </a:r>
            <a:r>
              <a:rPr lang="en-US" dirty="0" smtClean="0">
                <a:solidFill>
                  <a:schemeClr val="accent6">
                    <a:lumMod val="50000"/>
                  </a:schemeClr>
                </a:solidFill>
              </a:rPr>
              <a:t>, Noah </a:t>
            </a:r>
            <a:r>
              <a:rPr lang="en-US" dirty="0" err="1" smtClean="0">
                <a:solidFill>
                  <a:schemeClr val="accent6">
                    <a:lumMod val="50000"/>
                  </a:schemeClr>
                </a:solidFill>
              </a:rPr>
              <a:t>Wardrip-Fruin</a:t>
            </a:r>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The </a:t>
            </a:r>
            <a:r>
              <a:rPr lang="en-US" dirty="0" err="1" smtClean="0"/>
              <a:t>nightsaber</a:t>
            </a:r>
            <a:r>
              <a:rPr lang="en-US" dirty="0" smtClean="0"/>
              <a:t> population has grown too large.</a:t>
            </a:r>
            <a:endParaRPr lang="en-US" dirty="0"/>
          </a:p>
        </p:txBody>
      </p:sp>
      <p:sp>
        <p:nvSpPr>
          <p:cNvPr id="8" name="TextBox 7"/>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 World of </a:t>
            </a:r>
            <a:r>
              <a:rPr kumimoji="0" lang="en-US" sz="1000" b="0" i="1" u="none" strike="noStrike" kern="0" cap="none" spc="0" normalizeH="0" baseline="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 2004.</a:t>
            </a:r>
          </a:p>
        </p:txBody>
      </p:sp>
      <p:pic>
        <p:nvPicPr>
          <p:cNvPr id="7" name="Picture 6" descr="catcorpse.jpg"/>
          <p:cNvPicPr>
            <a:picLocks noChangeAspect="1"/>
          </p:cNvPicPr>
          <p:nvPr/>
        </p:nvPicPr>
        <p:blipFill>
          <a:blip r:embed="rId3" cstate="print"/>
          <a:srcRect l="45000" t="12560" r="37080" b="26000"/>
          <a:stretch>
            <a:fillRect/>
          </a:stretch>
        </p:blipFill>
        <p:spPr>
          <a:xfrm>
            <a:off x="6135914" y="811203"/>
            <a:ext cx="3005555" cy="57964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 Agency</a:t>
            </a:r>
            <a:endParaRPr lang="en-US" dirty="0"/>
          </a:p>
        </p:txBody>
      </p:sp>
      <p:sp>
        <p:nvSpPr>
          <p:cNvPr id="3" name="Content Placeholder 2"/>
          <p:cNvSpPr>
            <a:spLocks noGrp="1"/>
          </p:cNvSpPr>
          <p:nvPr>
            <p:ph idx="1"/>
          </p:nvPr>
        </p:nvSpPr>
        <p:spPr>
          <a:xfrm>
            <a:off x="228600" y="990600"/>
            <a:ext cx="8382000" cy="5059363"/>
          </a:xfrm>
        </p:spPr>
        <p:txBody>
          <a:bodyPr/>
          <a:lstStyle/>
          <a:p>
            <a:pPr>
              <a:buNone/>
            </a:pPr>
            <a:endParaRPr lang="en-US" dirty="0" smtClean="0"/>
          </a:p>
          <a:p>
            <a:pPr>
              <a:buNone/>
            </a:pPr>
            <a:r>
              <a:rPr lang="en-US" dirty="0" smtClean="0"/>
              <a:t>Quests </a:t>
            </a:r>
            <a:r>
              <a:rPr lang="en-US" b="1" dirty="0" smtClean="0">
                <a:solidFill>
                  <a:schemeClr val="accent2">
                    <a:lumMod val="75000"/>
                  </a:schemeClr>
                </a:solidFill>
              </a:rPr>
              <a:t>lack the player actions </a:t>
            </a:r>
            <a:r>
              <a:rPr lang="en-US" dirty="0" smtClean="0"/>
              <a:t>to match the dramatic probabilities of the situation.</a:t>
            </a:r>
            <a:endParaRPr lang="en-US" sz="2000" i="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Role-Playing Games</a:t>
            </a:r>
            <a:endParaRPr lang="en-US" dirty="0"/>
          </a:p>
        </p:txBody>
      </p:sp>
      <p:sp>
        <p:nvSpPr>
          <p:cNvPr id="3" name="Content Placeholder 2"/>
          <p:cNvSpPr>
            <a:spLocks noGrp="1"/>
          </p:cNvSpPr>
          <p:nvPr>
            <p:ph idx="1"/>
          </p:nvPr>
        </p:nvSpPr>
        <p:spPr>
          <a:xfrm>
            <a:off x="228600" y="990600"/>
            <a:ext cx="8610600" cy="5059363"/>
          </a:xfrm>
        </p:spPr>
        <p:txBody>
          <a:bodyPr/>
          <a:lstStyle/>
          <a:p>
            <a:pPr>
              <a:buNone/>
            </a:pPr>
            <a:endParaRPr lang="en-US" dirty="0" smtClean="0"/>
          </a:p>
          <a:p>
            <a:pPr>
              <a:buNone/>
            </a:pPr>
            <a:r>
              <a:rPr lang="en-US" dirty="0" smtClean="0"/>
              <a:t>The main mechanic for </a:t>
            </a:r>
            <a:r>
              <a:rPr lang="en-US" b="1" dirty="0" smtClean="0">
                <a:solidFill>
                  <a:schemeClr val="accent2">
                    <a:lumMod val="75000"/>
                  </a:schemeClr>
                </a:solidFill>
              </a:rPr>
              <a:t>choice</a:t>
            </a:r>
            <a:r>
              <a:rPr lang="en-US" dirty="0" smtClean="0"/>
              <a:t> is through </a:t>
            </a:r>
            <a:r>
              <a:rPr lang="en-US" b="1" dirty="0" smtClean="0">
                <a:solidFill>
                  <a:schemeClr val="accent2">
                    <a:lumMod val="75000"/>
                  </a:schemeClr>
                </a:solidFill>
              </a:rPr>
              <a:t>combat</a:t>
            </a:r>
            <a:r>
              <a:rPr lang="en-US" dirty="0" smtClean="0"/>
              <a:t>.</a:t>
            </a:r>
          </a:p>
          <a:p>
            <a:pPr>
              <a:buNone/>
            </a:pPr>
            <a:endParaRPr lang="en-US" dirty="0" smtClean="0"/>
          </a:p>
          <a:p>
            <a:pPr>
              <a:buNone/>
            </a:pPr>
            <a:r>
              <a:rPr lang="en-US" dirty="0" smtClean="0"/>
              <a:t>Meanwhile, </a:t>
            </a:r>
            <a:r>
              <a:rPr lang="en-US" b="1" dirty="0" smtClean="0">
                <a:solidFill>
                  <a:schemeClr val="accent2">
                    <a:lumMod val="75000"/>
                  </a:schemeClr>
                </a:solidFill>
              </a:rPr>
              <a:t>narrative</a:t>
            </a:r>
            <a:r>
              <a:rPr lang="en-US" dirty="0" smtClean="0"/>
              <a:t> is on a </a:t>
            </a:r>
            <a:r>
              <a:rPr lang="en-US" b="1" dirty="0" smtClean="0">
                <a:solidFill>
                  <a:schemeClr val="accent2">
                    <a:lumMod val="75000"/>
                  </a:schemeClr>
                </a:solidFill>
              </a:rPr>
              <a:t>fixed</a:t>
            </a:r>
            <a:r>
              <a:rPr lang="en-US" dirty="0" smtClean="0"/>
              <a:t> trajectory.</a:t>
            </a:r>
          </a:p>
        </p:txBody>
      </p:sp>
      <p:sp>
        <p:nvSpPr>
          <p:cNvPr id="4" name="Oval 3"/>
          <p:cNvSpPr/>
          <p:nvPr/>
        </p:nvSpPr>
        <p:spPr>
          <a:xfrm>
            <a:off x="457200" y="4724400"/>
            <a:ext cx="1371600" cy="1371600"/>
          </a:xfrm>
          <a:prstGeom prst="ellipse">
            <a:avLst/>
          </a:prstGeom>
          <a:solidFill>
            <a:srgbClr val="DCEFFC"/>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Oval 4"/>
          <p:cNvSpPr/>
          <p:nvPr/>
        </p:nvSpPr>
        <p:spPr>
          <a:xfrm>
            <a:off x="3810000" y="4724400"/>
            <a:ext cx="1371600" cy="1371600"/>
          </a:xfrm>
          <a:prstGeom prst="ellipse">
            <a:avLst/>
          </a:prstGeom>
          <a:solidFill>
            <a:srgbClr val="DCEFFC"/>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Oval 5"/>
          <p:cNvSpPr/>
          <p:nvPr/>
        </p:nvSpPr>
        <p:spPr>
          <a:xfrm>
            <a:off x="7315200" y="4724400"/>
            <a:ext cx="1371600" cy="1371600"/>
          </a:xfrm>
          <a:prstGeom prst="ellipse">
            <a:avLst/>
          </a:prstGeom>
          <a:solidFill>
            <a:srgbClr val="DCEFFC"/>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cxnSp>
        <p:nvCxnSpPr>
          <p:cNvPr id="7" name="Straight Arrow Connector 6"/>
          <p:cNvCxnSpPr>
            <a:stCxn id="4" idx="6"/>
            <a:endCxn id="5" idx="2"/>
          </p:cNvCxnSpPr>
          <p:nvPr/>
        </p:nvCxnSpPr>
        <p:spPr>
          <a:xfrm>
            <a:off x="1828800" y="5410200"/>
            <a:ext cx="19812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5" idx="6"/>
            <a:endCxn id="6" idx="2"/>
          </p:cNvCxnSpPr>
          <p:nvPr/>
        </p:nvCxnSpPr>
        <p:spPr>
          <a:xfrm>
            <a:off x="5181600" y="5410200"/>
            <a:ext cx="21336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bwMode="auto">
          <a:xfrm>
            <a:off x="457200" y="5029200"/>
            <a:ext cx="144780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rPr>
              <a:t>Localized</a:t>
            </a:r>
            <a:r>
              <a:rPr kumimoji="0" lang="en-US" sz="2000" b="0" i="0" u="none" strike="noStrike" kern="0" cap="none" spc="0" normalizeH="0" noProof="0" dirty="0" smtClean="0">
                <a:ln>
                  <a:noFill/>
                </a:ln>
                <a:solidFill>
                  <a:srgbClr val="161A1C"/>
                </a:solidFill>
                <a:effectLst/>
                <a:uLnTx/>
                <a:uFillTx/>
                <a:latin typeface="Calibri" pitchFamily="34" charset="0"/>
                <a:ea typeface="+mn-ea"/>
                <a:cs typeface="+mn-cs"/>
              </a:rPr>
              <a:t> choices</a:t>
            </a:r>
            <a:endPar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
        <p:nvSpPr>
          <p:cNvPr id="10" name="TextBox 9"/>
          <p:cNvSpPr txBox="1"/>
          <p:nvPr/>
        </p:nvSpPr>
        <p:spPr bwMode="auto">
          <a:xfrm>
            <a:off x="3810000" y="5029200"/>
            <a:ext cx="144780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rPr>
              <a:t>Localized</a:t>
            </a:r>
            <a:r>
              <a:rPr kumimoji="0" lang="en-US" sz="2000" b="0" i="0" u="none" strike="noStrike" kern="0" cap="none" spc="0" normalizeH="0" noProof="0" dirty="0" smtClean="0">
                <a:ln>
                  <a:noFill/>
                </a:ln>
                <a:solidFill>
                  <a:srgbClr val="161A1C"/>
                </a:solidFill>
                <a:effectLst/>
                <a:uLnTx/>
                <a:uFillTx/>
                <a:latin typeface="Calibri" pitchFamily="34" charset="0"/>
                <a:ea typeface="+mn-ea"/>
                <a:cs typeface="+mn-cs"/>
              </a:rPr>
              <a:t> choices</a:t>
            </a:r>
            <a:endPar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
        <p:nvSpPr>
          <p:cNvPr id="11" name="TextBox 10"/>
          <p:cNvSpPr txBox="1"/>
          <p:nvPr/>
        </p:nvSpPr>
        <p:spPr bwMode="auto">
          <a:xfrm>
            <a:off x="7315200" y="5029200"/>
            <a:ext cx="1447800" cy="70788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rPr>
              <a:t>Localized</a:t>
            </a:r>
            <a:r>
              <a:rPr kumimoji="0" lang="en-US" sz="2000" b="0" i="0" u="none" strike="noStrike" kern="0" cap="none" spc="0" normalizeH="0" noProof="0" dirty="0" smtClean="0">
                <a:ln>
                  <a:noFill/>
                </a:ln>
                <a:solidFill>
                  <a:srgbClr val="161A1C"/>
                </a:solidFill>
                <a:effectLst/>
                <a:uLnTx/>
                <a:uFillTx/>
                <a:latin typeface="Calibri" pitchFamily="34" charset="0"/>
                <a:ea typeface="+mn-ea"/>
                <a:cs typeface="+mn-cs"/>
              </a:rPr>
              <a:t> choices</a:t>
            </a:r>
            <a:endParaRPr kumimoji="0" lang="en-US" sz="2000" b="0" i="0"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
        <p:nvSpPr>
          <p:cNvPr id="12" name="TextBox 11"/>
          <p:cNvSpPr txBox="1"/>
          <p:nvPr/>
        </p:nvSpPr>
        <p:spPr bwMode="auto">
          <a:xfrm>
            <a:off x="2057400" y="5029200"/>
            <a:ext cx="1289135"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b="0" i="0" u="none" strike="noStrike" kern="0" cap="none" spc="0" normalizeH="0" baseline="0" noProof="0" dirty="0" smtClean="0">
                <a:ln>
                  <a:noFill/>
                </a:ln>
                <a:solidFill>
                  <a:srgbClr val="161A1C"/>
                </a:solidFill>
                <a:effectLst/>
                <a:uLnTx/>
                <a:uFillTx/>
                <a:latin typeface="Calibri" pitchFamily="34" charset="0"/>
                <a:ea typeface="+mn-ea"/>
                <a:cs typeface="+mn-cs"/>
              </a:rPr>
              <a:t>Linear story</a:t>
            </a:r>
          </a:p>
        </p:txBody>
      </p:sp>
      <p:sp>
        <p:nvSpPr>
          <p:cNvPr id="13" name="TextBox 12"/>
          <p:cNvSpPr txBox="1"/>
          <p:nvPr/>
        </p:nvSpPr>
        <p:spPr bwMode="auto">
          <a:xfrm>
            <a:off x="5486400" y="5029200"/>
            <a:ext cx="1289135" cy="369332"/>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pPr>
            <a:r>
              <a:rPr kumimoji="0" lang="en-US" b="0" i="0" u="none" strike="noStrike" kern="0" cap="none" spc="0" normalizeH="0" baseline="0" noProof="0" dirty="0" smtClean="0">
                <a:ln>
                  <a:noFill/>
                </a:ln>
                <a:solidFill>
                  <a:srgbClr val="161A1C"/>
                </a:solidFill>
                <a:effectLst/>
                <a:uLnTx/>
                <a:uFillTx/>
                <a:latin typeface="Calibri" pitchFamily="34" charset="0"/>
                <a:ea typeface="+mn-ea"/>
                <a:cs typeface="+mn-cs"/>
              </a:rPr>
              <a:t>Linear story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Quests</a:t>
            </a:r>
            <a:endParaRPr lang="en-US" dirty="0"/>
          </a:p>
        </p:txBody>
      </p:sp>
      <p:sp>
        <p:nvSpPr>
          <p:cNvPr id="3" name="Content Placeholder 2"/>
          <p:cNvSpPr>
            <a:spLocks noGrp="1"/>
          </p:cNvSpPr>
          <p:nvPr>
            <p:ph idx="1"/>
          </p:nvPr>
        </p:nvSpPr>
        <p:spPr>
          <a:xfrm>
            <a:off x="228600" y="990600"/>
            <a:ext cx="8610600" cy="5059363"/>
          </a:xfrm>
        </p:spPr>
        <p:txBody>
          <a:bodyPr/>
          <a:lstStyle/>
          <a:p>
            <a:pPr>
              <a:buNone/>
            </a:pPr>
            <a:endParaRPr lang="en-US" dirty="0" smtClean="0"/>
          </a:p>
          <a:p>
            <a:pPr>
              <a:buNone/>
            </a:pPr>
            <a:r>
              <a:rPr lang="en-US" dirty="0" smtClean="0"/>
              <a:t>Players move through </a:t>
            </a:r>
            <a:r>
              <a:rPr lang="en-US" b="1" dirty="0" smtClean="0">
                <a:solidFill>
                  <a:schemeClr val="accent2">
                    <a:lumMod val="75000"/>
                  </a:schemeClr>
                </a:solidFill>
              </a:rPr>
              <a:t>narrative</a:t>
            </a:r>
            <a:r>
              <a:rPr lang="en-US" dirty="0" smtClean="0"/>
              <a:t> in the form of </a:t>
            </a:r>
            <a:r>
              <a:rPr lang="en-US" b="1" dirty="0" smtClean="0">
                <a:solidFill>
                  <a:schemeClr val="accent2">
                    <a:lumMod val="75000"/>
                  </a:schemeClr>
                </a:solidFill>
              </a:rPr>
              <a:t>quests</a:t>
            </a:r>
            <a:r>
              <a:rPr lang="en-US" dirty="0" smtClean="0"/>
              <a:t>.</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Quests</a:t>
            </a:r>
            <a:endParaRPr lang="en-US" dirty="0"/>
          </a:p>
        </p:txBody>
      </p:sp>
      <p:sp>
        <p:nvSpPr>
          <p:cNvPr id="3" name="Content Placeholder 2"/>
          <p:cNvSpPr>
            <a:spLocks noGrp="1"/>
          </p:cNvSpPr>
          <p:nvPr>
            <p:ph idx="1"/>
          </p:nvPr>
        </p:nvSpPr>
        <p:spPr>
          <a:xfrm>
            <a:off x="228600" y="990600"/>
            <a:ext cx="4648200" cy="5059363"/>
          </a:xfrm>
        </p:spPr>
        <p:txBody>
          <a:bodyPr/>
          <a:lstStyle/>
          <a:p>
            <a:pPr>
              <a:buNone/>
            </a:pPr>
            <a:endParaRPr lang="en-US" dirty="0" smtClean="0"/>
          </a:p>
          <a:p>
            <a:pPr>
              <a:buNone/>
            </a:pPr>
            <a:r>
              <a:rPr lang="en-US" dirty="0" smtClean="0"/>
              <a:t>A </a:t>
            </a:r>
            <a:r>
              <a:rPr lang="en-US" b="1" dirty="0" smtClean="0">
                <a:solidFill>
                  <a:schemeClr val="accent2">
                    <a:lumMod val="75000"/>
                  </a:schemeClr>
                </a:solidFill>
              </a:rPr>
              <a:t>quest</a:t>
            </a:r>
            <a:r>
              <a:rPr lang="en-US" dirty="0" smtClean="0"/>
              <a:t> is “a </a:t>
            </a:r>
            <a:r>
              <a:rPr lang="en-US" b="1" dirty="0" smtClean="0">
                <a:solidFill>
                  <a:schemeClr val="accent2">
                    <a:lumMod val="75000"/>
                  </a:schemeClr>
                </a:solidFill>
              </a:rPr>
              <a:t>goal-oriented</a:t>
            </a:r>
            <a:r>
              <a:rPr lang="en-US" dirty="0" smtClean="0"/>
              <a:t> </a:t>
            </a:r>
          </a:p>
          <a:p>
            <a:pPr>
              <a:buNone/>
            </a:pPr>
            <a:r>
              <a:rPr lang="en-US" b="1" dirty="0" smtClean="0">
                <a:solidFill>
                  <a:schemeClr val="accent2">
                    <a:lumMod val="75000"/>
                  </a:schemeClr>
                </a:solidFill>
              </a:rPr>
              <a:t>search</a:t>
            </a:r>
            <a:r>
              <a:rPr lang="en-US" dirty="0" smtClean="0"/>
              <a:t> for something of </a:t>
            </a:r>
          </a:p>
          <a:p>
            <a:pPr>
              <a:buNone/>
            </a:pPr>
            <a:r>
              <a:rPr lang="en-US" dirty="0" smtClean="0"/>
              <a:t>value.”</a:t>
            </a:r>
            <a:br>
              <a:rPr lang="en-US" dirty="0" smtClean="0"/>
            </a:br>
            <a:endParaRPr lang="en-US" dirty="0" smtClean="0"/>
          </a:p>
          <a:p>
            <a:pPr algn="r">
              <a:buNone/>
            </a:pPr>
            <a:r>
              <a:rPr lang="en-US" sz="2000" i="1" dirty="0" smtClean="0"/>
              <a:t>-Jeff Howard</a:t>
            </a:r>
          </a:p>
          <a:p>
            <a:endParaRPr lang="en-US" sz="2000" dirty="0" smtClean="0"/>
          </a:p>
        </p:txBody>
      </p:sp>
      <p:pic>
        <p:nvPicPr>
          <p:cNvPr id="4" name="Picture 5" descr="grail"/>
          <p:cNvPicPr>
            <a:picLocks noChangeAspect="1" noChangeArrowheads="1"/>
          </p:cNvPicPr>
          <p:nvPr/>
        </p:nvPicPr>
        <p:blipFill>
          <a:blip r:embed="rId3" cstate="print">
            <a:lum bright="2000" contrast="20000"/>
          </a:blip>
          <a:srcRect l="24001" t="800" r="33839" b="13280"/>
          <a:stretch>
            <a:fillRect/>
          </a:stretch>
        </p:blipFill>
        <p:spPr bwMode="auto">
          <a:xfrm>
            <a:off x="5352426" y="811211"/>
            <a:ext cx="3791574" cy="5797296"/>
          </a:xfrm>
          <a:prstGeom prst="rect">
            <a:avLst/>
          </a:prstGeom>
          <a:noFill/>
          <a:ln w="9525">
            <a:noFill/>
            <a:miter lim="800000"/>
            <a:headEnd/>
            <a:tailEnd/>
          </a:ln>
        </p:spPr>
      </p:pic>
      <p:sp>
        <p:nvSpPr>
          <p:cNvPr id="5" name="TextBox 4"/>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Edwin Austin Abbey, 1895.  </a:t>
            </a:r>
            <a:r>
              <a:rPr lang="en-US" sz="1000" i="1" kern="0" dirty="0" smtClean="0">
                <a:solidFill>
                  <a:srgbClr val="161A1C"/>
                </a:solidFill>
                <a:latin typeface="Calibri" pitchFamily="34" charset="0"/>
              </a:rPr>
              <a:t>Sir Galahad finds the Holy Grail</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Quests</a:t>
            </a:r>
            <a:endParaRPr lang="en-US" dirty="0"/>
          </a:p>
        </p:txBody>
      </p:sp>
      <p:sp>
        <p:nvSpPr>
          <p:cNvPr id="3" name="Content Placeholder 2"/>
          <p:cNvSpPr>
            <a:spLocks noGrp="1"/>
          </p:cNvSpPr>
          <p:nvPr>
            <p:ph idx="1"/>
          </p:nvPr>
        </p:nvSpPr>
        <p:spPr>
          <a:xfrm>
            <a:off x="228600" y="990600"/>
            <a:ext cx="5334000" cy="5059363"/>
          </a:xfrm>
        </p:spPr>
        <p:txBody>
          <a:bodyPr/>
          <a:lstStyle/>
          <a:p>
            <a:pPr>
              <a:buNone/>
            </a:pPr>
            <a:endParaRPr lang="en-US" dirty="0" smtClean="0"/>
          </a:p>
          <a:p>
            <a:pPr>
              <a:buNone/>
            </a:pPr>
            <a:r>
              <a:rPr lang="en-US" dirty="0" smtClean="0"/>
              <a:t>A </a:t>
            </a:r>
            <a:r>
              <a:rPr lang="en-US" b="1" dirty="0" smtClean="0">
                <a:solidFill>
                  <a:schemeClr val="accent2">
                    <a:lumMod val="75000"/>
                  </a:schemeClr>
                </a:solidFill>
              </a:rPr>
              <a:t>quest</a:t>
            </a:r>
            <a:r>
              <a:rPr lang="en-US" dirty="0" smtClean="0"/>
              <a:t> is a </a:t>
            </a:r>
            <a:r>
              <a:rPr lang="en-US" b="1" dirty="0" smtClean="0">
                <a:solidFill>
                  <a:schemeClr val="accent2">
                    <a:lumMod val="75000"/>
                  </a:schemeClr>
                </a:solidFill>
              </a:rPr>
              <a:t>story-coated task</a:t>
            </a:r>
          </a:p>
          <a:p>
            <a:pPr>
              <a:buNone/>
            </a:pPr>
            <a:r>
              <a:rPr lang="en-US" dirty="0" smtClean="0"/>
              <a:t>built around </a:t>
            </a:r>
            <a:r>
              <a:rPr lang="en-US" b="1" dirty="0" smtClean="0">
                <a:solidFill>
                  <a:schemeClr val="accent2">
                    <a:lumMod val="75000"/>
                  </a:schemeClr>
                </a:solidFill>
              </a:rPr>
              <a:t>game mechanics</a:t>
            </a:r>
            <a:r>
              <a:rPr lang="en-US" dirty="0" smtClean="0"/>
              <a:t>.</a:t>
            </a:r>
          </a:p>
          <a:p>
            <a:pPr>
              <a:buNone/>
            </a:pPr>
            <a:endParaRPr lang="en-US" dirty="0"/>
          </a:p>
        </p:txBody>
      </p:sp>
      <p:pic>
        <p:nvPicPr>
          <p:cNvPr id="4" name="Picture 87" descr="question"/>
          <p:cNvPicPr>
            <a:picLocks noChangeAspect="1" noChangeArrowheads="1"/>
          </p:cNvPicPr>
          <p:nvPr/>
        </p:nvPicPr>
        <p:blipFill>
          <a:blip r:embed="rId3" cstate="print"/>
          <a:srcRect l="30000" t="299" r="26250" b="398"/>
          <a:stretch>
            <a:fillRect/>
          </a:stretch>
        </p:blipFill>
        <p:spPr bwMode="auto">
          <a:xfrm>
            <a:off x="5751814" y="813816"/>
            <a:ext cx="3392186" cy="5797296"/>
          </a:xfrm>
          <a:prstGeom prst="rect">
            <a:avLst/>
          </a:prstGeom>
          <a:noFill/>
          <a:ln w="9525">
            <a:noFill/>
            <a:miter lim="800000"/>
            <a:headEnd/>
            <a:tailEnd/>
          </a:ln>
        </p:spPr>
      </p:pic>
      <p:sp>
        <p:nvSpPr>
          <p:cNvPr id="5" name="TextBox 4"/>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World of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2004</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vs. Goals</a:t>
            </a:r>
            <a:endParaRPr lang="en-US" dirty="0"/>
          </a:p>
        </p:txBody>
      </p:sp>
      <p:sp>
        <p:nvSpPr>
          <p:cNvPr id="3" name="Content Placeholder 2"/>
          <p:cNvSpPr>
            <a:spLocks noGrp="1"/>
          </p:cNvSpPr>
          <p:nvPr>
            <p:ph idx="1"/>
          </p:nvPr>
        </p:nvSpPr>
        <p:spPr>
          <a:xfrm>
            <a:off x="228600" y="990600"/>
            <a:ext cx="5181600" cy="5059363"/>
          </a:xfrm>
        </p:spPr>
        <p:txBody>
          <a:bodyPr/>
          <a:lstStyle/>
          <a:p>
            <a:pPr>
              <a:buNone/>
            </a:pPr>
            <a:endParaRPr lang="en-US" dirty="0" smtClean="0"/>
          </a:p>
          <a:p>
            <a:pPr>
              <a:buNone/>
            </a:pPr>
            <a:r>
              <a:rPr lang="en-US" dirty="0" smtClean="0"/>
              <a:t>Task-based quests </a:t>
            </a:r>
            <a:r>
              <a:rPr lang="en-US" b="1" dirty="0" smtClean="0">
                <a:solidFill>
                  <a:schemeClr val="accent2">
                    <a:lumMod val="75000"/>
                  </a:schemeClr>
                </a:solidFill>
              </a:rPr>
              <a:t>tell</a:t>
            </a:r>
            <a:r>
              <a:rPr lang="en-US" dirty="0" smtClean="0"/>
              <a:t> the player explicitly what to do.</a:t>
            </a:r>
          </a:p>
          <a:p>
            <a:pPr>
              <a:buNone/>
            </a:pPr>
            <a:endParaRPr lang="en-US" dirty="0" smtClean="0"/>
          </a:p>
          <a:p>
            <a:pPr>
              <a:buNone/>
            </a:pPr>
            <a:r>
              <a:rPr lang="en-US" dirty="0" smtClean="0"/>
              <a:t>Goal-based quests </a:t>
            </a:r>
            <a:r>
              <a:rPr lang="en-US" b="1" dirty="0" smtClean="0">
                <a:solidFill>
                  <a:schemeClr val="accent2">
                    <a:lumMod val="75000"/>
                  </a:schemeClr>
                </a:solidFill>
              </a:rPr>
              <a:t>guide</a:t>
            </a:r>
            <a:r>
              <a:rPr lang="en-US" dirty="0" smtClean="0"/>
              <a:t> the player.</a:t>
            </a:r>
            <a:endParaRPr lang="en-US" b="1" dirty="0">
              <a:solidFill>
                <a:schemeClr val="accent2">
                  <a:lumMod val="75000"/>
                </a:schemeClr>
              </a:solidFill>
            </a:endParaRPr>
          </a:p>
        </p:txBody>
      </p:sp>
      <p:pic>
        <p:nvPicPr>
          <p:cNvPr id="5" name="Picture 4" descr="wow-2008-12-13-17-48-04-79"/>
          <p:cNvPicPr>
            <a:picLocks noChangeAspect="1" noChangeArrowheads="1"/>
          </p:cNvPicPr>
          <p:nvPr/>
        </p:nvPicPr>
        <p:blipFill>
          <a:blip r:embed="rId3" cstate="print"/>
          <a:srcRect l="1494" t="13600" r="77666" b="36186"/>
          <a:stretch>
            <a:fillRect/>
          </a:stretch>
        </p:blipFill>
        <p:spPr bwMode="auto">
          <a:xfrm>
            <a:off x="5486400" y="813816"/>
            <a:ext cx="3657600" cy="5815584"/>
          </a:xfrm>
          <a:prstGeom prst="rect">
            <a:avLst/>
          </a:prstGeom>
          <a:noFill/>
          <a:ln w="9525">
            <a:noFill/>
            <a:miter lim="800000"/>
            <a:headEnd/>
            <a:tailEnd/>
          </a:ln>
        </p:spPr>
      </p:pic>
      <p:sp>
        <p:nvSpPr>
          <p:cNvPr id="6" name="TextBox 5"/>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World of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2004</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dirty="0" smtClean="0"/>
              <a:t>Goal-based quests</a:t>
            </a:r>
            <a:endParaRPr lang="en-US" dirty="0"/>
          </a:p>
        </p:txBody>
      </p:sp>
      <p:sp>
        <p:nvSpPr>
          <p:cNvPr id="190467" name="Rectangle 3"/>
          <p:cNvSpPr>
            <a:spLocks noGrp="1" noChangeArrowheads="1"/>
          </p:cNvSpPr>
          <p:nvPr>
            <p:ph type="body" idx="1"/>
          </p:nvPr>
        </p:nvSpPr>
        <p:spPr>
          <a:xfrm>
            <a:off x="228600" y="990600"/>
            <a:ext cx="8382000" cy="1600199"/>
          </a:xfrm>
        </p:spPr>
        <p:txBody>
          <a:bodyPr/>
          <a:lstStyle/>
          <a:p>
            <a:pPr>
              <a:buFont typeface="Wingdings" pitchFamily="2" charset="2"/>
              <a:buNone/>
            </a:pPr>
            <a:endParaRPr lang="en-US" dirty="0"/>
          </a:p>
          <a:p>
            <a:pPr>
              <a:buFont typeface="Wingdings" pitchFamily="2" charset="2"/>
              <a:buNone/>
            </a:pPr>
            <a:r>
              <a:rPr lang="en-US" dirty="0"/>
              <a:t>	</a:t>
            </a:r>
            <a:r>
              <a:rPr lang="en-US" dirty="0" smtClean="0"/>
              <a:t>Finding the solution the designer had in mind should not be the mystery the player is solving</a:t>
            </a:r>
            <a:r>
              <a:rPr lang="en-US" dirty="0" smtClean="0">
                <a:solidFill>
                  <a:schemeClr val="accent5"/>
                </a:solidFill>
              </a:rPr>
              <a:t>.</a:t>
            </a:r>
          </a:p>
          <a:p>
            <a:pPr algn="r">
              <a:buFont typeface="Wingdings" pitchFamily="2" charset="2"/>
              <a:buNone/>
            </a:pPr>
            <a:r>
              <a:rPr lang="en-US" sz="2000" i="1" dirty="0" smtClean="0">
                <a:solidFill>
                  <a:schemeClr val="accent5"/>
                </a:solidFill>
              </a:rPr>
              <a:t>- Jeffrey Kaplan</a:t>
            </a:r>
            <a:endParaRPr lang="en-US" sz="2000" i="1" dirty="0">
              <a:solidFill>
                <a:schemeClr val="accent5"/>
              </a:solidFill>
            </a:endParaRPr>
          </a:p>
          <a:p>
            <a:pPr>
              <a:lnSpc>
                <a:spcPct val="50000"/>
              </a:lnSpc>
              <a:spcBef>
                <a:spcPts val="0"/>
              </a:spcBef>
              <a:buFont typeface="Wingdings" pitchFamily="2" charset="2"/>
              <a:buNone/>
            </a:pPr>
            <a:endParaRPr lang="en-US" sz="1000" dirty="0" smtClean="0">
              <a:latin typeface="GillSans-LightItalic" pitchFamily="34" charset="0"/>
            </a:endParaRPr>
          </a:p>
        </p:txBody>
      </p:sp>
      <p:pic>
        <p:nvPicPr>
          <p:cNvPr id="190469" name="Picture 5" descr="troll"/>
          <p:cNvPicPr>
            <a:picLocks noChangeAspect="1" noChangeArrowheads="1"/>
          </p:cNvPicPr>
          <p:nvPr/>
        </p:nvPicPr>
        <p:blipFill>
          <a:blip r:embed="rId3" cstate="print"/>
          <a:srcRect t="15359" b="28032"/>
          <a:stretch>
            <a:fillRect/>
          </a:stretch>
        </p:blipFill>
        <p:spPr bwMode="auto">
          <a:xfrm>
            <a:off x="0" y="3395662"/>
            <a:ext cx="9144000" cy="3233738"/>
          </a:xfrm>
          <a:prstGeom prst="rect">
            <a:avLst/>
          </a:prstGeom>
          <a:noFill/>
          <a:ln w="9525">
            <a:noFill/>
            <a:miter lim="800000"/>
            <a:headEnd/>
            <a:tailEnd/>
          </a:ln>
        </p:spPr>
      </p:pic>
      <p:sp>
        <p:nvSpPr>
          <p:cNvPr id="6" name="TextBox 5"/>
          <p:cNvSpPr txBox="1"/>
          <p:nvPr/>
        </p:nvSpPr>
        <p:spPr bwMode="auto">
          <a:xfrm>
            <a:off x="0" y="2819400"/>
            <a:ext cx="9144000" cy="55399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ts val="0"/>
              </a:spcBef>
              <a:buFont typeface="Wingdings" pitchFamily="2" charset="2"/>
              <a:buNone/>
            </a:pPr>
            <a:endParaRPr lang="en-US" sz="1000" dirty="0" smtClean="0">
              <a:latin typeface="+mj-lt"/>
            </a:endParaRPr>
          </a:p>
          <a:p>
            <a:pPr>
              <a:spcBef>
                <a:spcPts val="0"/>
              </a:spcBef>
              <a:buFont typeface="Wingdings" pitchFamily="2" charset="2"/>
              <a:buNone/>
            </a:pPr>
            <a:r>
              <a:rPr lang="en-US" sz="1000" dirty="0" smtClean="0">
                <a:latin typeface="+mj-lt"/>
              </a:rPr>
              <a:t/>
            </a:r>
            <a:br>
              <a:rPr lang="en-US" sz="1000" dirty="0" smtClean="0">
                <a:latin typeface="+mj-lt"/>
              </a:rPr>
            </a:br>
            <a:r>
              <a:rPr lang="en-US" sz="1000" i="1" dirty="0" smtClean="0">
                <a:latin typeface="+mj-lt"/>
              </a:rPr>
              <a:t>"I want something that will attract attention but have no real importance.“  </a:t>
            </a:r>
            <a:r>
              <a:rPr lang="en-US" sz="1000" i="1" dirty="0" err="1" smtClean="0">
                <a:latin typeface="+mj-lt"/>
              </a:rPr>
              <a:t>Lucasfilm</a:t>
            </a:r>
            <a:r>
              <a:rPr lang="en-US" sz="1000" i="1" dirty="0" smtClean="0">
                <a:latin typeface="+mj-lt"/>
              </a:rPr>
              <a:t> Games,  Secret of Monkey Island, 1990. </a:t>
            </a:r>
            <a:endParaRPr kumimoji="0" lang="en-US" sz="1000" b="0" i="0" u="none" strike="noStrike" kern="0" cap="none" spc="0" normalizeH="0" baseline="0" noProof="0" dirty="0" smtClean="0">
              <a:ln>
                <a:noFill/>
              </a:ln>
              <a:solidFill>
                <a:srgbClr val="161A1C"/>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Goal-based quests</a:t>
            </a:r>
            <a:endParaRPr lang="en-US" dirty="0"/>
          </a:p>
        </p:txBody>
      </p:sp>
      <p:sp>
        <p:nvSpPr>
          <p:cNvPr id="3" name="Content Placeholder 2"/>
          <p:cNvSpPr>
            <a:spLocks noGrp="1"/>
          </p:cNvSpPr>
          <p:nvPr>
            <p:ph idx="1"/>
          </p:nvPr>
        </p:nvSpPr>
        <p:spPr>
          <a:xfrm>
            <a:off x="228600" y="990601"/>
            <a:ext cx="8534400" cy="3657600"/>
          </a:xfrm>
        </p:spPr>
        <p:txBody>
          <a:bodyPr/>
          <a:lstStyle/>
          <a:p>
            <a:pPr>
              <a:buNone/>
            </a:pPr>
            <a:endParaRPr lang="en-US" dirty="0" smtClean="0"/>
          </a:p>
          <a:p>
            <a:pPr>
              <a:buNone/>
            </a:pPr>
            <a:r>
              <a:rPr lang="en-US" dirty="0" smtClean="0"/>
              <a:t>Multiple solutions allows for </a:t>
            </a:r>
            <a:r>
              <a:rPr lang="en-US" b="1" dirty="0" smtClean="0">
                <a:solidFill>
                  <a:schemeClr val="accent2">
                    <a:lumMod val="75000"/>
                  </a:schemeClr>
                </a:solidFill>
              </a:rPr>
              <a:t>player creativity </a:t>
            </a:r>
            <a:r>
              <a:rPr lang="en-US" dirty="0" smtClean="0"/>
              <a:t>and lack of frustration.</a:t>
            </a:r>
          </a:p>
          <a:p>
            <a:pPr>
              <a:buNone/>
            </a:pPr>
            <a:endParaRPr lang="en-US" dirty="0" smtClean="0"/>
          </a:p>
          <a:p>
            <a:pPr>
              <a:buNone/>
            </a:pPr>
            <a:r>
              <a:rPr lang="en-US" dirty="0" smtClean="0"/>
              <a:t>Player creativity offers the ability to </a:t>
            </a:r>
            <a:r>
              <a:rPr lang="en-US" b="1" dirty="0" smtClean="0">
                <a:solidFill>
                  <a:schemeClr val="accent2">
                    <a:lumMod val="75000"/>
                  </a:schemeClr>
                </a:solidFill>
              </a:rPr>
              <a:t>shape</a:t>
            </a:r>
            <a:r>
              <a:rPr lang="en-US" dirty="0" smtClean="0"/>
              <a:t> their own </a:t>
            </a:r>
            <a:r>
              <a:rPr lang="en-US" b="1" dirty="0" smtClean="0">
                <a:solidFill>
                  <a:schemeClr val="accent2">
                    <a:lumMod val="75000"/>
                  </a:schemeClr>
                </a:solidFill>
              </a:rPr>
              <a:t>narrative</a:t>
            </a:r>
            <a:r>
              <a:rPr lang="en-US" dirty="0" smtClean="0">
                <a:solidFill>
                  <a:schemeClr val="accent2">
                    <a:lumMod val="75000"/>
                  </a:schemeClr>
                </a:solidFill>
              </a:rPr>
              <a:t> </a:t>
            </a:r>
            <a:r>
              <a:rPr lang="en-US" dirty="0" smtClean="0"/>
              <a:t>based on </a:t>
            </a:r>
            <a:r>
              <a:rPr lang="en-US" b="1" dirty="0" smtClean="0">
                <a:solidFill>
                  <a:schemeClr val="accent2">
                    <a:lumMod val="75000"/>
                  </a:schemeClr>
                </a:solidFill>
              </a:rPr>
              <a:t>choice</a:t>
            </a:r>
            <a:r>
              <a:rPr lang="en-US" dirty="0" smtClean="0"/>
              <a:t>.</a:t>
            </a:r>
            <a:endParaRPr lang="en-US"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 choice</a:t>
            </a:r>
            <a:endParaRPr lang="en-US" dirty="0"/>
          </a:p>
        </p:txBody>
      </p:sp>
      <p:sp>
        <p:nvSpPr>
          <p:cNvPr id="3" name="Content Placeholder 2"/>
          <p:cNvSpPr>
            <a:spLocks noGrp="1"/>
          </p:cNvSpPr>
          <p:nvPr>
            <p:ph idx="1"/>
          </p:nvPr>
        </p:nvSpPr>
        <p:spPr>
          <a:xfrm>
            <a:off x="228600" y="990600"/>
            <a:ext cx="8610600" cy="5059363"/>
          </a:xfrm>
        </p:spPr>
        <p:txBody>
          <a:bodyPr/>
          <a:lstStyle/>
          <a:p>
            <a:pPr>
              <a:buNone/>
            </a:pPr>
            <a:endParaRPr lang="en-US" dirty="0" smtClean="0"/>
          </a:p>
          <a:p>
            <a:pPr>
              <a:buNone/>
            </a:pPr>
            <a:r>
              <a:rPr lang="en-US" dirty="0" smtClean="0"/>
              <a:t>Quests have the ability to contain </a:t>
            </a:r>
            <a:r>
              <a:rPr lang="en-US" b="1" dirty="0" smtClean="0">
                <a:solidFill>
                  <a:schemeClr val="accent2">
                    <a:lumMod val="75000"/>
                  </a:schemeClr>
                </a:solidFill>
              </a:rPr>
              <a:t>interesting</a:t>
            </a:r>
            <a:r>
              <a:rPr lang="en-US" dirty="0" smtClean="0">
                <a:solidFill>
                  <a:schemeClr val="accent5">
                    <a:lumMod val="90000"/>
                    <a:lumOff val="10000"/>
                  </a:schemeClr>
                </a:solidFill>
              </a:rPr>
              <a:t> and </a:t>
            </a:r>
            <a:r>
              <a:rPr lang="en-US" b="1" dirty="0" smtClean="0">
                <a:solidFill>
                  <a:schemeClr val="accent2">
                    <a:lumMod val="75000"/>
                  </a:schemeClr>
                </a:solidFill>
              </a:rPr>
              <a:t>meaningful</a:t>
            </a:r>
            <a:r>
              <a:rPr lang="en-US" dirty="0" smtClean="0">
                <a:solidFill>
                  <a:schemeClr val="accent5">
                    <a:lumMod val="90000"/>
                    <a:lumOff val="10000"/>
                  </a:schemeClr>
                </a:solidFill>
              </a:rPr>
              <a:t> choices</a:t>
            </a:r>
            <a:r>
              <a:rPr lang="en-US"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Two bandits approach, murderous intent in their eyes.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Choice</a:t>
            </a:r>
            <a:endParaRPr lang="en-US" dirty="0"/>
          </a:p>
        </p:txBody>
      </p:sp>
      <p:sp>
        <p:nvSpPr>
          <p:cNvPr id="3" name="Content Placeholder 2"/>
          <p:cNvSpPr>
            <a:spLocks noGrp="1"/>
          </p:cNvSpPr>
          <p:nvPr>
            <p:ph idx="1"/>
          </p:nvPr>
        </p:nvSpPr>
        <p:spPr>
          <a:xfrm>
            <a:off x="228600" y="990600"/>
            <a:ext cx="4876800" cy="5059363"/>
          </a:xfrm>
        </p:spPr>
        <p:txBody>
          <a:bodyPr/>
          <a:lstStyle/>
          <a:p>
            <a:pPr>
              <a:buNone/>
            </a:pPr>
            <a:endParaRPr lang="en-US" dirty="0" smtClean="0"/>
          </a:p>
          <a:p>
            <a:pPr>
              <a:buNone/>
            </a:pPr>
            <a:r>
              <a:rPr lang="en-US" b="1" dirty="0" smtClean="0">
                <a:solidFill>
                  <a:schemeClr val="accent2">
                    <a:lumMod val="75000"/>
                  </a:schemeClr>
                </a:solidFill>
              </a:rPr>
              <a:t>Interesting</a:t>
            </a:r>
            <a:r>
              <a:rPr lang="en-US" dirty="0" smtClean="0"/>
              <a:t> choice - </a:t>
            </a:r>
          </a:p>
          <a:p>
            <a:r>
              <a:rPr lang="en-US" dirty="0" smtClean="0"/>
              <a:t>no clearly </a:t>
            </a:r>
            <a:r>
              <a:rPr lang="en-US" b="1" dirty="0" smtClean="0">
                <a:solidFill>
                  <a:schemeClr val="accent2">
                    <a:lumMod val="75000"/>
                  </a:schemeClr>
                </a:solidFill>
              </a:rPr>
              <a:t>better</a:t>
            </a:r>
            <a:r>
              <a:rPr lang="en-US" dirty="0" smtClean="0"/>
              <a:t> option</a:t>
            </a:r>
          </a:p>
          <a:p>
            <a:r>
              <a:rPr lang="en-US" dirty="0" smtClean="0"/>
              <a:t>options are not equally </a:t>
            </a:r>
            <a:r>
              <a:rPr lang="en-US" b="1" dirty="0" smtClean="0">
                <a:solidFill>
                  <a:schemeClr val="accent2">
                    <a:lumMod val="75000"/>
                  </a:schemeClr>
                </a:solidFill>
              </a:rPr>
              <a:t>attractive</a:t>
            </a:r>
          </a:p>
          <a:p>
            <a:r>
              <a:rPr lang="en-US" dirty="0" smtClean="0"/>
              <a:t>the player must be able to make an </a:t>
            </a:r>
            <a:r>
              <a:rPr lang="en-US" b="1" dirty="0" smtClean="0">
                <a:solidFill>
                  <a:schemeClr val="accent2">
                    <a:lumMod val="75000"/>
                  </a:schemeClr>
                </a:solidFill>
              </a:rPr>
              <a:t>informed</a:t>
            </a:r>
            <a:r>
              <a:rPr lang="en-US" dirty="0" smtClean="0"/>
              <a:t> choice</a:t>
            </a:r>
          </a:p>
          <a:p>
            <a:pPr algn="r">
              <a:buNone/>
            </a:pPr>
            <a:endParaRPr lang="en-US" sz="2000" i="1" dirty="0" smtClean="0"/>
          </a:p>
          <a:p>
            <a:pPr algn="r">
              <a:buNone/>
            </a:pPr>
            <a:r>
              <a:rPr lang="en-US" sz="2000" i="1" dirty="0" smtClean="0"/>
              <a:t>- </a:t>
            </a:r>
            <a:r>
              <a:rPr lang="en-US" sz="2000" i="1" dirty="0" err="1" smtClean="0"/>
              <a:t>Rollings</a:t>
            </a:r>
            <a:r>
              <a:rPr lang="en-US" sz="2000" i="1" dirty="0" smtClean="0"/>
              <a:t> &amp; Morris </a:t>
            </a:r>
            <a:endParaRPr lang="en-US" sz="2000" i="1" dirty="0"/>
          </a:p>
        </p:txBody>
      </p:sp>
      <p:pic>
        <p:nvPicPr>
          <p:cNvPr id="4" name="Picture 3" descr="The_Choice_Was_Not_Harda05Detail.png"/>
          <p:cNvPicPr>
            <a:picLocks noChangeAspect="1"/>
          </p:cNvPicPr>
          <p:nvPr/>
        </p:nvPicPr>
        <p:blipFill>
          <a:blip r:embed="rId3" cstate="print"/>
          <a:srcRect l="12500" r="21875"/>
          <a:stretch>
            <a:fillRect/>
          </a:stretch>
        </p:blipFill>
        <p:spPr>
          <a:xfrm>
            <a:off x="5940552" y="2697480"/>
            <a:ext cx="3200400" cy="3911600"/>
          </a:xfrm>
          <a:prstGeom prst="rect">
            <a:avLst/>
          </a:prstGeom>
        </p:spPr>
      </p:pic>
      <p:sp>
        <p:nvSpPr>
          <p:cNvPr id="5" name="Rectangle 4"/>
          <p:cNvSpPr/>
          <p:nvPr/>
        </p:nvSpPr>
        <p:spPr>
          <a:xfrm>
            <a:off x="5943600" y="777240"/>
            <a:ext cx="3200400" cy="1981200"/>
          </a:xfrm>
          <a:prstGeom prst="rect">
            <a:avLst/>
          </a:prstGeom>
          <a:solidFill>
            <a:srgbClr val="3D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shirt.woot.com.  The Choice Was Not Hard, 2009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Choice</a:t>
            </a:r>
            <a:endParaRPr lang="en-US" dirty="0"/>
          </a:p>
        </p:txBody>
      </p:sp>
      <p:sp>
        <p:nvSpPr>
          <p:cNvPr id="3" name="Content Placeholder 2"/>
          <p:cNvSpPr>
            <a:spLocks noGrp="1"/>
          </p:cNvSpPr>
          <p:nvPr>
            <p:ph idx="1"/>
          </p:nvPr>
        </p:nvSpPr>
        <p:spPr>
          <a:xfrm>
            <a:off x="228600" y="990600"/>
            <a:ext cx="5486400" cy="5059363"/>
          </a:xfrm>
        </p:spPr>
        <p:txBody>
          <a:bodyPr/>
          <a:lstStyle/>
          <a:p>
            <a:pPr>
              <a:buNone/>
            </a:pPr>
            <a:endParaRPr lang="en-US" dirty="0" smtClean="0"/>
          </a:p>
          <a:p>
            <a:pPr>
              <a:buNone/>
            </a:pPr>
            <a:r>
              <a:rPr lang="en-US" b="1" dirty="0" smtClean="0">
                <a:solidFill>
                  <a:schemeClr val="accent2">
                    <a:lumMod val="75000"/>
                  </a:schemeClr>
                </a:solidFill>
              </a:rPr>
              <a:t>Meaningful</a:t>
            </a:r>
            <a:r>
              <a:rPr lang="en-US" dirty="0" smtClean="0"/>
              <a:t> choice -</a:t>
            </a:r>
          </a:p>
          <a:p>
            <a:r>
              <a:rPr lang="en-US" b="1" dirty="0" smtClean="0">
                <a:solidFill>
                  <a:schemeClr val="accent2">
                    <a:lumMod val="75000"/>
                  </a:schemeClr>
                </a:solidFill>
              </a:rPr>
              <a:t>discernable</a:t>
            </a:r>
            <a:r>
              <a:rPr lang="en-US" dirty="0" smtClean="0"/>
              <a:t>, noticeable effect</a:t>
            </a:r>
          </a:p>
          <a:p>
            <a:r>
              <a:rPr lang="en-US" b="1" dirty="0" smtClean="0">
                <a:solidFill>
                  <a:schemeClr val="accent2">
                    <a:lumMod val="75000"/>
                  </a:schemeClr>
                </a:solidFill>
              </a:rPr>
              <a:t>integrated</a:t>
            </a:r>
            <a:r>
              <a:rPr lang="en-US" dirty="0" smtClean="0"/>
              <a:t>, significant impact</a:t>
            </a:r>
          </a:p>
          <a:p>
            <a:pPr>
              <a:buNone/>
            </a:pPr>
            <a:endParaRPr lang="en-US" dirty="0" smtClean="0"/>
          </a:p>
          <a:p>
            <a:pPr algn="r">
              <a:buNone/>
            </a:pPr>
            <a:r>
              <a:rPr lang="en-US" sz="2000" i="1" dirty="0" smtClean="0"/>
              <a:t>- </a:t>
            </a:r>
            <a:r>
              <a:rPr lang="en-US" sz="2000" i="1" dirty="0" err="1" smtClean="0"/>
              <a:t>Salen</a:t>
            </a:r>
            <a:r>
              <a:rPr lang="en-US" sz="2000" i="1" dirty="0" smtClean="0"/>
              <a:t> &amp; Zimmerman</a:t>
            </a:r>
          </a:p>
          <a:p>
            <a:pPr>
              <a:buNone/>
            </a:pPr>
            <a:r>
              <a:rPr lang="en-US" dirty="0" smtClean="0"/>
              <a:t>	</a:t>
            </a:r>
            <a:endParaRPr lang="en-US" dirty="0"/>
          </a:p>
        </p:txBody>
      </p:sp>
      <p:pic>
        <p:nvPicPr>
          <p:cNvPr id="5" name="Picture 4" descr="Fable_alignment.png"/>
          <p:cNvPicPr>
            <a:picLocks noChangeAspect="1"/>
          </p:cNvPicPr>
          <p:nvPr/>
        </p:nvPicPr>
        <p:blipFill>
          <a:blip r:embed="rId3" cstate="print">
            <a:lum bright="3000" contrast="7000"/>
          </a:blip>
          <a:srcRect l="32000" t="699" r="5440" b="466"/>
          <a:stretch>
            <a:fillRect/>
          </a:stretch>
        </p:blipFill>
        <p:spPr>
          <a:xfrm>
            <a:off x="6472561" y="803031"/>
            <a:ext cx="2672801" cy="5799023"/>
          </a:xfrm>
          <a:prstGeom prst="rect">
            <a:avLst/>
          </a:prstGeom>
        </p:spPr>
      </p:pic>
      <p:sp>
        <p:nvSpPr>
          <p:cNvPr id="6" name="TextBox 5"/>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lang="en-US" sz="1000" i="1" kern="0" dirty="0" err="1" smtClean="0">
                <a:solidFill>
                  <a:srgbClr val="161A1C"/>
                </a:solidFill>
                <a:latin typeface="Calibri" pitchFamily="34" charset="0"/>
              </a:rPr>
              <a:t>LionHead</a:t>
            </a:r>
            <a:r>
              <a:rPr lang="en-US" sz="1000" i="1" kern="0" dirty="0" smtClean="0">
                <a:solidFill>
                  <a:srgbClr val="161A1C"/>
                </a:solidFill>
                <a:latin typeface="Calibri" pitchFamily="34" charset="0"/>
              </a:rPr>
              <a:t> Studios, Fable II, 2008</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Authorial burden</a:t>
            </a:r>
            <a:endParaRPr lang="en-US" dirty="0"/>
          </a:p>
        </p:txBody>
      </p:sp>
      <p:sp>
        <p:nvSpPr>
          <p:cNvPr id="3" name="Content Placeholder 2"/>
          <p:cNvSpPr>
            <a:spLocks noGrp="1"/>
          </p:cNvSpPr>
          <p:nvPr>
            <p:ph idx="1"/>
          </p:nvPr>
        </p:nvSpPr>
        <p:spPr>
          <a:xfrm>
            <a:off x="228600" y="990601"/>
            <a:ext cx="8229600" cy="2133600"/>
          </a:xfrm>
        </p:spPr>
        <p:txBody>
          <a:bodyPr/>
          <a:lstStyle/>
          <a:p>
            <a:pPr>
              <a:buNone/>
            </a:pPr>
            <a:endParaRPr lang="en-US" dirty="0" smtClean="0"/>
          </a:p>
          <a:p>
            <a:pPr>
              <a:buNone/>
            </a:pPr>
            <a:r>
              <a:rPr lang="en-US" dirty="0" smtClean="0"/>
              <a:t>Creating quests with </a:t>
            </a:r>
            <a:r>
              <a:rPr lang="en-US" b="1" dirty="0" smtClean="0">
                <a:solidFill>
                  <a:schemeClr val="accent2">
                    <a:lumMod val="75000"/>
                  </a:schemeClr>
                </a:solidFill>
              </a:rPr>
              <a:t>multiple solutions </a:t>
            </a:r>
            <a:r>
              <a:rPr lang="en-US" dirty="0" smtClean="0"/>
              <a:t>for </a:t>
            </a:r>
            <a:r>
              <a:rPr lang="en-US" b="1" dirty="0" smtClean="0">
                <a:solidFill>
                  <a:schemeClr val="accent2">
                    <a:lumMod val="75000"/>
                  </a:schemeClr>
                </a:solidFill>
              </a:rPr>
              <a:t>multiple storylines </a:t>
            </a:r>
            <a:r>
              <a:rPr lang="en-US" dirty="0" smtClean="0"/>
              <a:t>requires an explosion of authoring.</a:t>
            </a:r>
            <a:endParaRPr lang="en-US" b="1" dirty="0" smtClean="0">
              <a:solidFill>
                <a:schemeClr val="accent2">
                  <a:lumMod val="75000"/>
                </a:schemeClr>
              </a:solidFill>
            </a:endParaRPr>
          </a:p>
          <a:p>
            <a:pPr>
              <a:buNone/>
            </a:pPr>
            <a:endParaRPr lang="en-US" dirty="0"/>
          </a:p>
        </p:txBody>
      </p:sp>
      <p:sp>
        <p:nvSpPr>
          <p:cNvPr id="5" name="Oval 4"/>
          <p:cNvSpPr/>
          <p:nvPr/>
        </p:nvSpPr>
        <p:spPr>
          <a:xfrm>
            <a:off x="1447800" y="3429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6800" y="4191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28800" y="4191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47800" y="4953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47800" y="5791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05600" y="32004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86600" y="39624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24600" y="39624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19800" y="48006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39624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29400" y="5791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48600" y="5791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629400" y="48006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39000" y="5791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19800" y="5791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5" idx="3"/>
            <a:endCxn id="6" idx="0"/>
          </p:cNvCxnSpPr>
          <p:nvPr/>
        </p:nvCxnSpPr>
        <p:spPr>
          <a:xfrm rot="5400000">
            <a:off x="1276351" y="3941435"/>
            <a:ext cx="306715" cy="1924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5" idx="5"/>
            <a:endCxn id="7" idx="0"/>
          </p:cNvCxnSpPr>
          <p:nvPr/>
        </p:nvCxnSpPr>
        <p:spPr>
          <a:xfrm rot="16200000" flipH="1">
            <a:off x="1845935" y="3941434"/>
            <a:ext cx="306715" cy="1924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4"/>
            <a:endCxn id="8" idx="0"/>
          </p:cNvCxnSpPr>
          <p:nvPr/>
        </p:nvCxnSpPr>
        <p:spPr>
          <a:xfrm rot="16200000" flipH="1">
            <a:off x="1409700" y="4648200"/>
            <a:ext cx="228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7" idx="4"/>
            <a:endCxn id="8" idx="0"/>
          </p:cNvCxnSpPr>
          <p:nvPr/>
        </p:nvCxnSpPr>
        <p:spPr>
          <a:xfrm rot="5400000">
            <a:off x="1790700" y="4648200"/>
            <a:ext cx="228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8" idx="4"/>
            <a:endCxn id="9" idx="0"/>
          </p:cNvCxnSpPr>
          <p:nvPr/>
        </p:nvCxnSpPr>
        <p:spPr>
          <a:xfrm rot="5400000">
            <a:off x="1562100" y="5638800"/>
            <a:ext cx="3048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10" idx="4"/>
            <a:endCxn id="12" idx="0"/>
          </p:cNvCxnSpPr>
          <p:nvPr/>
        </p:nvCxnSpPr>
        <p:spPr>
          <a:xfrm rot="5400000">
            <a:off x="6667500" y="3657600"/>
            <a:ext cx="228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0" idx="4"/>
            <a:endCxn id="11" idx="0"/>
          </p:cNvCxnSpPr>
          <p:nvPr/>
        </p:nvCxnSpPr>
        <p:spPr>
          <a:xfrm rot="16200000" flipH="1">
            <a:off x="7048500" y="3657600"/>
            <a:ext cx="228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2" idx="4"/>
            <a:endCxn id="13" idx="0"/>
          </p:cNvCxnSpPr>
          <p:nvPr/>
        </p:nvCxnSpPr>
        <p:spPr>
          <a:xfrm rot="5400000">
            <a:off x="6286500" y="44958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2" idx="4"/>
            <a:endCxn id="17" idx="0"/>
          </p:cNvCxnSpPr>
          <p:nvPr/>
        </p:nvCxnSpPr>
        <p:spPr>
          <a:xfrm rot="16200000" flipH="1">
            <a:off x="6591300" y="44958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13" idx="4"/>
            <a:endCxn id="19" idx="0"/>
          </p:cNvCxnSpPr>
          <p:nvPr/>
        </p:nvCxnSpPr>
        <p:spPr>
          <a:xfrm rot="5400000">
            <a:off x="6057900" y="55626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0" idx="4"/>
            <a:endCxn id="14" idx="0"/>
          </p:cNvCxnSpPr>
          <p:nvPr/>
        </p:nvCxnSpPr>
        <p:spPr>
          <a:xfrm rot="16200000" flipH="1">
            <a:off x="7391400" y="3314700"/>
            <a:ext cx="2286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14" idx="4"/>
            <a:endCxn id="18" idx="0"/>
          </p:cNvCxnSpPr>
          <p:nvPr/>
        </p:nvCxnSpPr>
        <p:spPr>
          <a:xfrm rot="5400000">
            <a:off x="7124700" y="4876800"/>
            <a:ext cx="12954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14" idx="4"/>
            <a:endCxn id="16" idx="0"/>
          </p:cNvCxnSpPr>
          <p:nvPr/>
        </p:nvCxnSpPr>
        <p:spPr>
          <a:xfrm rot="16200000" flipH="1">
            <a:off x="7429500" y="5105400"/>
            <a:ext cx="1295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17" idx="4"/>
            <a:endCxn id="15" idx="0"/>
          </p:cNvCxnSpPr>
          <p:nvPr/>
        </p:nvCxnSpPr>
        <p:spPr>
          <a:xfrm rot="5400000">
            <a:off x="6667500" y="55626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11" idx="4"/>
            <a:endCxn id="18" idx="0"/>
          </p:cNvCxnSpPr>
          <p:nvPr/>
        </p:nvCxnSpPr>
        <p:spPr>
          <a:xfrm rot="16200000" flipH="1">
            <a:off x="6781800" y="5067300"/>
            <a:ext cx="12954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Grail Framework</a:t>
            </a:r>
            <a:endParaRPr lang="en-US" dirty="0"/>
          </a:p>
        </p:txBody>
      </p:sp>
      <p:sp>
        <p:nvSpPr>
          <p:cNvPr id="3" name="Content Placeholder 2"/>
          <p:cNvSpPr>
            <a:spLocks noGrp="1"/>
          </p:cNvSpPr>
          <p:nvPr>
            <p:ph idx="1"/>
          </p:nvPr>
        </p:nvSpPr>
        <p:spPr>
          <a:xfrm>
            <a:off x="228600" y="990601"/>
            <a:ext cx="8229600" cy="2133600"/>
          </a:xfrm>
        </p:spPr>
        <p:txBody>
          <a:bodyPr/>
          <a:lstStyle/>
          <a:p>
            <a:pPr>
              <a:buNone/>
            </a:pPr>
            <a:endParaRPr lang="en-US" dirty="0" smtClean="0"/>
          </a:p>
          <a:p>
            <a:pPr>
              <a:buNone/>
            </a:pPr>
            <a:r>
              <a:rPr lang="en-US" dirty="0" smtClean="0"/>
              <a:t>The Grail Framework is a large project created to address this explosion.</a:t>
            </a:r>
            <a:endParaRPr lang="en-US" b="1" dirty="0" smtClean="0">
              <a:solidFill>
                <a:schemeClr val="accent2">
                  <a:lumMod val="75000"/>
                </a:schemeClr>
              </a:solidFill>
            </a:endParaRPr>
          </a:p>
          <a:p>
            <a:pPr>
              <a:buNone/>
            </a:pPr>
            <a:endParaRPr lang="en-US" dirty="0"/>
          </a:p>
        </p:txBody>
      </p:sp>
      <p:sp>
        <p:nvSpPr>
          <p:cNvPr id="10" name="Oval 9"/>
          <p:cNvSpPr/>
          <p:nvPr/>
        </p:nvSpPr>
        <p:spPr>
          <a:xfrm>
            <a:off x="3962400" y="3124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5800" y="3886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81400" y="3886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76600" y="47244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05400" y="3886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86200" y="5715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05400" y="5715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86200" y="47244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5715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76600" y="57150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10" idx="4"/>
            <a:endCxn id="12" idx="0"/>
          </p:cNvCxnSpPr>
          <p:nvPr/>
        </p:nvCxnSpPr>
        <p:spPr>
          <a:xfrm rot="5400000">
            <a:off x="3924300" y="3581400"/>
            <a:ext cx="228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0" idx="4"/>
            <a:endCxn id="11" idx="0"/>
          </p:cNvCxnSpPr>
          <p:nvPr/>
        </p:nvCxnSpPr>
        <p:spPr>
          <a:xfrm rot="16200000" flipH="1">
            <a:off x="4381500" y="3505200"/>
            <a:ext cx="228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2" idx="4"/>
            <a:endCxn id="13" idx="0"/>
          </p:cNvCxnSpPr>
          <p:nvPr/>
        </p:nvCxnSpPr>
        <p:spPr>
          <a:xfrm rot="5400000">
            <a:off x="3543300" y="44196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12" idx="4"/>
            <a:endCxn id="17" idx="0"/>
          </p:cNvCxnSpPr>
          <p:nvPr/>
        </p:nvCxnSpPr>
        <p:spPr>
          <a:xfrm rot="16200000" flipH="1">
            <a:off x="3848100" y="4419600"/>
            <a:ext cx="3048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13" idx="4"/>
            <a:endCxn id="19" idx="0"/>
          </p:cNvCxnSpPr>
          <p:nvPr/>
        </p:nvCxnSpPr>
        <p:spPr>
          <a:xfrm rot="5400000">
            <a:off x="3314700" y="54864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0" idx="4"/>
            <a:endCxn id="14" idx="0"/>
          </p:cNvCxnSpPr>
          <p:nvPr/>
        </p:nvCxnSpPr>
        <p:spPr>
          <a:xfrm rot="16200000" flipH="1">
            <a:off x="4686300" y="3200400"/>
            <a:ext cx="2286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14" idx="4"/>
            <a:endCxn id="18" idx="0"/>
          </p:cNvCxnSpPr>
          <p:nvPr/>
        </p:nvCxnSpPr>
        <p:spPr>
          <a:xfrm rot="5400000">
            <a:off x="4419600" y="4762500"/>
            <a:ext cx="12954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14" idx="4"/>
            <a:endCxn id="16" idx="0"/>
          </p:cNvCxnSpPr>
          <p:nvPr/>
        </p:nvCxnSpPr>
        <p:spPr>
          <a:xfrm rot="5400000">
            <a:off x="4724400" y="5067300"/>
            <a:ext cx="1295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17" idx="4"/>
            <a:endCxn id="15" idx="0"/>
          </p:cNvCxnSpPr>
          <p:nvPr/>
        </p:nvCxnSpPr>
        <p:spPr>
          <a:xfrm rot="5400000">
            <a:off x="3924300" y="54864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11" idx="4"/>
            <a:endCxn id="18" idx="0"/>
          </p:cNvCxnSpPr>
          <p:nvPr/>
        </p:nvCxnSpPr>
        <p:spPr>
          <a:xfrm rot="5400000">
            <a:off x="4114800" y="5067300"/>
            <a:ext cx="1295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3" name="Content Placeholder 2"/>
          <p:cNvSpPr>
            <a:spLocks noGrp="1"/>
          </p:cNvSpPr>
          <p:nvPr>
            <p:ph idx="1"/>
          </p:nvPr>
        </p:nvSpPr>
        <p:spPr>
          <a:xfrm>
            <a:off x="228600" y="990601"/>
            <a:ext cx="8229600" cy="2133600"/>
          </a:xfrm>
        </p:spPr>
        <p:txBody>
          <a:bodyPr/>
          <a:lstStyle/>
          <a:p>
            <a:pPr>
              <a:buNone/>
            </a:pPr>
            <a:endParaRPr lang="en-US" dirty="0" smtClean="0"/>
          </a:p>
          <a:p>
            <a:pPr>
              <a:buNone/>
            </a:pPr>
            <a:r>
              <a:rPr lang="en-US" b="1" dirty="0" err="1" smtClean="0">
                <a:solidFill>
                  <a:schemeClr val="accent2">
                    <a:lumMod val="75000"/>
                  </a:schemeClr>
                </a:solidFill>
              </a:rPr>
              <a:t>QuestBrowser</a:t>
            </a:r>
            <a:r>
              <a:rPr lang="en-US" dirty="0" smtClean="0"/>
              <a:t> focuses on the top level of this issue.</a:t>
            </a:r>
            <a:endParaRPr lang="en-US" b="1" dirty="0" smtClean="0">
              <a:solidFill>
                <a:schemeClr val="accent2">
                  <a:lumMod val="75000"/>
                </a:schemeClr>
              </a:solidFill>
            </a:endParaRPr>
          </a:p>
          <a:p>
            <a:pPr>
              <a:buNone/>
            </a:pPr>
            <a:endParaRPr lang="en-US" dirty="0"/>
          </a:p>
        </p:txBody>
      </p:sp>
      <p:sp>
        <p:nvSpPr>
          <p:cNvPr id="10" name="Oval 9"/>
          <p:cNvSpPr/>
          <p:nvPr/>
        </p:nvSpPr>
        <p:spPr>
          <a:xfrm>
            <a:off x="3962400" y="3124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95800" y="3886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81400" y="3886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76600" y="4724400"/>
            <a:ext cx="533400" cy="533400"/>
          </a:xfrm>
          <a:prstGeom prst="ellipse">
            <a:avLst/>
          </a:prstGeom>
          <a:solidFill>
            <a:schemeClr val="bg2">
              <a:lumMod val="9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105400" y="3886200"/>
            <a:ext cx="533400" cy="533400"/>
          </a:xfrm>
          <a:prstGeom prst="ellipse">
            <a:avLst/>
          </a:prstGeom>
          <a:solidFill>
            <a:srgbClr val="DCEFF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86200" y="5715000"/>
            <a:ext cx="533400" cy="533400"/>
          </a:xfrm>
          <a:prstGeom prst="ellipse">
            <a:avLst/>
          </a:prstGeom>
          <a:solidFill>
            <a:schemeClr val="bg2">
              <a:lumMod val="9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05400" y="5715000"/>
            <a:ext cx="533400" cy="533400"/>
          </a:xfrm>
          <a:prstGeom prst="ellipse">
            <a:avLst/>
          </a:prstGeom>
          <a:solidFill>
            <a:schemeClr val="bg2">
              <a:lumMod val="9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86200" y="4724400"/>
            <a:ext cx="533400" cy="533400"/>
          </a:xfrm>
          <a:prstGeom prst="ellipse">
            <a:avLst/>
          </a:prstGeom>
          <a:solidFill>
            <a:schemeClr val="bg2">
              <a:lumMod val="9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95800" y="5715000"/>
            <a:ext cx="533400" cy="533400"/>
          </a:xfrm>
          <a:prstGeom prst="ellipse">
            <a:avLst/>
          </a:prstGeom>
          <a:solidFill>
            <a:schemeClr val="bg2">
              <a:lumMod val="9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76600" y="5715000"/>
            <a:ext cx="533400" cy="533400"/>
          </a:xfrm>
          <a:prstGeom prst="ellipse">
            <a:avLst/>
          </a:prstGeom>
          <a:solidFill>
            <a:schemeClr val="bg2">
              <a:lumMod val="9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10" idx="4"/>
            <a:endCxn id="12" idx="0"/>
          </p:cNvCxnSpPr>
          <p:nvPr/>
        </p:nvCxnSpPr>
        <p:spPr>
          <a:xfrm rot="5400000">
            <a:off x="3924300" y="3581400"/>
            <a:ext cx="2286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stCxn id="10" idx="4"/>
            <a:endCxn id="11" idx="0"/>
          </p:cNvCxnSpPr>
          <p:nvPr/>
        </p:nvCxnSpPr>
        <p:spPr>
          <a:xfrm rot="16200000" flipH="1">
            <a:off x="4381500" y="3505200"/>
            <a:ext cx="228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a:stCxn id="12" idx="4"/>
            <a:endCxn id="13" idx="0"/>
          </p:cNvCxnSpPr>
          <p:nvPr/>
        </p:nvCxnSpPr>
        <p:spPr>
          <a:xfrm rot="5400000">
            <a:off x="3543300" y="4419600"/>
            <a:ext cx="304800" cy="304800"/>
          </a:xfrm>
          <a:prstGeom prst="straightConnector1">
            <a:avLst/>
          </a:prstGeom>
          <a:ln>
            <a:solidFill>
              <a:schemeClr val="tx1">
                <a:lumMod val="25000"/>
                <a:lumOff val="75000"/>
              </a:schemeClr>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37" name="Straight Arrow Connector 36"/>
          <p:cNvCxnSpPr/>
          <p:nvPr/>
        </p:nvCxnSpPr>
        <p:spPr>
          <a:xfrm rot="16200000" flipH="1">
            <a:off x="3886200" y="4419600"/>
            <a:ext cx="304800" cy="304800"/>
          </a:xfrm>
          <a:prstGeom prst="straightConnector1">
            <a:avLst/>
          </a:prstGeom>
          <a:ln>
            <a:solidFill>
              <a:schemeClr val="tx1">
                <a:lumMod val="25000"/>
                <a:lumOff val="75000"/>
              </a:schemeClr>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39" name="Straight Arrow Connector 38"/>
          <p:cNvCxnSpPr>
            <a:stCxn id="13" idx="4"/>
            <a:endCxn id="19" idx="0"/>
          </p:cNvCxnSpPr>
          <p:nvPr/>
        </p:nvCxnSpPr>
        <p:spPr>
          <a:xfrm rot="5400000">
            <a:off x="3314700" y="5486400"/>
            <a:ext cx="457200" cy="1588"/>
          </a:xfrm>
          <a:prstGeom prst="straightConnector1">
            <a:avLst/>
          </a:prstGeom>
          <a:ln>
            <a:solidFill>
              <a:schemeClr val="tx1">
                <a:lumMod val="25000"/>
                <a:lumOff val="75000"/>
              </a:schemeClr>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42" name="Straight Arrow Connector 41"/>
          <p:cNvCxnSpPr>
            <a:stCxn id="10" idx="4"/>
            <a:endCxn id="14" idx="0"/>
          </p:cNvCxnSpPr>
          <p:nvPr/>
        </p:nvCxnSpPr>
        <p:spPr>
          <a:xfrm rot="16200000" flipH="1">
            <a:off x="4686300" y="3200400"/>
            <a:ext cx="228600" cy="1143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rot="5400000">
            <a:off x="4457700" y="4762500"/>
            <a:ext cx="1295400" cy="609600"/>
          </a:xfrm>
          <a:prstGeom prst="straightConnector1">
            <a:avLst/>
          </a:prstGeom>
          <a:ln>
            <a:solidFill>
              <a:schemeClr val="tx1">
                <a:lumMod val="25000"/>
                <a:lumOff val="75000"/>
              </a:schemeClr>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46" name="Straight Arrow Connector 45"/>
          <p:cNvCxnSpPr/>
          <p:nvPr/>
        </p:nvCxnSpPr>
        <p:spPr>
          <a:xfrm rot="5400000">
            <a:off x="4762500" y="5067300"/>
            <a:ext cx="1295400" cy="1588"/>
          </a:xfrm>
          <a:prstGeom prst="straightConnector1">
            <a:avLst/>
          </a:prstGeom>
          <a:ln>
            <a:solidFill>
              <a:schemeClr val="tx1">
                <a:lumMod val="25000"/>
                <a:lumOff val="75000"/>
              </a:schemeClr>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48" name="Straight Arrow Connector 47"/>
          <p:cNvCxnSpPr>
            <a:stCxn id="17" idx="4"/>
            <a:endCxn id="15" idx="0"/>
          </p:cNvCxnSpPr>
          <p:nvPr/>
        </p:nvCxnSpPr>
        <p:spPr>
          <a:xfrm rot="5400000">
            <a:off x="3924300" y="5486400"/>
            <a:ext cx="457200" cy="1588"/>
          </a:xfrm>
          <a:prstGeom prst="straightConnector1">
            <a:avLst/>
          </a:prstGeom>
          <a:ln>
            <a:solidFill>
              <a:schemeClr val="tx1">
                <a:lumMod val="25000"/>
                <a:lumOff val="75000"/>
              </a:schemeClr>
            </a:solidFill>
            <a:tailEnd type="arrow"/>
          </a:ln>
          <a:effectLst/>
        </p:spPr>
        <p:style>
          <a:lnRef idx="2">
            <a:schemeClr val="accent6"/>
          </a:lnRef>
          <a:fillRef idx="0">
            <a:schemeClr val="accent6"/>
          </a:fillRef>
          <a:effectRef idx="1">
            <a:schemeClr val="accent6"/>
          </a:effectRef>
          <a:fontRef idx="minor">
            <a:schemeClr val="tx1"/>
          </a:fontRef>
        </p:style>
      </p:cxnSp>
      <p:cxnSp>
        <p:nvCxnSpPr>
          <p:cNvPr id="43" name="Straight Arrow Connector 42"/>
          <p:cNvCxnSpPr/>
          <p:nvPr/>
        </p:nvCxnSpPr>
        <p:spPr>
          <a:xfrm rot="5400000">
            <a:off x="4152900" y="5067300"/>
            <a:ext cx="1295400" cy="1588"/>
          </a:xfrm>
          <a:prstGeom prst="straightConnector1">
            <a:avLst/>
          </a:prstGeom>
          <a:ln>
            <a:solidFill>
              <a:schemeClr val="tx1">
                <a:lumMod val="25000"/>
                <a:lumOff val="75000"/>
              </a:schemeClr>
            </a:solidFill>
            <a:tailEnd type="arrow"/>
          </a:ln>
          <a:effectLst/>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solidFill>
                  <a:schemeClr val="accent2">
                    <a:lumMod val="75000"/>
                  </a:schemeClr>
                </a:solidFill>
              </a:rPr>
              <a:t>Multiple solutions </a:t>
            </a:r>
            <a:r>
              <a:rPr lang="en-US" dirty="0" smtClean="0"/>
              <a:t>of </a:t>
            </a:r>
            <a:r>
              <a:rPr lang="en-US" b="1" dirty="0" smtClean="0">
                <a:solidFill>
                  <a:schemeClr val="accent2">
                    <a:lumMod val="75000"/>
                  </a:schemeClr>
                </a:solidFill>
              </a:rPr>
              <a:t>non-standard</a:t>
            </a:r>
            <a:r>
              <a:rPr lang="en-US" dirty="0" smtClean="0"/>
              <a:t> quest types can be </a:t>
            </a:r>
            <a:r>
              <a:rPr lang="en-US" b="1" dirty="0" smtClean="0">
                <a:solidFill>
                  <a:schemeClr val="accent2">
                    <a:lumMod val="75000"/>
                  </a:schemeClr>
                </a:solidFill>
              </a:rPr>
              <a:t>difficult</a:t>
            </a:r>
            <a:r>
              <a:rPr lang="en-US" dirty="0" smtClean="0"/>
              <a:t> for designers to invent.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netpic.png"/>
          <p:cNvPicPr>
            <a:picLocks noChangeAspect="1"/>
          </p:cNvPicPr>
          <p:nvPr/>
        </p:nvPicPr>
        <p:blipFill>
          <a:blip r:embed="rId3" cstate="print"/>
          <a:srcRect b="6134"/>
          <a:stretch>
            <a:fillRect/>
          </a:stretch>
        </p:blipFill>
        <p:spPr>
          <a:xfrm>
            <a:off x="1219200" y="3733800"/>
            <a:ext cx="6124575" cy="2798445"/>
          </a:xfrm>
          <a:prstGeom prst="rect">
            <a:avLst/>
          </a:prstGeom>
        </p:spPr>
      </p:pic>
      <p:sp>
        <p:nvSpPr>
          <p:cNvPr id="2" name="Title 1"/>
          <p:cNvSpPr>
            <a:spLocks noGrp="1"/>
          </p:cNvSpPr>
          <p:nvPr>
            <p:ph type="title"/>
          </p:nvPr>
        </p:nvSpPr>
        <p:spPr/>
        <p:txBody>
          <a:bodyPr/>
          <a:lstStyle/>
          <a:p>
            <a:r>
              <a:rPr lang="en-US" dirty="0" err="1" smtClean="0"/>
              <a:t>QuestBrowser</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err="1" smtClean="0"/>
              <a:t>ConceptNet</a:t>
            </a:r>
            <a:r>
              <a:rPr lang="en-US" dirty="0" smtClean="0"/>
              <a:t> is a </a:t>
            </a:r>
            <a:r>
              <a:rPr lang="en-US" b="1" dirty="0" smtClean="0">
                <a:solidFill>
                  <a:schemeClr val="accent2">
                    <a:lumMod val="75000"/>
                  </a:schemeClr>
                </a:solidFill>
              </a:rPr>
              <a:t>common-sense</a:t>
            </a:r>
            <a:r>
              <a:rPr lang="en-US" dirty="0" smtClean="0"/>
              <a:t> knowledgebase represented as a </a:t>
            </a:r>
            <a:r>
              <a:rPr lang="en-US" b="1" dirty="0" smtClean="0">
                <a:solidFill>
                  <a:schemeClr val="accent2">
                    <a:lumMod val="75000"/>
                  </a:schemeClr>
                </a:solidFill>
              </a:rPr>
              <a:t>semantic network</a:t>
            </a:r>
          </a:p>
          <a:p>
            <a:pPr>
              <a:buNone/>
            </a:pPr>
            <a:endParaRPr lang="en-US" sz="800" b="1" dirty="0" smtClean="0">
              <a:solidFill>
                <a:schemeClr val="accent2">
                  <a:lumMod val="75000"/>
                </a:schemeClr>
              </a:solidFill>
            </a:endParaRPr>
          </a:p>
          <a:p>
            <a:pPr>
              <a:buNone/>
            </a:pPr>
            <a:r>
              <a:rPr lang="en-US" b="1" dirty="0" err="1" smtClean="0">
                <a:solidFill>
                  <a:schemeClr val="accent2">
                    <a:lumMod val="75000"/>
                  </a:schemeClr>
                </a:solidFill>
              </a:rPr>
              <a:t>crowdsourced</a:t>
            </a:r>
            <a:r>
              <a:rPr lang="en-US" dirty="0" smtClean="0"/>
              <a:t> corpus</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pic>
        <p:nvPicPr>
          <p:cNvPr id="2050" name="Picture 2"/>
          <p:cNvPicPr>
            <a:picLocks noChangeAspect="1" noChangeArrowheads="1"/>
          </p:cNvPicPr>
          <p:nvPr/>
        </p:nvPicPr>
        <p:blipFill>
          <a:blip r:embed="rId3" cstate="print"/>
          <a:srcRect l="814" t="12828" r="3312" b="16552"/>
          <a:stretch>
            <a:fillRect/>
          </a:stretch>
        </p:blipFill>
        <p:spPr bwMode="auto">
          <a:xfrm>
            <a:off x="-3427" y="2194560"/>
            <a:ext cx="9148821" cy="4421715"/>
          </a:xfrm>
          <a:prstGeom prst="rect">
            <a:avLst/>
          </a:prstGeom>
          <a:noFill/>
          <a:ln w="9525">
            <a:noFill/>
            <a:miter lim="800000"/>
            <a:headEnd/>
            <a:tailEnd/>
          </a:ln>
        </p:spPr>
      </p:pic>
      <p:sp>
        <p:nvSpPr>
          <p:cNvPr id="6" name="Content Placeholder 2"/>
          <p:cNvSpPr>
            <a:spLocks noGrp="1"/>
          </p:cNvSpPr>
          <p:nvPr>
            <p:ph idx="1"/>
          </p:nvPr>
        </p:nvSpPr>
        <p:spPr>
          <a:xfrm>
            <a:off x="228600" y="990601"/>
            <a:ext cx="8229600" cy="2133600"/>
          </a:xfrm>
        </p:spPr>
        <p:txBody>
          <a:bodyPr/>
          <a:lstStyle/>
          <a:p>
            <a:pPr>
              <a:buNone/>
            </a:pPr>
            <a:r>
              <a:rPr lang="en-US" dirty="0" err="1" smtClean="0"/>
              <a:t>QuestBrowser</a:t>
            </a:r>
            <a:r>
              <a:rPr lang="en-US" dirty="0" smtClean="0"/>
              <a:t> brainstorming tool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solidFill>
                  <a:schemeClr val="accent2">
                    <a:lumMod val="75000"/>
                  </a:schemeClr>
                </a:solidFill>
              </a:rPr>
              <a:t>Town</a:t>
            </a:r>
            <a:r>
              <a:rPr lang="en-US" dirty="0" smtClean="0"/>
              <a:t>: 	Forest Song</a:t>
            </a:r>
          </a:p>
          <a:p>
            <a:pPr>
              <a:buNone/>
            </a:pPr>
            <a:r>
              <a:rPr lang="en-US" b="1" dirty="0" smtClean="0">
                <a:solidFill>
                  <a:schemeClr val="accent2">
                    <a:lumMod val="75000"/>
                  </a:schemeClr>
                </a:solidFill>
              </a:rPr>
              <a:t>Problem</a:t>
            </a:r>
            <a:r>
              <a:rPr lang="en-US" dirty="0" smtClean="0"/>
              <a:t>:</a:t>
            </a:r>
          </a:p>
          <a:p>
            <a:pPr>
              <a:buNone/>
            </a:pPr>
            <a:r>
              <a:rPr lang="en-US" b="1" dirty="0" smtClean="0">
                <a:solidFill>
                  <a:schemeClr val="accent2">
                    <a:lumMod val="75000"/>
                  </a:schemeClr>
                </a:solidFill>
              </a:rPr>
              <a:t>Reason</a:t>
            </a:r>
            <a:r>
              <a:rPr lang="en-US" dirty="0" smtClean="0"/>
              <a:t>:		</a:t>
            </a:r>
          </a:p>
          <a:p>
            <a:pPr>
              <a:buNone/>
            </a:pPr>
            <a:r>
              <a:rPr lang="en-US" b="1" dirty="0" smtClean="0">
                <a:solidFill>
                  <a:schemeClr val="accent2">
                    <a:lumMod val="75000"/>
                  </a:schemeClr>
                </a:solidFill>
              </a:rPr>
              <a:t>Solutions</a:t>
            </a:r>
            <a:r>
              <a:rPr lang="en-US"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5871115" y="1137920"/>
            <a:ext cx="764098"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forest</a:t>
            </a:r>
            <a:endParaRPr lang="en-US" dirty="0">
              <a:solidFill>
                <a:schemeClr val="accent5"/>
              </a:solidFill>
            </a:endParaRPr>
          </a:p>
        </p:txBody>
      </p:sp>
      <p:sp>
        <p:nvSpPr>
          <p:cNvPr id="5" name="AutoShape 4"/>
          <p:cNvSpPr>
            <a:spLocks noChangeArrowheads="1"/>
          </p:cNvSpPr>
          <p:nvPr/>
        </p:nvSpPr>
        <p:spPr bwMode="auto">
          <a:xfrm>
            <a:off x="6182845" y="1976120"/>
            <a:ext cx="766115"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brook</a:t>
            </a:r>
            <a:endParaRPr lang="en-US" dirty="0">
              <a:solidFill>
                <a:schemeClr val="accent5"/>
              </a:solidFill>
            </a:endParaRPr>
          </a:p>
        </p:txBody>
      </p:sp>
      <p:sp>
        <p:nvSpPr>
          <p:cNvPr id="6" name="AutoShape 5"/>
          <p:cNvSpPr>
            <a:spLocks noChangeArrowheads="1"/>
          </p:cNvSpPr>
          <p:nvPr/>
        </p:nvSpPr>
        <p:spPr bwMode="auto">
          <a:xfrm>
            <a:off x="2520596" y="1899920"/>
            <a:ext cx="596022"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bird</a:t>
            </a:r>
            <a:endParaRPr lang="en-US" dirty="0">
              <a:solidFill>
                <a:schemeClr val="accent5"/>
              </a:solidFill>
            </a:endParaRPr>
          </a:p>
        </p:txBody>
      </p:sp>
      <p:sp>
        <p:nvSpPr>
          <p:cNvPr id="7" name="AutoShape 6"/>
          <p:cNvSpPr>
            <a:spLocks noChangeArrowheads="1"/>
          </p:cNvSpPr>
          <p:nvPr/>
        </p:nvSpPr>
        <p:spPr bwMode="auto">
          <a:xfrm>
            <a:off x="4927895" y="1976120"/>
            <a:ext cx="93127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squirrel</a:t>
            </a:r>
            <a:endParaRPr lang="en-US" dirty="0">
              <a:solidFill>
                <a:schemeClr val="accent5"/>
              </a:solidFill>
            </a:endParaRPr>
          </a:p>
        </p:txBody>
      </p:sp>
      <p:sp>
        <p:nvSpPr>
          <p:cNvPr id="8" name="AutoShape 7"/>
          <p:cNvSpPr>
            <a:spLocks noChangeArrowheads="1"/>
          </p:cNvSpPr>
          <p:nvPr/>
        </p:nvSpPr>
        <p:spPr bwMode="auto">
          <a:xfrm>
            <a:off x="7563867" y="1976120"/>
            <a:ext cx="534543"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fire</a:t>
            </a:r>
            <a:endParaRPr lang="en-US" dirty="0">
              <a:solidFill>
                <a:schemeClr val="accent5"/>
              </a:solidFill>
            </a:endParaRPr>
          </a:p>
        </p:txBody>
      </p:sp>
      <p:sp>
        <p:nvSpPr>
          <p:cNvPr id="9" name="AutoShape 8"/>
          <p:cNvSpPr>
            <a:spLocks noChangeArrowheads="1"/>
          </p:cNvSpPr>
          <p:nvPr/>
        </p:nvSpPr>
        <p:spPr bwMode="auto">
          <a:xfrm>
            <a:off x="4187763" y="1976120"/>
            <a:ext cx="60813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tree</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6194745" y="1604961"/>
            <a:ext cx="429577" cy="312739"/>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1" name="AutoShape 10"/>
          <p:cNvCxnSpPr>
            <a:cxnSpLocks noChangeShapeType="1"/>
            <a:stCxn id="4" idx="2"/>
            <a:endCxn id="6" idx="0"/>
          </p:cNvCxnSpPr>
          <p:nvPr/>
        </p:nvCxnSpPr>
        <p:spPr bwMode="auto">
          <a:xfrm rot="5400000">
            <a:off x="4359198" y="5953"/>
            <a:ext cx="353377" cy="343455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AutoShape 11"/>
          <p:cNvCxnSpPr>
            <a:cxnSpLocks noChangeShapeType="1"/>
            <a:stCxn id="4" idx="2"/>
            <a:endCxn id="9" idx="0"/>
          </p:cNvCxnSpPr>
          <p:nvPr/>
        </p:nvCxnSpPr>
        <p:spPr bwMode="auto">
          <a:xfrm rot="5400000">
            <a:off x="5157711" y="880666"/>
            <a:ext cx="429577" cy="176133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3" name="AutoShape 12"/>
          <p:cNvCxnSpPr>
            <a:cxnSpLocks noChangeShapeType="1"/>
            <a:stCxn id="4" idx="2"/>
            <a:endCxn id="7" idx="0"/>
          </p:cNvCxnSpPr>
          <p:nvPr/>
        </p:nvCxnSpPr>
        <p:spPr bwMode="auto">
          <a:xfrm rot="5400000">
            <a:off x="5608561" y="1331516"/>
            <a:ext cx="429577" cy="85963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4" name="AutoShape 13"/>
          <p:cNvCxnSpPr>
            <a:cxnSpLocks noChangeShapeType="1"/>
            <a:stCxn id="4" idx="2"/>
            <a:endCxn id="8" idx="0"/>
          </p:cNvCxnSpPr>
          <p:nvPr/>
        </p:nvCxnSpPr>
        <p:spPr bwMode="auto">
          <a:xfrm rot="16200000" flipH="1">
            <a:off x="6827363" y="972343"/>
            <a:ext cx="429577" cy="1577975"/>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15" name="AutoShape 14"/>
          <p:cNvSpPr>
            <a:spLocks noChangeArrowheads="1"/>
          </p:cNvSpPr>
          <p:nvPr/>
        </p:nvSpPr>
        <p:spPr bwMode="auto">
          <a:xfrm>
            <a:off x="2197085" y="2890520"/>
            <a:ext cx="105095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mammal</a:t>
            </a:r>
            <a:endParaRPr lang="en-US" dirty="0">
              <a:solidFill>
                <a:schemeClr val="accent5"/>
              </a:solidFill>
            </a:endParaRPr>
          </a:p>
        </p:txBody>
      </p:sp>
      <p:sp>
        <p:nvSpPr>
          <p:cNvPr id="16" name="AutoShape 15"/>
          <p:cNvSpPr>
            <a:spLocks noChangeArrowheads="1"/>
          </p:cNvSpPr>
          <p:nvPr/>
        </p:nvSpPr>
        <p:spPr bwMode="auto">
          <a:xfrm>
            <a:off x="3352800" y="2895600"/>
            <a:ext cx="10895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Lays eggs</a:t>
            </a:r>
            <a:endParaRPr lang="en-US" dirty="0">
              <a:solidFill>
                <a:schemeClr val="accent5"/>
              </a:solidFill>
            </a:endParaRPr>
          </a:p>
        </p:txBody>
      </p:sp>
      <p:sp>
        <p:nvSpPr>
          <p:cNvPr id="18" name="AutoShape 17"/>
          <p:cNvSpPr>
            <a:spLocks noChangeArrowheads="1"/>
          </p:cNvSpPr>
          <p:nvPr/>
        </p:nvSpPr>
        <p:spPr bwMode="auto">
          <a:xfrm>
            <a:off x="1295400" y="2890520"/>
            <a:ext cx="766653"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music</a:t>
            </a:r>
            <a:endParaRPr lang="en-US" dirty="0">
              <a:solidFill>
                <a:schemeClr val="accent5"/>
              </a:solidFill>
            </a:endParaRPr>
          </a:p>
        </p:txBody>
      </p:sp>
      <p:cxnSp>
        <p:nvCxnSpPr>
          <p:cNvPr id="19" name="AutoShape 18"/>
          <p:cNvCxnSpPr>
            <a:cxnSpLocks noChangeShapeType="1"/>
            <a:stCxn id="6" idx="2"/>
            <a:endCxn id="15" idx="0"/>
          </p:cNvCxnSpPr>
          <p:nvPr/>
        </p:nvCxnSpPr>
        <p:spPr bwMode="auto">
          <a:xfrm rot="5400000">
            <a:off x="2479598" y="2551510"/>
            <a:ext cx="581977" cy="96043"/>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0" name="AutoShape 19"/>
          <p:cNvCxnSpPr>
            <a:cxnSpLocks noChangeShapeType="1"/>
            <a:stCxn id="6" idx="2"/>
            <a:endCxn id="16" idx="0"/>
          </p:cNvCxnSpPr>
          <p:nvPr/>
        </p:nvCxnSpPr>
        <p:spPr bwMode="auto">
          <a:xfrm rot="16200000" flipH="1">
            <a:off x="3064559" y="2062590"/>
            <a:ext cx="587057" cy="107896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1" name="AutoShape 20"/>
          <p:cNvCxnSpPr>
            <a:cxnSpLocks noChangeShapeType="1"/>
            <a:stCxn id="6" idx="2"/>
            <a:endCxn id="18" idx="0"/>
          </p:cNvCxnSpPr>
          <p:nvPr/>
        </p:nvCxnSpPr>
        <p:spPr bwMode="auto">
          <a:xfrm rot="5400000">
            <a:off x="1957679" y="2029591"/>
            <a:ext cx="581977" cy="113988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23" name="AutoShape 22"/>
          <p:cNvSpPr>
            <a:spLocks noChangeArrowheads="1"/>
          </p:cNvSpPr>
          <p:nvPr/>
        </p:nvSpPr>
        <p:spPr bwMode="auto">
          <a:xfrm>
            <a:off x="2803314" y="5410200"/>
            <a:ext cx="85428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church</a:t>
            </a:r>
            <a:endParaRPr lang="en-US" dirty="0">
              <a:solidFill>
                <a:schemeClr val="accent5"/>
              </a:solidFill>
            </a:endParaRPr>
          </a:p>
        </p:txBody>
      </p:sp>
      <p:sp>
        <p:nvSpPr>
          <p:cNvPr id="24" name="AutoShape 23"/>
          <p:cNvSpPr>
            <a:spLocks noChangeArrowheads="1"/>
          </p:cNvSpPr>
          <p:nvPr/>
        </p:nvSpPr>
        <p:spPr bwMode="auto">
          <a:xfrm>
            <a:off x="731182" y="5410200"/>
            <a:ext cx="713822"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voice</a:t>
            </a:r>
            <a:endParaRPr lang="en-US" dirty="0">
              <a:solidFill>
                <a:schemeClr val="accent5"/>
              </a:solidFill>
            </a:endParaRPr>
          </a:p>
        </p:txBody>
      </p:sp>
      <p:sp>
        <p:nvSpPr>
          <p:cNvPr id="25" name="AutoShape 24"/>
          <p:cNvSpPr>
            <a:spLocks noChangeArrowheads="1"/>
          </p:cNvSpPr>
          <p:nvPr/>
        </p:nvSpPr>
        <p:spPr bwMode="auto">
          <a:xfrm>
            <a:off x="1524000" y="5410200"/>
            <a:ext cx="11632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happiness</a:t>
            </a:r>
            <a:endParaRPr lang="en-US" dirty="0">
              <a:solidFill>
                <a:schemeClr val="accent5"/>
              </a:solidFill>
            </a:endParaRPr>
          </a:p>
        </p:txBody>
      </p:sp>
      <p:sp>
        <p:nvSpPr>
          <p:cNvPr id="26" name="AutoShape 25"/>
          <p:cNvSpPr>
            <a:spLocks noChangeArrowheads="1"/>
          </p:cNvSpPr>
          <p:nvPr/>
        </p:nvSpPr>
        <p:spPr bwMode="auto">
          <a:xfrm>
            <a:off x="3756117" y="5405120"/>
            <a:ext cx="663483"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song</a:t>
            </a:r>
            <a:endParaRPr lang="en-US" dirty="0">
              <a:solidFill>
                <a:schemeClr val="accent5"/>
              </a:solidFill>
            </a:endParaRPr>
          </a:p>
        </p:txBody>
      </p:sp>
      <p:cxnSp>
        <p:nvCxnSpPr>
          <p:cNvPr id="27" name="AutoShape 26"/>
          <p:cNvCxnSpPr>
            <a:cxnSpLocks noChangeShapeType="1"/>
            <a:stCxn id="18" idx="2"/>
            <a:endCxn id="24" idx="0"/>
          </p:cNvCxnSpPr>
          <p:nvPr/>
        </p:nvCxnSpPr>
        <p:spPr bwMode="auto">
          <a:xfrm rot="5400000">
            <a:off x="327882" y="4059354"/>
            <a:ext cx="2111057" cy="59063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8" name="AutoShape 27"/>
          <p:cNvCxnSpPr>
            <a:cxnSpLocks noChangeShapeType="1"/>
            <a:stCxn id="18" idx="2"/>
            <a:endCxn id="25" idx="0"/>
          </p:cNvCxnSpPr>
          <p:nvPr/>
        </p:nvCxnSpPr>
        <p:spPr bwMode="auto">
          <a:xfrm rot="16200000" flipH="1">
            <a:off x="836644" y="4141225"/>
            <a:ext cx="2111057" cy="42689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9" name="AutoShape 28"/>
          <p:cNvCxnSpPr>
            <a:cxnSpLocks noChangeShapeType="1"/>
            <a:stCxn id="18" idx="2"/>
            <a:endCxn id="23" idx="0"/>
          </p:cNvCxnSpPr>
          <p:nvPr/>
        </p:nvCxnSpPr>
        <p:spPr bwMode="auto">
          <a:xfrm rot="16200000" flipH="1">
            <a:off x="1399064" y="3578806"/>
            <a:ext cx="2111057" cy="155173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0" name="AutoShape 29"/>
          <p:cNvCxnSpPr>
            <a:cxnSpLocks noChangeShapeType="1"/>
            <a:stCxn id="18" idx="2"/>
            <a:endCxn id="26" idx="0"/>
          </p:cNvCxnSpPr>
          <p:nvPr/>
        </p:nvCxnSpPr>
        <p:spPr bwMode="auto">
          <a:xfrm rot="16200000" flipH="1">
            <a:off x="1830305" y="3147565"/>
            <a:ext cx="2105977" cy="2409132"/>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31" name="AutoShape 30"/>
          <p:cNvSpPr>
            <a:spLocks noChangeArrowheads="1"/>
          </p:cNvSpPr>
          <p:nvPr/>
        </p:nvSpPr>
        <p:spPr bwMode="auto">
          <a:xfrm>
            <a:off x="8044211" y="4566920"/>
            <a:ext cx="64258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heat</a:t>
            </a:r>
            <a:endParaRPr lang="en-US" dirty="0">
              <a:solidFill>
                <a:schemeClr val="accent5"/>
              </a:solidFill>
            </a:endParaRPr>
          </a:p>
        </p:txBody>
      </p:sp>
      <p:sp>
        <p:nvSpPr>
          <p:cNvPr id="32" name="AutoShape 31"/>
          <p:cNvSpPr>
            <a:spLocks noChangeArrowheads="1"/>
          </p:cNvSpPr>
          <p:nvPr/>
        </p:nvSpPr>
        <p:spPr bwMode="auto">
          <a:xfrm>
            <a:off x="7193800" y="4566920"/>
            <a:ext cx="74762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wood</a:t>
            </a:r>
            <a:endParaRPr lang="en-US" dirty="0">
              <a:solidFill>
                <a:schemeClr val="accent5"/>
              </a:solidFill>
            </a:endParaRPr>
          </a:p>
        </p:txBody>
      </p:sp>
      <p:sp>
        <p:nvSpPr>
          <p:cNvPr id="33" name="AutoShape 32"/>
          <p:cNvSpPr>
            <a:spLocks noChangeArrowheads="1"/>
          </p:cNvSpPr>
          <p:nvPr/>
        </p:nvSpPr>
        <p:spPr bwMode="auto">
          <a:xfrm>
            <a:off x="6419724" y="4566920"/>
            <a:ext cx="66687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a:solidFill>
                  <a:schemeClr val="accent5"/>
                </a:solidFill>
              </a:rPr>
              <a:t>burn</a:t>
            </a:r>
          </a:p>
        </p:txBody>
      </p:sp>
      <p:cxnSp>
        <p:nvCxnSpPr>
          <p:cNvPr id="34" name="AutoShape 33"/>
          <p:cNvCxnSpPr>
            <a:cxnSpLocks noChangeShapeType="1"/>
            <a:stCxn id="8" idx="2"/>
            <a:endCxn id="33" idx="0"/>
          </p:cNvCxnSpPr>
          <p:nvPr/>
        </p:nvCxnSpPr>
        <p:spPr bwMode="auto">
          <a:xfrm rot="5400000">
            <a:off x="6201063" y="2936843"/>
            <a:ext cx="2182177" cy="107797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5" name="AutoShape 34"/>
          <p:cNvCxnSpPr>
            <a:cxnSpLocks noChangeShapeType="1"/>
            <a:stCxn id="8" idx="2"/>
            <a:endCxn id="32" idx="0"/>
          </p:cNvCxnSpPr>
          <p:nvPr/>
        </p:nvCxnSpPr>
        <p:spPr bwMode="auto">
          <a:xfrm rot="5400000">
            <a:off x="6608289" y="3344069"/>
            <a:ext cx="2182177" cy="26352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6" name="AutoShape 35"/>
          <p:cNvCxnSpPr>
            <a:cxnSpLocks noChangeShapeType="1"/>
            <a:stCxn id="8" idx="2"/>
            <a:endCxn id="31" idx="0"/>
          </p:cNvCxnSpPr>
          <p:nvPr/>
        </p:nvCxnSpPr>
        <p:spPr bwMode="auto">
          <a:xfrm rot="16200000" flipH="1">
            <a:off x="7007234" y="3208647"/>
            <a:ext cx="2182177" cy="53436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7" name="AutoShape 36"/>
          <p:cNvCxnSpPr>
            <a:cxnSpLocks noChangeShapeType="1"/>
            <a:stCxn id="7" idx="2"/>
            <a:endCxn id="15" idx="0"/>
          </p:cNvCxnSpPr>
          <p:nvPr/>
        </p:nvCxnSpPr>
        <p:spPr bwMode="auto">
          <a:xfrm rot="5400000">
            <a:off x="3805161" y="1302146"/>
            <a:ext cx="505777" cy="267097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39" name="AutoShape 38"/>
          <p:cNvSpPr>
            <a:spLocks noChangeArrowheads="1"/>
          </p:cNvSpPr>
          <p:nvPr/>
        </p:nvSpPr>
        <p:spPr bwMode="auto">
          <a:xfrm>
            <a:off x="4110636" y="3728720"/>
            <a:ext cx="760804"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water</a:t>
            </a:r>
            <a:endParaRPr lang="en-US" dirty="0">
              <a:solidFill>
                <a:schemeClr val="accent5"/>
              </a:solidFill>
            </a:endParaRPr>
          </a:p>
        </p:txBody>
      </p:sp>
      <p:cxnSp>
        <p:nvCxnSpPr>
          <p:cNvPr id="40" name="AutoShape 39"/>
          <p:cNvCxnSpPr>
            <a:cxnSpLocks noChangeShapeType="1"/>
            <a:stCxn id="5" idx="2"/>
            <a:endCxn id="38" idx="0"/>
          </p:cNvCxnSpPr>
          <p:nvPr/>
        </p:nvCxnSpPr>
        <p:spPr bwMode="auto">
          <a:xfrm rot="5400000">
            <a:off x="5302923" y="2470819"/>
            <a:ext cx="1349057" cy="117690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41" name="AutoShape 40"/>
          <p:cNvCxnSpPr>
            <a:cxnSpLocks noChangeShapeType="1"/>
            <a:stCxn id="5" idx="2"/>
            <a:endCxn id="39" idx="0"/>
          </p:cNvCxnSpPr>
          <p:nvPr/>
        </p:nvCxnSpPr>
        <p:spPr bwMode="auto">
          <a:xfrm rot="5400000">
            <a:off x="4856483" y="2019299"/>
            <a:ext cx="1343977" cy="2074865"/>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42" name="AutoShape 41"/>
          <p:cNvCxnSpPr>
            <a:cxnSpLocks noChangeShapeType="1"/>
            <a:stCxn id="38" idx="2"/>
            <a:endCxn id="26" idx="0"/>
          </p:cNvCxnSpPr>
          <p:nvPr/>
        </p:nvCxnSpPr>
        <p:spPr bwMode="auto">
          <a:xfrm rot="5400000">
            <a:off x="4107081" y="4123201"/>
            <a:ext cx="1262697" cy="130114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54" name="AutoShape 33"/>
          <p:cNvCxnSpPr>
            <a:cxnSpLocks noChangeShapeType="1"/>
            <a:stCxn id="9" idx="2"/>
            <a:endCxn id="32" idx="0"/>
          </p:cNvCxnSpPr>
          <p:nvPr/>
        </p:nvCxnSpPr>
        <p:spPr bwMode="auto">
          <a:xfrm rot="16200000" flipH="1">
            <a:off x="4938636" y="1937940"/>
            <a:ext cx="2182177" cy="3075782"/>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38" name="AutoShape 37"/>
          <p:cNvSpPr>
            <a:spLocks noChangeArrowheads="1"/>
          </p:cNvSpPr>
          <p:nvPr/>
        </p:nvSpPr>
        <p:spPr bwMode="auto">
          <a:xfrm>
            <a:off x="5029200" y="3733800"/>
            <a:ext cx="719598"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noise</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Two bandits approach, murderous intent in their eyes.</a:t>
            </a:r>
            <a:endParaRPr lang="en-US" dirty="0"/>
          </a:p>
        </p:txBody>
      </p:sp>
      <p:pic>
        <p:nvPicPr>
          <p:cNvPr id="4" name="Picture 3" descr="rainoffirebug.jpg"/>
          <p:cNvPicPr>
            <a:picLocks noChangeAspect="1"/>
          </p:cNvPicPr>
          <p:nvPr/>
        </p:nvPicPr>
        <p:blipFill>
          <a:blip r:embed="rId3" cstate="print"/>
          <a:srcRect l="27000" t="94" r="28725" b="469"/>
          <a:stretch>
            <a:fillRect/>
          </a:stretch>
        </p:blipFill>
        <p:spPr>
          <a:xfrm>
            <a:off x="5921978" y="813177"/>
            <a:ext cx="3221937" cy="5788977"/>
          </a:xfrm>
          <a:prstGeom prst="rect">
            <a:avLst/>
          </a:prstGeom>
        </p:spPr>
      </p:pic>
      <p:sp>
        <p:nvSpPr>
          <p:cNvPr id="5" name="TextBox 4"/>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World of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2004</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5871115" y="1137920"/>
            <a:ext cx="764098"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forest</a:t>
            </a:r>
            <a:endParaRPr lang="en-US" dirty="0">
              <a:solidFill>
                <a:schemeClr val="accent5"/>
              </a:solidFill>
            </a:endParaRPr>
          </a:p>
        </p:txBody>
      </p:sp>
      <p:sp>
        <p:nvSpPr>
          <p:cNvPr id="5" name="AutoShape 4"/>
          <p:cNvSpPr>
            <a:spLocks noChangeArrowheads="1"/>
          </p:cNvSpPr>
          <p:nvPr/>
        </p:nvSpPr>
        <p:spPr bwMode="auto">
          <a:xfrm>
            <a:off x="6182845" y="1976120"/>
            <a:ext cx="766115"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brook</a:t>
            </a:r>
            <a:endParaRPr lang="en-US" dirty="0">
              <a:solidFill>
                <a:schemeClr val="accent5"/>
              </a:solidFill>
            </a:endParaRPr>
          </a:p>
        </p:txBody>
      </p:sp>
      <p:sp>
        <p:nvSpPr>
          <p:cNvPr id="6" name="AutoShape 5"/>
          <p:cNvSpPr>
            <a:spLocks noChangeArrowheads="1"/>
          </p:cNvSpPr>
          <p:nvPr/>
        </p:nvSpPr>
        <p:spPr bwMode="auto">
          <a:xfrm>
            <a:off x="2520596" y="1899920"/>
            <a:ext cx="596022"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bird</a:t>
            </a:r>
            <a:endParaRPr lang="en-US" dirty="0">
              <a:solidFill>
                <a:schemeClr val="accent5"/>
              </a:solidFill>
            </a:endParaRPr>
          </a:p>
        </p:txBody>
      </p:sp>
      <p:sp>
        <p:nvSpPr>
          <p:cNvPr id="7" name="AutoShape 6"/>
          <p:cNvSpPr>
            <a:spLocks noChangeArrowheads="1"/>
          </p:cNvSpPr>
          <p:nvPr/>
        </p:nvSpPr>
        <p:spPr bwMode="auto">
          <a:xfrm>
            <a:off x="4927895" y="1976120"/>
            <a:ext cx="93127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squirrel</a:t>
            </a:r>
            <a:endParaRPr lang="en-US" dirty="0">
              <a:solidFill>
                <a:schemeClr val="accent5"/>
              </a:solidFill>
            </a:endParaRPr>
          </a:p>
        </p:txBody>
      </p:sp>
      <p:sp>
        <p:nvSpPr>
          <p:cNvPr id="8" name="AutoShape 7"/>
          <p:cNvSpPr>
            <a:spLocks noChangeArrowheads="1"/>
          </p:cNvSpPr>
          <p:nvPr/>
        </p:nvSpPr>
        <p:spPr bwMode="auto">
          <a:xfrm>
            <a:off x="7563867" y="1976120"/>
            <a:ext cx="534543"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fire</a:t>
            </a:r>
            <a:endParaRPr lang="en-US" dirty="0">
              <a:solidFill>
                <a:schemeClr val="accent5"/>
              </a:solidFill>
            </a:endParaRPr>
          </a:p>
        </p:txBody>
      </p:sp>
      <p:sp>
        <p:nvSpPr>
          <p:cNvPr id="9" name="AutoShape 8"/>
          <p:cNvSpPr>
            <a:spLocks noChangeArrowheads="1"/>
          </p:cNvSpPr>
          <p:nvPr/>
        </p:nvSpPr>
        <p:spPr bwMode="auto">
          <a:xfrm>
            <a:off x="4187763" y="1976120"/>
            <a:ext cx="60813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tree</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6194745" y="1604961"/>
            <a:ext cx="429577" cy="312739"/>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1" name="AutoShape 10"/>
          <p:cNvCxnSpPr>
            <a:cxnSpLocks noChangeShapeType="1"/>
            <a:stCxn id="4" idx="2"/>
            <a:endCxn id="6" idx="0"/>
          </p:cNvCxnSpPr>
          <p:nvPr/>
        </p:nvCxnSpPr>
        <p:spPr bwMode="auto">
          <a:xfrm rot="5400000">
            <a:off x="4359198" y="5953"/>
            <a:ext cx="353377" cy="3434557"/>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2" name="AutoShape 11"/>
          <p:cNvCxnSpPr>
            <a:cxnSpLocks noChangeShapeType="1"/>
            <a:stCxn id="4" idx="2"/>
            <a:endCxn id="9" idx="0"/>
          </p:cNvCxnSpPr>
          <p:nvPr/>
        </p:nvCxnSpPr>
        <p:spPr bwMode="auto">
          <a:xfrm rot="5400000">
            <a:off x="5157711" y="880666"/>
            <a:ext cx="429577" cy="176133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3" name="AutoShape 12"/>
          <p:cNvCxnSpPr>
            <a:cxnSpLocks noChangeShapeType="1"/>
            <a:stCxn id="4" idx="2"/>
            <a:endCxn id="7" idx="0"/>
          </p:cNvCxnSpPr>
          <p:nvPr/>
        </p:nvCxnSpPr>
        <p:spPr bwMode="auto">
          <a:xfrm rot="5400000">
            <a:off x="5608561" y="1331516"/>
            <a:ext cx="429577" cy="85963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4" name="AutoShape 13"/>
          <p:cNvCxnSpPr>
            <a:cxnSpLocks noChangeShapeType="1"/>
            <a:stCxn id="4" idx="2"/>
            <a:endCxn id="8" idx="0"/>
          </p:cNvCxnSpPr>
          <p:nvPr/>
        </p:nvCxnSpPr>
        <p:spPr bwMode="auto">
          <a:xfrm rot="16200000" flipH="1">
            <a:off x="6827363" y="972343"/>
            <a:ext cx="429577" cy="1577975"/>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15" name="AutoShape 14"/>
          <p:cNvSpPr>
            <a:spLocks noChangeArrowheads="1"/>
          </p:cNvSpPr>
          <p:nvPr/>
        </p:nvSpPr>
        <p:spPr bwMode="auto">
          <a:xfrm>
            <a:off x="2197085" y="2890520"/>
            <a:ext cx="105095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mammal</a:t>
            </a:r>
            <a:endParaRPr lang="en-US" dirty="0">
              <a:solidFill>
                <a:schemeClr val="accent5"/>
              </a:solidFill>
            </a:endParaRPr>
          </a:p>
        </p:txBody>
      </p:sp>
      <p:sp>
        <p:nvSpPr>
          <p:cNvPr id="16" name="AutoShape 15"/>
          <p:cNvSpPr>
            <a:spLocks noChangeArrowheads="1"/>
          </p:cNvSpPr>
          <p:nvPr/>
        </p:nvSpPr>
        <p:spPr bwMode="auto">
          <a:xfrm>
            <a:off x="3352800" y="2895600"/>
            <a:ext cx="10895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Lays eggs</a:t>
            </a:r>
            <a:endParaRPr lang="en-US" dirty="0">
              <a:solidFill>
                <a:schemeClr val="accent5"/>
              </a:solidFill>
            </a:endParaRPr>
          </a:p>
        </p:txBody>
      </p:sp>
      <p:sp>
        <p:nvSpPr>
          <p:cNvPr id="18" name="AutoShape 17"/>
          <p:cNvSpPr>
            <a:spLocks noChangeArrowheads="1"/>
          </p:cNvSpPr>
          <p:nvPr/>
        </p:nvSpPr>
        <p:spPr bwMode="auto">
          <a:xfrm>
            <a:off x="1295400" y="2890520"/>
            <a:ext cx="766653"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music</a:t>
            </a:r>
            <a:endParaRPr lang="en-US" dirty="0">
              <a:solidFill>
                <a:schemeClr val="accent5"/>
              </a:solidFill>
            </a:endParaRPr>
          </a:p>
        </p:txBody>
      </p:sp>
      <p:cxnSp>
        <p:nvCxnSpPr>
          <p:cNvPr id="19" name="AutoShape 18"/>
          <p:cNvCxnSpPr>
            <a:cxnSpLocks noChangeShapeType="1"/>
            <a:stCxn id="6" idx="2"/>
            <a:endCxn id="15" idx="0"/>
          </p:cNvCxnSpPr>
          <p:nvPr/>
        </p:nvCxnSpPr>
        <p:spPr bwMode="auto">
          <a:xfrm rot="5400000">
            <a:off x="2479598" y="2551510"/>
            <a:ext cx="581977" cy="96043"/>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0" name="AutoShape 19"/>
          <p:cNvCxnSpPr>
            <a:cxnSpLocks noChangeShapeType="1"/>
            <a:stCxn id="6" idx="2"/>
            <a:endCxn id="16" idx="0"/>
          </p:cNvCxnSpPr>
          <p:nvPr/>
        </p:nvCxnSpPr>
        <p:spPr bwMode="auto">
          <a:xfrm rot="16200000" flipH="1">
            <a:off x="3064559" y="2062590"/>
            <a:ext cx="587057" cy="107896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1" name="AutoShape 20"/>
          <p:cNvCxnSpPr>
            <a:cxnSpLocks noChangeShapeType="1"/>
            <a:stCxn id="6" idx="2"/>
            <a:endCxn id="18" idx="0"/>
          </p:cNvCxnSpPr>
          <p:nvPr/>
        </p:nvCxnSpPr>
        <p:spPr bwMode="auto">
          <a:xfrm rot="5400000">
            <a:off x="1957679" y="2029591"/>
            <a:ext cx="581977" cy="1139880"/>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sp>
        <p:nvSpPr>
          <p:cNvPr id="23" name="AutoShape 22"/>
          <p:cNvSpPr>
            <a:spLocks noChangeArrowheads="1"/>
          </p:cNvSpPr>
          <p:nvPr/>
        </p:nvSpPr>
        <p:spPr bwMode="auto">
          <a:xfrm>
            <a:off x="2803314" y="5410200"/>
            <a:ext cx="85428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church</a:t>
            </a:r>
            <a:endParaRPr lang="en-US" dirty="0">
              <a:solidFill>
                <a:schemeClr val="accent5"/>
              </a:solidFill>
            </a:endParaRPr>
          </a:p>
        </p:txBody>
      </p:sp>
      <p:sp>
        <p:nvSpPr>
          <p:cNvPr id="24" name="AutoShape 23"/>
          <p:cNvSpPr>
            <a:spLocks noChangeArrowheads="1"/>
          </p:cNvSpPr>
          <p:nvPr/>
        </p:nvSpPr>
        <p:spPr bwMode="auto">
          <a:xfrm>
            <a:off x="731182" y="5410200"/>
            <a:ext cx="713822"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voice</a:t>
            </a:r>
            <a:endParaRPr lang="en-US" dirty="0">
              <a:solidFill>
                <a:schemeClr val="accent5"/>
              </a:solidFill>
            </a:endParaRPr>
          </a:p>
        </p:txBody>
      </p:sp>
      <p:sp>
        <p:nvSpPr>
          <p:cNvPr id="25" name="AutoShape 24"/>
          <p:cNvSpPr>
            <a:spLocks noChangeArrowheads="1"/>
          </p:cNvSpPr>
          <p:nvPr/>
        </p:nvSpPr>
        <p:spPr bwMode="auto">
          <a:xfrm>
            <a:off x="1524000" y="5410200"/>
            <a:ext cx="11632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happiness</a:t>
            </a:r>
            <a:endParaRPr lang="en-US" dirty="0">
              <a:solidFill>
                <a:schemeClr val="accent5"/>
              </a:solidFill>
            </a:endParaRPr>
          </a:p>
        </p:txBody>
      </p:sp>
      <p:sp>
        <p:nvSpPr>
          <p:cNvPr id="26" name="AutoShape 25"/>
          <p:cNvSpPr>
            <a:spLocks noChangeArrowheads="1"/>
          </p:cNvSpPr>
          <p:nvPr/>
        </p:nvSpPr>
        <p:spPr bwMode="auto">
          <a:xfrm>
            <a:off x="3756117" y="5405120"/>
            <a:ext cx="663483"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song</a:t>
            </a:r>
            <a:endParaRPr lang="en-US" dirty="0">
              <a:solidFill>
                <a:schemeClr val="accent5"/>
              </a:solidFill>
            </a:endParaRPr>
          </a:p>
        </p:txBody>
      </p:sp>
      <p:cxnSp>
        <p:nvCxnSpPr>
          <p:cNvPr id="27" name="AutoShape 26"/>
          <p:cNvCxnSpPr>
            <a:cxnSpLocks noChangeShapeType="1"/>
            <a:stCxn id="18" idx="2"/>
            <a:endCxn id="24" idx="0"/>
          </p:cNvCxnSpPr>
          <p:nvPr/>
        </p:nvCxnSpPr>
        <p:spPr bwMode="auto">
          <a:xfrm rot="5400000">
            <a:off x="327882" y="4059354"/>
            <a:ext cx="2111057" cy="59063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8" name="AutoShape 27"/>
          <p:cNvCxnSpPr>
            <a:cxnSpLocks noChangeShapeType="1"/>
            <a:stCxn id="18" idx="2"/>
            <a:endCxn id="25" idx="0"/>
          </p:cNvCxnSpPr>
          <p:nvPr/>
        </p:nvCxnSpPr>
        <p:spPr bwMode="auto">
          <a:xfrm rot="16200000" flipH="1">
            <a:off x="836644" y="4141225"/>
            <a:ext cx="2111057" cy="42689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9" name="AutoShape 28"/>
          <p:cNvCxnSpPr>
            <a:cxnSpLocks noChangeShapeType="1"/>
            <a:stCxn id="18" idx="2"/>
            <a:endCxn id="23" idx="0"/>
          </p:cNvCxnSpPr>
          <p:nvPr/>
        </p:nvCxnSpPr>
        <p:spPr bwMode="auto">
          <a:xfrm rot="16200000" flipH="1">
            <a:off x="1399064" y="3578806"/>
            <a:ext cx="2111057" cy="155173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0" name="AutoShape 29"/>
          <p:cNvCxnSpPr>
            <a:cxnSpLocks noChangeShapeType="1"/>
            <a:stCxn id="18" idx="2"/>
            <a:endCxn id="26" idx="0"/>
          </p:cNvCxnSpPr>
          <p:nvPr/>
        </p:nvCxnSpPr>
        <p:spPr bwMode="auto">
          <a:xfrm rot="16200000" flipH="1">
            <a:off x="1830305" y="3147565"/>
            <a:ext cx="2105977" cy="2409132"/>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sp>
        <p:nvSpPr>
          <p:cNvPr id="31" name="AutoShape 30"/>
          <p:cNvSpPr>
            <a:spLocks noChangeArrowheads="1"/>
          </p:cNvSpPr>
          <p:nvPr/>
        </p:nvSpPr>
        <p:spPr bwMode="auto">
          <a:xfrm>
            <a:off x="8044211" y="4566920"/>
            <a:ext cx="64258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heat</a:t>
            </a:r>
            <a:endParaRPr lang="en-US" dirty="0">
              <a:solidFill>
                <a:schemeClr val="accent5"/>
              </a:solidFill>
            </a:endParaRPr>
          </a:p>
        </p:txBody>
      </p:sp>
      <p:sp>
        <p:nvSpPr>
          <p:cNvPr id="32" name="AutoShape 31"/>
          <p:cNvSpPr>
            <a:spLocks noChangeArrowheads="1"/>
          </p:cNvSpPr>
          <p:nvPr/>
        </p:nvSpPr>
        <p:spPr bwMode="auto">
          <a:xfrm>
            <a:off x="7193800" y="4566920"/>
            <a:ext cx="74762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wood</a:t>
            </a:r>
            <a:endParaRPr lang="en-US" dirty="0">
              <a:solidFill>
                <a:schemeClr val="accent5"/>
              </a:solidFill>
            </a:endParaRPr>
          </a:p>
        </p:txBody>
      </p:sp>
      <p:sp>
        <p:nvSpPr>
          <p:cNvPr id="33" name="AutoShape 32"/>
          <p:cNvSpPr>
            <a:spLocks noChangeArrowheads="1"/>
          </p:cNvSpPr>
          <p:nvPr/>
        </p:nvSpPr>
        <p:spPr bwMode="auto">
          <a:xfrm>
            <a:off x="6419724" y="4566920"/>
            <a:ext cx="66687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a:solidFill>
                  <a:schemeClr val="accent5"/>
                </a:solidFill>
              </a:rPr>
              <a:t>burn</a:t>
            </a:r>
          </a:p>
        </p:txBody>
      </p:sp>
      <p:cxnSp>
        <p:nvCxnSpPr>
          <p:cNvPr id="34" name="AutoShape 33"/>
          <p:cNvCxnSpPr>
            <a:cxnSpLocks noChangeShapeType="1"/>
            <a:stCxn id="8" idx="2"/>
            <a:endCxn id="33" idx="0"/>
          </p:cNvCxnSpPr>
          <p:nvPr/>
        </p:nvCxnSpPr>
        <p:spPr bwMode="auto">
          <a:xfrm rot="5400000">
            <a:off x="6201063" y="2936843"/>
            <a:ext cx="2182177" cy="107797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5" name="AutoShape 34"/>
          <p:cNvCxnSpPr>
            <a:cxnSpLocks noChangeShapeType="1"/>
            <a:stCxn id="8" idx="2"/>
            <a:endCxn id="32" idx="0"/>
          </p:cNvCxnSpPr>
          <p:nvPr/>
        </p:nvCxnSpPr>
        <p:spPr bwMode="auto">
          <a:xfrm rot="5400000">
            <a:off x="6608289" y="3344069"/>
            <a:ext cx="2182177" cy="26352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6" name="AutoShape 35"/>
          <p:cNvCxnSpPr>
            <a:cxnSpLocks noChangeShapeType="1"/>
            <a:stCxn id="8" idx="2"/>
            <a:endCxn id="31" idx="0"/>
          </p:cNvCxnSpPr>
          <p:nvPr/>
        </p:nvCxnSpPr>
        <p:spPr bwMode="auto">
          <a:xfrm rot="16200000" flipH="1">
            <a:off x="7007234" y="3208647"/>
            <a:ext cx="2182177" cy="53436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7" name="AutoShape 36"/>
          <p:cNvCxnSpPr>
            <a:cxnSpLocks noChangeShapeType="1"/>
            <a:stCxn id="7" idx="2"/>
            <a:endCxn id="15" idx="0"/>
          </p:cNvCxnSpPr>
          <p:nvPr/>
        </p:nvCxnSpPr>
        <p:spPr bwMode="auto">
          <a:xfrm rot="5400000">
            <a:off x="3805161" y="1302146"/>
            <a:ext cx="505777" cy="267097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39" name="AutoShape 38"/>
          <p:cNvSpPr>
            <a:spLocks noChangeArrowheads="1"/>
          </p:cNvSpPr>
          <p:nvPr/>
        </p:nvSpPr>
        <p:spPr bwMode="auto">
          <a:xfrm>
            <a:off x="4110636" y="3728720"/>
            <a:ext cx="760804"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water</a:t>
            </a:r>
            <a:endParaRPr lang="en-US" dirty="0">
              <a:solidFill>
                <a:schemeClr val="accent5"/>
              </a:solidFill>
            </a:endParaRPr>
          </a:p>
        </p:txBody>
      </p:sp>
      <p:cxnSp>
        <p:nvCxnSpPr>
          <p:cNvPr id="40" name="AutoShape 39"/>
          <p:cNvCxnSpPr>
            <a:cxnSpLocks noChangeShapeType="1"/>
            <a:stCxn id="5" idx="2"/>
            <a:endCxn id="38" idx="0"/>
          </p:cNvCxnSpPr>
          <p:nvPr/>
        </p:nvCxnSpPr>
        <p:spPr bwMode="auto">
          <a:xfrm rot="5400000">
            <a:off x="5302923" y="2470819"/>
            <a:ext cx="1349057" cy="117690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41" name="AutoShape 40"/>
          <p:cNvCxnSpPr>
            <a:cxnSpLocks noChangeShapeType="1"/>
            <a:stCxn id="5" idx="2"/>
            <a:endCxn id="39" idx="0"/>
          </p:cNvCxnSpPr>
          <p:nvPr/>
        </p:nvCxnSpPr>
        <p:spPr bwMode="auto">
          <a:xfrm rot="5400000">
            <a:off x="4856483" y="2019299"/>
            <a:ext cx="1343977" cy="2074865"/>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42" name="AutoShape 41"/>
          <p:cNvCxnSpPr>
            <a:cxnSpLocks noChangeShapeType="1"/>
            <a:stCxn id="38" idx="2"/>
            <a:endCxn id="26" idx="0"/>
          </p:cNvCxnSpPr>
          <p:nvPr/>
        </p:nvCxnSpPr>
        <p:spPr bwMode="auto">
          <a:xfrm rot="5400000">
            <a:off x="4107081" y="4123201"/>
            <a:ext cx="1262697" cy="130114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54" name="AutoShape 33"/>
          <p:cNvCxnSpPr>
            <a:cxnSpLocks noChangeShapeType="1"/>
            <a:stCxn id="9" idx="2"/>
            <a:endCxn id="32" idx="0"/>
          </p:cNvCxnSpPr>
          <p:nvPr/>
        </p:nvCxnSpPr>
        <p:spPr bwMode="auto">
          <a:xfrm rot="16200000" flipH="1">
            <a:off x="4938636" y="1937940"/>
            <a:ext cx="2182177" cy="3075782"/>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38" name="AutoShape 37"/>
          <p:cNvSpPr>
            <a:spLocks noChangeArrowheads="1"/>
          </p:cNvSpPr>
          <p:nvPr/>
        </p:nvSpPr>
        <p:spPr bwMode="auto">
          <a:xfrm>
            <a:off x="5029200" y="3733800"/>
            <a:ext cx="719598"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noise</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5871115" y="1137920"/>
            <a:ext cx="764098"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forest</a:t>
            </a:r>
            <a:endParaRPr lang="en-US" dirty="0">
              <a:solidFill>
                <a:schemeClr val="accent5"/>
              </a:solidFill>
            </a:endParaRPr>
          </a:p>
        </p:txBody>
      </p:sp>
      <p:sp>
        <p:nvSpPr>
          <p:cNvPr id="5" name="AutoShape 4"/>
          <p:cNvSpPr>
            <a:spLocks noChangeArrowheads="1"/>
          </p:cNvSpPr>
          <p:nvPr/>
        </p:nvSpPr>
        <p:spPr bwMode="auto">
          <a:xfrm>
            <a:off x="6182845" y="1976120"/>
            <a:ext cx="766115"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brook</a:t>
            </a:r>
            <a:endParaRPr lang="en-US" dirty="0">
              <a:solidFill>
                <a:schemeClr val="accent5"/>
              </a:solidFill>
            </a:endParaRPr>
          </a:p>
        </p:txBody>
      </p:sp>
      <p:sp>
        <p:nvSpPr>
          <p:cNvPr id="6" name="AutoShape 5"/>
          <p:cNvSpPr>
            <a:spLocks noChangeArrowheads="1"/>
          </p:cNvSpPr>
          <p:nvPr/>
        </p:nvSpPr>
        <p:spPr bwMode="auto">
          <a:xfrm>
            <a:off x="2520596" y="1899920"/>
            <a:ext cx="596022" cy="408623"/>
          </a:xfrm>
          <a:prstGeom prst="flowChartAlternateProcess">
            <a:avLst/>
          </a:prstGeom>
          <a:solidFill>
            <a:schemeClr val="tx1">
              <a:lumMod val="25000"/>
              <a:lumOff val="75000"/>
            </a:schemeClr>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bird</a:t>
            </a:r>
            <a:endParaRPr lang="en-US" dirty="0">
              <a:solidFill>
                <a:schemeClr val="accent5"/>
              </a:solidFill>
            </a:endParaRPr>
          </a:p>
        </p:txBody>
      </p:sp>
      <p:sp>
        <p:nvSpPr>
          <p:cNvPr id="7" name="AutoShape 6"/>
          <p:cNvSpPr>
            <a:spLocks noChangeArrowheads="1"/>
          </p:cNvSpPr>
          <p:nvPr/>
        </p:nvSpPr>
        <p:spPr bwMode="auto">
          <a:xfrm>
            <a:off x="4927895" y="1976120"/>
            <a:ext cx="93127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squirrel</a:t>
            </a:r>
            <a:endParaRPr lang="en-US" dirty="0">
              <a:solidFill>
                <a:schemeClr val="accent5"/>
              </a:solidFill>
            </a:endParaRPr>
          </a:p>
        </p:txBody>
      </p:sp>
      <p:sp>
        <p:nvSpPr>
          <p:cNvPr id="8" name="AutoShape 7"/>
          <p:cNvSpPr>
            <a:spLocks noChangeArrowheads="1"/>
          </p:cNvSpPr>
          <p:nvPr/>
        </p:nvSpPr>
        <p:spPr bwMode="auto">
          <a:xfrm>
            <a:off x="7563867" y="1976120"/>
            <a:ext cx="534543"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fire</a:t>
            </a:r>
            <a:endParaRPr lang="en-US" dirty="0">
              <a:solidFill>
                <a:schemeClr val="accent5"/>
              </a:solidFill>
            </a:endParaRPr>
          </a:p>
        </p:txBody>
      </p:sp>
      <p:sp>
        <p:nvSpPr>
          <p:cNvPr id="9" name="AutoShape 8"/>
          <p:cNvSpPr>
            <a:spLocks noChangeArrowheads="1"/>
          </p:cNvSpPr>
          <p:nvPr/>
        </p:nvSpPr>
        <p:spPr bwMode="auto">
          <a:xfrm>
            <a:off x="4187763" y="1976120"/>
            <a:ext cx="60813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tree</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6194745" y="1604961"/>
            <a:ext cx="429577" cy="312739"/>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1" name="AutoShape 10"/>
          <p:cNvCxnSpPr>
            <a:cxnSpLocks noChangeShapeType="1"/>
            <a:stCxn id="4" idx="2"/>
            <a:endCxn id="6" idx="0"/>
          </p:cNvCxnSpPr>
          <p:nvPr/>
        </p:nvCxnSpPr>
        <p:spPr bwMode="auto">
          <a:xfrm rot="5400000">
            <a:off x="4359198" y="5953"/>
            <a:ext cx="353377" cy="3434557"/>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12" name="AutoShape 11"/>
          <p:cNvCxnSpPr>
            <a:cxnSpLocks noChangeShapeType="1"/>
            <a:stCxn id="4" idx="2"/>
            <a:endCxn id="9" idx="0"/>
          </p:cNvCxnSpPr>
          <p:nvPr/>
        </p:nvCxnSpPr>
        <p:spPr bwMode="auto">
          <a:xfrm rot="5400000">
            <a:off x="5157711" y="880666"/>
            <a:ext cx="429577" cy="176133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3" name="AutoShape 12"/>
          <p:cNvCxnSpPr>
            <a:cxnSpLocks noChangeShapeType="1"/>
            <a:stCxn id="4" idx="2"/>
            <a:endCxn id="7" idx="0"/>
          </p:cNvCxnSpPr>
          <p:nvPr/>
        </p:nvCxnSpPr>
        <p:spPr bwMode="auto">
          <a:xfrm rot="5400000">
            <a:off x="5608561" y="1331516"/>
            <a:ext cx="429577" cy="85963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4" name="AutoShape 13"/>
          <p:cNvCxnSpPr>
            <a:cxnSpLocks noChangeShapeType="1"/>
            <a:stCxn id="4" idx="2"/>
            <a:endCxn id="8" idx="0"/>
          </p:cNvCxnSpPr>
          <p:nvPr/>
        </p:nvCxnSpPr>
        <p:spPr bwMode="auto">
          <a:xfrm rot="16200000" flipH="1">
            <a:off x="6827363" y="972343"/>
            <a:ext cx="429577" cy="1577975"/>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15" name="AutoShape 14"/>
          <p:cNvSpPr>
            <a:spLocks noChangeArrowheads="1"/>
          </p:cNvSpPr>
          <p:nvPr/>
        </p:nvSpPr>
        <p:spPr bwMode="auto">
          <a:xfrm>
            <a:off x="2197085" y="2890520"/>
            <a:ext cx="105095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mammal</a:t>
            </a:r>
            <a:endParaRPr lang="en-US" dirty="0">
              <a:solidFill>
                <a:schemeClr val="accent5"/>
              </a:solidFill>
            </a:endParaRPr>
          </a:p>
        </p:txBody>
      </p:sp>
      <p:sp>
        <p:nvSpPr>
          <p:cNvPr id="16" name="AutoShape 15"/>
          <p:cNvSpPr>
            <a:spLocks noChangeArrowheads="1"/>
          </p:cNvSpPr>
          <p:nvPr/>
        </p:nvSpPr>
        <p:spPr bwMode="auto">
          <a:xfrm>
            <a:off x="3352800" y="2895600"/>
            <a:ext cx="10895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Lays eggs</a:t>
            </a:r>
            <a:endParaRPr lang="en-US" dirty="0">
              <a:solidFill>
                <a:schemeClr val="accent5"/>
              </a:solidFill>
            </a:endParaRPr>
          </a:p>
        </p:txBody>
      </p:sp>
      <p:sp>
        <p:nvSpPr>
          <p:cNvPr id="18" name="AutoShape 17"/>
          <p:cNvSpPr>
            <a:spLocks noChangeArrowheads="1"/>
          </p:cNvSpPr>
          <p:nvPr/>
        </p:nvSpPr>
        <p:spPr bwMode="auto">
          <a:xfrm>
            <a:off x="1295400" y="2890520"/>
            <a:ext cx="766653" cy="408623"/>
          </a:xfrm>
          <a:prstGeom prst="flowChartAlternateProcess">
            <a:avLst/>
          </a:prstGeom>
          <a:solidFill>
            <a:schemeClr val="tx1">
              <a:lumMod val="25000"/>
              <a:lumOff val="75000"/>
            </a:schemeClr>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music</a:t>
            </a:r>
            <a:endParaRPr lang="en-US" dirty="0">
              <a:solidFill>
                <a:schemeClr val="accent5"/>
              </a:solidFill>
            </a:endParaRPr>
          </a:p>
        </p:txBody>
      </p:sp>
      <p:cxnSp>
        <p:nvCxnSpPr>
          <p:cNvPr id="19" name="AutoShape 18"/>
          <p:cNvCxnSpPr>
            <a:cxnSpLocks noChangeShapeType="1"/>
            <a:stCxn id="6" idx="2"/>
            <a:endCxn id="15" idx="0"/>
          </p:cNvCxnSpPr>
          <p:nvPr/>
        </p:nvCxnSpPr>
        <p:spPr bwMode="auto">
          <a:xfrm rot="5400000">
            <a:off x="2479598" y="2551510"/>
            <a:ext cx="581977" cy="96043"/>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0" name="AutoShape 19"/>
          <p:cNvCxnSpPr>
            <a:cxnSpLocks noChangeShapeType="1"/>
            <a:stCxn id="6" idx="2"/>
            <a:endCxn id="16" idx="0"/>
          </p:cNvCxnSpPr>
          <p:nvPr/>
        </p:nvCxnSpPr>
        <p:spPr bwMode="auto">
          <a:xfrm rot="16200000" flipH="1">
            <a:off x="3064559" y="2062590"/>
            <a:ext cx="587057" cy="107896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1" name="AutoShape 20"/>
          <p:cNvCxnSpPr>
            <a:cxnSpLocks noChangeShapeType="1"/>
            <a:stCxn id="6" idx="2"/>
            <a:endCxn id="18" idx="0"/>
          </p:cNvCxnSpPr>
          <p:nvPr/>
        </p:nvCxnSpPr>
        <p:spPr bwMode="auto">
          <a:xfrm rot="5400000">
            <a:off x="1957679" y="2029591"/>
            <a:ext cx="581977" cy="1139880"/>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23" name="AutoShape 22"/>
          <p:cNvSpPr>
            <a:spLocks noChangeArrowheads="1"/>
          </p:cNvSpPr>
          <p:nvPr/>
        </p:nvSpPr>
        <p:spPr bwMode="auto">
          <a:xfrm>
            <a:off x="2803314" y="5410200"/>
            <a:ext cx="85428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church</a:t>
            </a:r>
            <a:endParaRPr lang="en-US" dirty="0">
              <a:solidFill>
                <a:schemeClr val="accent5"/>
              </a:solidFill>
            </a:endParaRPr>
          </a:p>
        </p:txBody>
      </p:sp>
      <p:sp>
        <p:nvSpPr>
          <p:cNvPr id="24" name="AutoShape 23"/>
          <p:cNvSpPr>
            <a:spLocks noChangeArrowheads="1"/>
          </p:cNvSpPr>
          <p:nvPr/>
        </p:nvSpPr>
        <p:spPr bwMode="auto">
          <a:xfrm>
            <a:off x="731182" y="5410200"/>
            <a:ext cx="713822"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voice</a:t>
            </a:r>
            <a:endParaRPr lang="en-US" dirty="0">
              <a:solidFill>
                <a:schemeClr val="accent5"/>
              </a:solidFill>
            </a:endParaRPr>
          </a:p>
        </p:txBody>
      </p:sp>
      <p:sp>
        <p:nvSpPr>
          <p:cNvPr id="25" name="AutoShape 24"/>
          <p:cNvSpPr>
            <a:spLocks noChangeArrowheads="1"/>
          </p:cNvSpPr>
          <p:nvPr/>
        </p:nvSpPr>
        <p:spPr bwMode="auto">
          <a:xfrm>
            <a:off x="1524000" y="5410200"/>
            <a:ext cx="11632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happiness</a:t>
            </a:r>
            <a:endParaRPr lang="en-US" dirty="0">
              <a:solidFill>
                <a:schemeClr val="accent5"/>
              </a:solidFill>
            </a:endParaRPr>
          </a:p>
        </p:txBody>
      </p:sp>
      <p:sp>
        <p:nvSpPr>
          <p:cNvPr id="26" name="AutoShape 25"/>
          <p:cNvSpPr>
            <a:spLocks noChangeArrowheads="1"/>
          </p:cNvSpPr>
          <p:nvPr/>
        </p:nvSpPr>
        <p:spPr bwMode="auto">
          <a:xfrm>
            <a:off x="3756117" y="5405120"/>
            <a:ext cx="663483"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song</a:t>
            </a:r>
            <a:endParaRPr lang="en-US" dirty="0">
              <a:solidFill>
                <a:schemeClr val="accent5"/>
              </a:solidFill>
            </a:endParaRPr>
          </a:p>
        </p:txBody>
      </p:sp>
      <p:cxnSp>
        <p:nvCxnSpPr>
          <p:cNvPr id="27" name="AutoShape 26"/>
          <p:cNvCxnSpPr>
            <a:cxnSpLocks noChangeShapeType="1"/>
            <a:stCxn id="18" idx="2"/>
            <a:endCxn id="24" idx="0"/>
          </p:cNvCxnSpPr>
          <p:nvPr/>
        </p:nvCxnSpPr>
        <p:spPr bwMode="auto">
          <a:xfrm rot="5400000">
            <a:off x="327882" y="4059354"/>
            <a:ext cx="2111057" cy="59063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8" name="AutoShape 27"/>
          <p:cNvCxnSpPr>
            <a:cxnSpLocks noChangeShapeType="1"/>
            <a:stCxn id="18" idx="2"/>
            <a:endCxn id="25" idx="0"/>
          </p:cNvCxnSpPr>
          <p:nvPr/>
        </p:nvCxnSpPr>
        <p:spPr bwMode="auto">
          <a:xfrm rot="16200000" flipH="1">
            <a:off x="836644" y="4141225"/>
            <a:ext cx="2111057" cy="426891"/>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29" name="AutoShape 28"/>
          <p:cNvCxnSpPr>
            <a:cxnSpLocks noChangeShapeType="1"/>
            <a:stCxn id="18" idx="2"/>
            <a:endCxn id="23" idx="0"/>
          </p:cNvCxnSpPr>
          <p:nvPr/>
        </p:nvCxnSpPr>
        <p:spPr bwMode="auto">
          <a:xfrm rot="16200000" flipH="1">
            <a:off x="1399064" y="3578806"/>
            <a:ext cx="2111057" cy="155173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0" name="AutoShape 29"/>
          <p:cNvCxnSpPr>
            <a:cxnSpLocks noChangeShapeType="1"/>
            <a:stCxn id="18" idx="2"/>
            <a:endCxn id="26" idx="0"/>
          </p:cNvCxnSpPr>
          <p:nvPr/>
        </p:nvCxnSpPr>
        <p:spPr bwMode="auto">
          <a:xfrm rot="16200000" flipH="1">
            <a:off x="1830305" y="3147565"/>
            <a:ext cx="2105977" cy="2409132"/>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sp>
        <p:nvSpPr>
          <p:cNvPr id="31" name="AutoShape 30"/>
          <p:cNvSpPr>
            <a:spLocks noChangeArrowheads="1"/>
          </p:cNvSpPr>
          <p:nvPr/>
        </p:nvSpPr>
        <p:spPr bwMode="auto">
          <a:xfrm>
            <a:off x="8044211" y="4566920"/>
            <a:ext cx="64258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heat</a:t>
            </a:r>
            <a:endParaRPr lang="en-US" dirty="0">
              <a:solidFill>
                <a:schemeClr val="accent5"/>
              </a:solidFill>
            </a:endParaRPr>
          </a:p>
        </p:txBody>
      </p:sp>
      <p:sp>
        <p:nvSpPr>
          <p:cNvPr id="32" name="AutoShape 31"/>
          <p:cNvSpPr>
            <a:spLocks noChangeArrowheads="1"/>
          </p:cNvSpPr>
          <p:nvPr/>
        </p:nvSpPr>
        <p:spPr bwMode="auto">
          <a:xfrm>
            <a:off x="7193800" y="4566920"/>
            <a:ext cx="747629"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wood</a:t>
            </a:r>
            <a:endParaRPr lang="en-US" dirty="0">
              <a:solidFill>
                <a:schemeClr val="accent5"/>
              </a:solidFill>
            </a:endParaRPr>
          </a:p>
        </p:txBody>
      </p:sp>
      <p:sp>
        <p:nvSpPr>
          <p:cNvPr id="33" name="AutoShape 32"/>
          <p:cNvSpPr>
            <a:spLocks noChangeArrowheads="1"/>
          </p:cNvSpPr>
          <p:nvPr/>
        </p:nvSpPr>
        <p:spPr bwMode="auto">
          <a:xfrm>
            <a:off x="6419724" y="4566920"/>
            <a:ext cx="66687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a:solidFill>
                  <a:schemeClr val="accent5"/>
                </a:solidFill>
              </a:rPr>
              <a:t>burn</a:t>
            </a:r>
          </a:p>
        </p:txBody>
      </p:sp>
      <p:cxnSp>
        <p:nvCxnSpPr>
          <p:cNvPr id="34" name="AutoShape 33"/>
          <p:cNvCxnSpPr>
            <a:cxnSpLocks noChangeShapeType="1"/>
            <a:stCxn id="8" idx="2"/>
            <a:endCxn id="33" idx="0"/>
          </p:cNvCxnSpPr>
          <p:nvPr/>
        </p:nvCxnSpPr>
        <p:spPr bwMode="auto">
          <a:xfrm rot="5400000">
            <a:off x="6201063" y="2936843"/>
            <a:ext cx="2182177" cy="107797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5" name="AutoShape 34"/>
          <p:cNvCxnSpPr>
            <a:cxnSpLocks noChangeShapeType="1"/>
            <a:stCxn id="8" idx="2"/>
            <a:endCxn id="32" idx="0"/>
          </p:cNvCxnSpPr>
          <p:nvPr/>
        </p:nvCxnSpPr>
        <p:spPr bwMode="auto">
          <a:xfrm rot="5400000">
            <a:off x="6608289" y="3344069"/>
            <a:ext cx="2182177" cy="26352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6" name="AutoShape 35"/>
          <p:cNvCxnSpPr>
            <a:cxnSpLocks noChangeShapeType="1"/>
            <a:stCxn id="8" idx="2"/>
            <a:endCxn id="31" idx="0"/>
          </p:cNvCxnSpPr>
          <p:nvPr/>
        </p:nvCxnSpPr>
        <p:spPr bwMode="auto">
          <a:xfrm rot="16200000" flipH="1">
            <a:off x="7007234" y="3208647"/>
            <a:ext cx="2182177" cy="53436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37" name="AutoShape 36"/>
          <p:cNvCxnSpPr>
            <a:cxnSpLocks noChangeShapeType="1"/>
            <a:stCxn id="7" idx="2"/>
            <a:endCxn id="15" idx="0"/>
          </p:cNvCxnSpPr>
          <p:nvPr/>
        </p:nvCxnSpPr>
        <p:spPr bwMode="auto">
          <a:xfrm rot="5400000">
            <a:off x="3805161" y="1302146"/>
            <a:ext cx="505777" cy="267097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39" name="AutoShape 38"/>
          <p:cNvSpPr>
            <a:spLocks noChangeArrowheads="1"/>
          </p:cNvSpPr>
          <p:nvPr/>
        </p:nvSpPr>
        <p:spPr bwMode="auto">
          <a:xfrm>
            <a:off x="4110636" y="3728720"/>
            <a:ext cx="760804"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water</a:t>
            </a:r>
            <a:endParaRPr lang="en-US" dirty="0">
              <a:solidFill>
                <a:schemeClr val="accent5"/>
              </a:solidFill>
            </a:endParaRPr>
          </a:p>
        </p:txBody>
      </p:sp>
      <p:cxnSp>
        <p:nvCxnSpPr>
          <p:cNvPr id="40" name="AutoShape 39"/>
          <p:cNvCxnSpPr>
            <a:cxnSpLocks noChangeShapeType="1"/>
            <a:stCxn id="5" idx="2"/>
            <a:endCxn id="38" idx="0"/>
          </p:cNvCxnSpPr>
          <p:nvPr/>
        </p:nvCxnSpPr>
        <p:spPr bwMode="auto">
          <a:xfrm rot="5400000">
            <a:off x="5302923" y="2470819"/>
            <a:ext cx="1349057" cy="1176904"/>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41" name="AutoShape 40"/>
          <p:cNvCxnSpPr>
            <a:cxnSpLocks noChangeShapeType="1"/>
            <a:stCxn id="5" idx="2"/>
            <a:endCxn id="39" idx="0"/>
          </p:cNvCxnSpPr>
          <p:nvPr/>
        </p:nvCxnSpPr>
        <p:spPr bwMode="auto">
          <a:xfrm rot="5400000">
            <a:off x="4856483" y="2019299"/>
            <a:ext cx="1343977" cy="2074865"/>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42" name="AutoShape 41"/>
          <p:cNvCxnSpPr>
            <a:cxnSpLocks noChangeShapeType="1"/>
            <a:stCxn id="38" idx="2"/>
            <a:endCxn id="26" idx="0"/>
          </p:cNvCxnSpPr>
          <p:nvPr/>
        </p:nvCxnSpPr>
        <p:spPr bwMode="auto">
          <a:xfrm rot="5400000">
            <a:off x="4107081" y="4123201"/>
            <a:ext cx="1262697" cy="1301140"/>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54" name="AutoShape 33"/>
          <p:cNvCxnSpPr>
            <a:cxnSpLocks noChangeShapeType="1"/>
            <a:stCxn id="9" idx="2"/>
            <a:endCxn id="32" idx="0"/>
          </p:cNvCxnSpPr>
          <p:nvPr/>
        </p:nvCxnSpPr>
        <p:spPr bwMode="auto">
          <a:xfrm rot="16200000" flipH="1">
            <a:off x="4938636" y="1937940"/>
            <a:ext cx="2182177" cy="3075782"/>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
        <p:nvSpPr>
          <p:cNvPr id="38" name="AutoShape 37"/>
          <p:cNvSpPr>
            <a:spLocks noChangeArrowheads="1"/>
          </p:cNvSpPr>
          <p:nvPr/>
        </p:nvSpPr>
        <p:spPr bwMode="auto">
          <a:xfrm>
            <a:off x="5029200" y="3733800"/>
            <a:ext cx="719598"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noise</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solidFill>
                  <a:schemeClr val="accent2">
                    <a:lumMod val="75000"/>
                  </a:schemeClr>
                </a:solidFill>
              </a:rPr>
              <a:t>Town</a:t>
            </a:r>
            <a:r>
              <a:rPr lang="en-US" dirty="0" smtClean="0"/>
              <a:t>: 	Forest Song</a:t>
            </a:r>
          </a:p>
          <a:p>
            <a:pPr>
              <a:buNone/>
            </a:pPr>
            <a:r>
              <a:rPr lang="en-US" b="1" dirty="0" smtClean="0">
                <a:solidFill>
                  <a:schemeClr val="accent2">
                    <a:lumMod val="75000"/>
                  </a:schemeClr>
                </a:solidFill>
              </a:rPr>
              <a:t>Problem</a:t>
            </a:r>
            <a:r>
              <a:rPr lang="en-US" dirty="0" smtClean="0"/>
              <a:t>:	Birds aren’t singing</a:t>
            </a:r>
          </a:p>
          <a:p>
            <a:pPr>
              <a:buNone/>
            </a:pPr>
            <a:r>
              <a:rPr lang="en-US" b="1" dirty="0" smtClean="0">
                <a:solidFill>
                  <a:schemeClr val="accent2">
                    <a:lumMod val="75000"/>
                  </a:schemeClr>
                </a:solidFill>
              </a:rPr>
              <a:t>Reason</a:t>
            </a:r>
            <a:r>
              <a:rPr lang="en-US" dirty="0" smtClean="0"/>
              <a:t>:</a:t>
            </a:r>
            <a:endParaRPr lang="en-US" b="1" dirty="0" smtClean="0">
              <a:solidFill>
                <a:schemeClr val="accent2">
                  <a:lumMod val="75000"/>
                </a:schemeClr>
              </a:solidFill>
            </a:endParaRPr>
          </a:p>
          <a:p>
            <a:pPr>
              <a:buNone/>
            </a:pPr>
            <a:r>
              <a:rPr lang="en-US" b="1" dirty="0" smtClean="0">
                <a:solidFill>
                  <a:schemeClr val="accent2">
                    <a:lumMod val="75000"/>
                  </a:schemeClr>
                </a:solidFill>
              </a:rPr>
              <a:t>Solutions</a:t>
            </a:r>
            <a:r>
              <a:rPr lang="en-US" dirty="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3733800" y="1447800"/>
            <a:ext cx="596022"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bird</a:t>
            </a:r>
            <a:endParaRPr lang="en-US" dirty="0">
              <a:solidFill>
                <a:schemeClr val="accent5"/>
              </a:solidFill>
            </a:endParaRPr>
          </a:p>
        </p:txBody>
      </p:sp>
      <p:sp>
        <p:nvSpPr>
          <p:cNvPr id="5" name="AutoShape 4"/>
          <p:cNvSpPr>
            <a:spLocks noChangeArrowheads="1"/>
          </p:cNvSpPr>
          <p:nvPr/>
        </p:nvSpPr>
        <p:spPr bwMode="auto">
          <a:xfrm>
            <a:off x="5449705" y="3276600"/>
            <a:ext cx="46734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flu</a:t>
            </a:r>
            <a:endParaRPr lang="en-US" dirty="0">
              <a:solidFill>
                <a:schemeClr val="accent5"/>
              </a:solidFill>
            </a:endParaRPr>
          </a:p>
        </p:txBody>
      </p:sp>
      <p:sp>
        <p:nvSpPr>
          <p:cNvPr id="6" name="AutoShape 5"/>
          <p:cNvSpPr>
            <a:spLocks noChangeArrowheads="1"/>
          </p:cNvSpPr>
          <p:nvPr/>
        </p:nvSpPr>
        <p:spPr bwMode="auto">
          <a:xfrm>
            <a:off x="1701605" y="3281680"/>
            <a:ext cx="448179" cy="408623"/>
          </a:xfrm>
          <a:prstGeom prst="flowChartAlternateProcess">
            <a:avLst/>
          </a:prstGeom>
          <a:solidFill>
            <a:schemeClr val="accent1"/>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fly</a:t>
            </a:r>
            <a:endParaRPr lang="en-US" dirty="0">
              <a:solidFill>
                <a:schemeClr val="accent5"/>
              </a:solidFill>
            </a:endParaRPr>
          </a:p>
        </p:txBody>
      </p:sp>
      <p:sp>
        <p:nvSpPr>
          <p:cNvPr id="7" name="AutoShape 6"/>
          <p:cNvSpPr>
            <a:spLocks noChangeArrowheads="1"/>
          </p:cNvSpPr>
          <p:nvPr/>
        </p:nvSpPr>
        <p:spPr bwMode="auto">
          <a:xfrm>
            <a:off x="3890727" y="3276600"/>
            <a:ext cx="1056552"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fear cats</a:t>
            </a:r>
            <a:endParaRPr lang="en-US" dirty="0">
              <a:solidFill>
                <a:schemeClr val="accent5"/>
              </a:solidFill>
            </a:endParaRPr>
          </a:p>
        </p:txBody>
      </p:sp>
      <p:sp>
        <p:nvSpPr>
          <p:cNvPr id="8" name="AutoShape 7"/>
          <p:cNvSpPr>
            <a:spLocks noChangeArrowheads="1"/>
          </p:cNvSpPr>
          <p:nvPr/>
        </p:nvSpPr>
        <p:spPr bwMode="auto">
          <a:xfrm>
            <a:off x="6549436" y="3276600"/>
            <a:ext cx="764098"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forest</a:t>
            </a:r>
            <a:endParaRPr lang="en-US" dirty="0">
              <a:solidFill>
                <a:schemeClr val="accent5"/>
              </a:solidFill>
            </a:endParaRPr>
          </a:p>
        </p:txBody>
      </p:sp>
      <p:sp>
        <p:nvSpPr>
          <p:cNvPr id="9" name="AutoShape 8"/>
          <p:cNvSpPr>
            <a:spLocks noChangeArrowheads="1"/>
          </p:cNvSpPr>
          <p:nvPr/>
        </p:nvSpPr>
        <p:spPr bwMode="auto">
          <a:xfrm>
            <a:off x="2563555" y="3276600"/>
            <a:ext cx="990352"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feathers</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4147507" y="1740727"/>
            <a:ext cx="1420177" cy="1651568"/>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1" name="AutoShape 10"/>
          <p:cNvCxnSpPr>
            <a:cxnSpLocks noChangeShapeType="1"/>
            <a:stCxn id="4" idx="2"/>
            <a:endCxn id="6" idx="0"/>
          </p:cNvCxnSpPr>
          <p:nvPr/>
        </p:nvCxnSpPr>
        <p:spPr bwMode="auto">
          <a:xfrm rot="5400000">
            <a:off x="2266125" y="1515993"/>
            <a:ext cx="1425257" cy="210611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AutoShape 11"/>
          <p:cNvCxnSpPr>
            <a:cxnSpLocks noChangeShapeType="1"/>
            <a:stCxn id="4" idx="2"/>
            <a:endCxn id="9" idx="0"/>
          </p:cNvCxnSpPr>
          <p:nvPr/>
        </p:nvCxnSpPr>
        <p:spPr bwMode="auto">
          <a:xfrm rot="5400000">
            <a:off x="2835183" y="2079971"/>
            <a:ext cx="1420177" cy="97308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3" name="AutoShape 12"/>
          <p:cNvCxnSpPr>
            <a:cxnSpLocks noChangeShapeType="1"/>
            <a:stCxn id="4" idx="2"/>
            <a:endCxn id="7" idx="0"/>
          </p:cNvCxnSpPr>
          <p:nvPr/>
        </p:nvCxnSpPr>
        <p:spPr bwMode="auto">
          <a:xfrm rot="16200000" flipH="1">
            <a:off x="3515319" y="2372915"/>
            <a:ext cx="1420177" cy="387192"/>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4" name="AutoShape 13"/>
          <p:cNvCxnSpPr>
            <a:cxnSpLocks noChangeShapeType="1"/>
            <a:stCxn id="4" idx="2"/>
            <a:endCxn id="8" idx="0"/>
          </p:cNvCxnSpPr>
          <p:nvPr/>
        </p:nvCxnSpPr>
        <p:spPr bwMode="auto">
          <a:xfrm rot="16200000" flipH="1">
            <a:off x="4771560" y="1116674"/>
            <a:ext cx="1420177" cy="289967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3733800" y="1447800"/>
            <a:ext cx="596022"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bird</a:t>
            </a:r>
            <a:endParaRPr lang="en-US" dirty="0">
              <a:solidFill>
                <a:schemeClr val="accent5"/>
              </a:solidFill>
            </a:endParaRPr>
          </a:p>
        </p:txBody>
      </p:sp>
      <p:sp>
        <p:nvSpPr>
          <p:cNvPr id="5" name="AutoShape 4"/>
          <p:cNvSpPr>
            <a:spLocks noChangeArrowheads="1"/>
          </p:cNvSpPr>
          <p:nvPr/>
        </p:nvSpPr>
        <p:spPr bwMode="auto">
          <a:xfrm>
            <a:off x="5449705" y="3276600"/>
            <a:ext cx="467347"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flu</a:t>
            </a:r>
            <a:endParaRPr lang="en-US" dirty="0">
              <a:solidFill>
                <a:schemeClr val="accent5"/>
              </a:solidFill>
            </a:endParaRPr>
          </a:p>
        </p:txBody>
      </p:sp>
      <p:sp>
        <p:nvSpPr>
          <p:cNvPr id="6" name="AutoShape 5"/>
          <p:cNvSpPr>
            <a:spLocks noChangeArrowheads="1"/>
          </p:cNvSpPr>
          <p:nvPr/>
        </p:nvSpPr>
        <p:spPr bwMode="auto">
          <a:xfrm>
            <a:off x="1701605" y="3281680"/>
            <a:ext cx="448179" cy="408623"/>
          </a:xfrm>
          <a:prstGeom prst="flowChartAlternateProcess">
            <a:avLst/>
          </a:prstGeom>
          <a:solidFill>
            <a:schemeClr val="accent1"/>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fly</a:t>
            </a:r>
            <a:endParaRPr lang="en-US" dirty="0">
              <a:solidFill>
                <a:schemeClr val="accent5"/>
              </a:solidFill>
            </a:endParaRPr>
          </a:p>
        </p:txBody>
      </p:sp>
      <p:sp>
        <p:nvSpPr>
          <p:cNvPr id="7" name="AutoShape 6"/>
          <p:cNvSpPr>
            <a:spLocks noChangeArrowheads="1"/>
          </p:cNvSpPr>
          <p:nvPr/>
        </p:nvSpPr>
        <p:spPr bwMode="auto">
          <a:xfrm>
            <a:off x="3890727" y="3276600"/>
            <a:ext cx="1056552"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fear cats</a:t>
            </a:r>
            <a:endParaRPr lang="en-US" dirty="0">
              <a:solidFill>
                <a:schemeClr val="accent5"/>
              </a:solidFill>
            </a:endParaRPr>
          </a:p>
        </p:txBody>
      </p:sp>
      <p:sp>
        <p:nvSpPr>
          <p:cNvPr id="8" name="AutoShape 7"/>
          <p:cNvSpPr>
            <a:spLocks noChangeArrowheads="1"/>
          </p:cNvSpPr>
          <p:nvPr/>
        </p:nvSpPr>
        <p:spPr bwMode="auto">
          <a:xfrm>
            <a:off x="6549436" y="3276600"/>
            <a:ext cx="764098"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forest</a:t>
            </a:r>
            <a:endParaRPr lang="en-US" dirty="0">
              <a:solidFill>
                <a:schemeClr val="accent5"/>
              </a:solidFill>
            </a:endParaRPr>
          </a:p>
        </p:txBody>
      </p:sp>
      <p:sp>
        <p:nvSpPr>
          <p:cNvPr id="9" name="AutoShape 8"/>
          <p:cNvSpPr>
            <a:spLocks noChangeArrowheads="1"/>
          </p:cNvSpPr>
          <p:nvPr/>
        </p:nvSpPr>
        <p:spPr bwMode="auto">
          <a:xfrm>
            <a:off x="2563555" y="3276600"/>
            <a:ext cx="990352"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feathers</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4147507" y="1740727"/>
            <a:ext cx="1420177" cy="1651568"/>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1" name="AutoShape 10"/>
          <p:cNvCxnSpPr>
            <a:cxnSpLocks noChangeShapeType="1"/>
            <a:stCxn id="4" idx="2"/>
            <a:endCxn id="6" idx="0"/>
          </p:cNvCxnSpPr>
          <p:nvPr/>
        </p:nvCxnSpPr>
        <p:spPr bwMode="auto">
          <a:xfrm rot="5400000">
            <a:off x="2266125" y="1515993"/>
            <a:ext cx="1425257" cy="210611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AutoShape 11"/>
          <p:cNvCxnSpPr>
            <a:cxnSpLocks noChangeShapeType="1"/>
            <a:stCxn id="4" idx="2"/>
            <a:endCxn id="9" idx="0"/>
          </p:cNvCxnSpPr>
          <p:nvPr/>
        </p:nvCxnSpPr>
        <p:spPr bwMode="auto">
          <a:xfrm rot="5400000">
            <a:off x="2835183" y="2079971"/>
            <a:ext cx="1420177" cy="973080"/>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3" name="AutoShape 12"/>
          <p:cNvCxnSpPr>
            <a:cxnSpLocks noChangeShapeType="1"/>
            <a:stCxn id="4" idx="2"/>
            <a:endCxn id="7" idx="0"/>
          </p:cNvCxnSpPr>
          <p:nvPr/>
        </p:nvCxnSpPr>
        <p:spPr bwMode="auto">
          <a:xfrm rot="16200000" flipH="1">
            <a:off x="3515319" y="2372915"/>
            <a:ext cx="1420177" cy="387192"/>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4" name="AutoShape 13"/>
          <p:cNvCxnSpPr>
            <a:cxnSpLocks noChangeShapeType="1"/>
            <a:stCxn id="4" idx="2"/>
            <a:endCxn id="8" idx="0"/>
          </p:cNvCxnSpPr>
          <p:nvPr/>
        </p:nvCxnSpPr>
        <p:spPr bwMode="auto">
          <a:xfrm rot="16200000" flipH="1">
            <a:off x="4771560" y="1116674"/>
            <a:ext cx="1420177" cy="2899674"/>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solidFill>
                  <a:schemeClr val="accent2">
                    <a:lumMod val="75000"/>
                  </a:schemeClr>
                </a:solidFill>
              </a:rPr>
              <a:t>Town</a:t>
            </a:r>
            <a:r>
              <a:rPr lang="en-US" dirty="0" smtClean="0"/>
              <a:t>: 	Forest Song</a:t>
            </a:r>
          </a:p>
          <a:p>
            <a:pPr>
              <a:buNone/>
            </a:pPr>
            <a:r>
              <a:rPr lang="en-US" b="1" dirty="0" smtClean="0">
                <a:solidFill>
                  <a:schemeClr val="accent2">
                    <a:lumMod val="75000"/>
                  </a:schemeClr>
                </a:solidFill>
              </a:rPr>
              <a:t>Problem</a:t>
            </a:r>
            <a:r>
              <a:rPr lang="en-US" dirty="0" smtClean="0"/>
              <a:t>:	Birds aren’t singing</a:t>
            </a:r>
          </a:p>
          <a:p>
            <a:pPr>
              <a:buNone/>
            </a:pPr>
            <a:r>
              <a:rPr lang="en-US" b="1" dirty="0" smtClean="0">
                <a:solidFill>
                  <a:schemeClr val="accent2">
                    <a:lumMod val="75000"/>
                  </a:schemeClr>
                </a:solidFill>
              </a:rPr>
              <a:t>Reason</a:t>
            </a:r>
            <a:r>
              <a:rPr lang="en-US" dirty="0" smtClean="0"/>
              <a:t>:	Wild cats are terrorizing the birds</a:t>
            </a:r>
            <a:endParaRPr lang="en-US" b="1" dirty="0" smtClean="0">
              <a:solidFill>
                <a:schemeClr val="accent2">
                  <a:lumMod val="75000"/>
                </a:schemeClr>
              </a:solidFill>
            </a:endParaRPr>
          </a:p>
          <a:p>
            <a:pPr>
              <a:buNone/>
            </a:pPr>
            <a:r>
              <a:rPr lang="en-US" b="1" dirty="0" smtClean="0">
                <a:solidFill>
                  <a:schemeClr val="accent2">
                    <a:lumMod val="75000"/>
                  </a:schemeClr>
                </a:solidFill>
              </a:rPr>
              <a:t>Solutions</a:t>
            </a:r>
            <a:r>
              <a:rPr lang="en-US"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3780805" y="1447800"/>
            <a:ext cx="502013"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cat</a:t>
            </a:r>
            <a:endParaRPr lang="en-US" dirty="0">
              <a:solidFill>
                <a:schemeClr val="accent5"/>
              </a:solidFill>
            </a:endParaRPr>
          </a:p>
        </p:txBody>
      </p:sp>
      <p:sp>
        <p:nvSpPr>
          <p:cNvPr id="5" name="AutoShape 4"/>
          <p:cNvSpPr>
            <a:spLocks noChangeArrowheads="1"/>
          </p:cNvSpPr>
          <p:nvPr/>
        </p:nvSpPr>
        <p:spPr bwMode="auto">
          <a:xfrm>
            <a:off x="5029200" y="3276600"/>
            <a:ext cx="9044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curious</a:t>
            </a:r>
            <a:endParaRPr lang="en-US" dirty="0">
              <a:solidFill>
                <a:schemeClr val="accent5"/>
              </a:solidFill>
            </a:endParaRPr>
          </a:p>
        </p:txBody>
      </p:sp>
      <p:sp>
        <p:nvSpPr>
          <p:cNvPr id="6" name="AutoShape 5"/>
          <p:cNvSpPr>
            <a:spLocks noChangeArrowheads="1"/>
          </p:cNvSpPr>
          <p:nvPr/>
        </p:nvSpPr>
        <p:spPr bwMode="auto">
          <a:xfrm>
            <a:off x="1613856" y="3281680"/>
            <a:ext cx="623679" cy="408623"/>
          </a:xfrm>
          <a:prstGeom prst="flowChartAlternateProcess">
            <a:avLst/>
          </a:prstGeom>
          <a:solidFill>
            <a:schemeClr val="accent1"/>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milk	</a:t>
            </a:r>
            <a:endParaRPr lang="en-US" dirty="0">
              <a:solidFill>
                <a:schemeClr val="accent5"/>
              </a:solidFill>
            </a:endParaRPr>
          </a:p>
        </p:txBody>
      </p:sp>
      <p:sp>
        <p:nvSpPr>
          <p:cNvPr id="7" name="AutoShape 6"/>
          <p:cNvSpPr>
            <a:spLocks noChangeArrowheads="1"/>
          </p:cNvSpPr>
          <p:nvPr/>
        </p:nvSpPr>
        <p:spPr bwMode="auto">
          <a:xfrm>
            <a:off x="4019309" y="3276600"/>
            <a:ext cx="799390"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catnip</a:t>
            </a:r>
            <a:endParaRPr lang="en-US" dirty="0">
              <a:solidFill>
                <a:schemeClr val="accent5"/>
              </a:solidFill>
            </a:endParaRPr>
          </a:p>
        </p:txBody>
      </p:sp>
      <p:sp>
        <p:nvSpPr>
          <p:cNvPr id="8" name="AutoShape 7"/>
          <p:cNvSpPr>
            <a:spLocks noChangeArrowheads="1"/>
          </p:cNvSpPr>
          <p:nvPr/>
        </p:nvSpPr>
        <p:spPr bwMode="auto">
          <a:xfrm>
            <a:off x="6145367" y="3276600"/>
            <a:ext cx="1572244"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out of the bag</a:t>
            </a:r>
            <a:endParaRPr lang="en-US" dirty="0">
              <a:solidFill>
                <a:schemeClr val="accent5"/>
              </a:solidFill>
            </a:endParaRPr>
          </a:p>
        </p:txBody>
      </p:sp>
      <p:sp>
        <p:nvSpPr>
          <p:cNvPr id="9" name="AutoShape 8"/>
          <p:cNvSpPr>
            <a:spLocks noChangeArrowheads="1"/>
          </p:cNvSpPr>
          <p:nvPr/>
        </p:nvSpPr>
        <p:spPr bwMode="auto">
          <a:xfrm>
            <a:off x="2514600" y="3276600"/>
            <a:ext cx="1237398"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not be wet</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4046527" y="1841708"/>
            <a:ext cx="1420177" cy="144960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1" name="AutoShape 10"/>
          <p:cNvCxnSpPr>
            <a:cxnSpLocks noChangeShapeType="1"/>
            <a:stCxn id="4" idx="2"/>
            <a:endCxn id="6" idx="0"/>
          </p:cNvCxnSpPr>
          <p:nvPr/>
        </p:nvCxnSpPr>
        <p:spPr bwMode="auto">
          <a:xfrm rot="5400000">
            <a:off x="2266126" y="1515993"/>
            <a:ext cx="1425257" cy="210611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AutoShape 11"/>
          <p:cNvCxnSpPr>
            <a:cxnSpLocks noChangeShapeType="1"/>
            <a:stCxn id="4" idx="2"/>
            <a:endCxn id="9" idx="0"/>
          </p:cNvCxnSpPr>
          <p:nvPr/>
        </p:nvCxnSpPr>
        <p:spPr bwMode="auto">
          <a:xfrm rot="5400000">
            <a:off x="2872468" y="2117255"/>
            <a:ext cx="1420177" cy="898513"/>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3" name="AutoShape 12"/>
          <p:cNvCxnSpPr>
            <a:cxnSpLocks noChangeShapeType="1"/>
            <a:stCxn id="4" idx="2"/>
            <a:endCxn id="7" idx="0"/>
          </p:cNvCxnSpPr>
          <p:nvPr/>
        </p:nvCxnSpPr>
        <p:spPr bwMode="auto">
          <a:xfrm rot="16200000" flipH="1">
            <a:off x="3515320" y="2372915"/>
            <a:ext cx="1420177" cy="387192"/>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4" name="AutoShape 13"/>
          <p:cNvCxnSpPr>
            <a:cxnSpLocks noChangeShapeType="1"/>
            <a:stCxn id="4" idx="2"/>
            <a:endCxn id="8" idx="0"/>
          </p:cNvCxnSpPr>
          <p:nvPr/>
        </p:nvCxnSpPr>
        <p:spPr bwMode="auto">
          <a:xfrm rot="16200000" flipH="1">
            <a:off x="4771562" y="1116672"/>
            <a:ext cx="1420177" cy="289967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solidFill>
                  <a:schemeClr val="accent2">
                    <a:lumMod val="75000"/>
                  </a:schemeClr>
                </a:solidFill>
              </a:rPr>
              <a:t>Town</a:t>
            </a:r>
            <a:r>
              <a:rPr lang="en-US" dirty="0" smtClean="0"/>
              <a:t>: 	Forest Song</a:t>
            </a:r>
          </a:p>
          <a:p>
            <a:pPr>
              <a:buNone/>
            </a:pPr>
            <a:r>
              <a:rPr lang="en-US" b="1" dirty="0" smtClean="0">
                <a:solidFill>
                  <a:schemeClr val="accent2">
                    <a:lumMod val="75000"/>
                  </a:schemeClr>
                </a:solidFill>
              </a:rPr>
              <a:t>Problem</a:t>
            </a:r>
            <a:r>
              <a:rPr lang="en-US" dirty="0" smtClean="0"/>
              <a:t>:	Birds aren’t singing</a:t>
            </a:r>
          </a:p>
          <a:p>
            <a:pPr>
              <a:buNone/>
            </a:pPr>
            <a:r>
              <a:rPr lang="en-US" b="1" dirty="0" smtClean="0">
                <a:solidFill>
                  <a:schemeClr val="accent2">
                    <a:lumMod val="75000"/>
                  </a:schemeClr>
                </a:solidFill>
              </a:rPr>
              <a:t>Reason</a:t>
            </a:r>
            <a:r>
              <a:rPr lang="en-US" dirty="0" smtClean="0"/>
              <a:t>:	Wild cats are terrorizing the birds</a:t>
            </a:r>
            <a:endParaRPr lang="en-US" b="1" dirty="0" smtClean="0">
              <a:solidFill>
                <a:schemeClr val="accent2">
                  <a:lumMod val="75000"/>
                </a:schemeClr>
              </a:solidFill>
            </a:endParaRPr>
          </a:p>
          <a:p>
            <a:pPr>
              <a:buNone/>
            </a:pPr>
            <a:r>
              <a:rPr lang="en-US" b="1" dirty="0" smtClean="0">
                <a:solidFill>
                  <a:schemeClr val="accent2">
                    <a:lumMod val="75000"/>
                  </a:schemeClr>
                </a:solidFill>
              </a:rPr>
              <a:t>Solutions</a:t>
            </a:r>
            <a:r>
              <a:rPr lang="en-US" dirty="0" smtClean="0"/>
              <a:t>:	Kill the cats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3780805" y="1447800"/>
            <a:ext cx="502013"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cat</a:t>
            </a:r>
            <a:endParaRPr lang="en-US" dirty="0">
              <a:solidFill>
                <a:schemeClr val="accent5"/>
              </a:solidFill>
            </a:endParaRPr>
          </a:p>
        </p:txBody>
      </p:sp>
      <p:sp>
        <p:nvSpPr>
          <p:cNvPr id="5" name="AutoShape 4"/>
          <p:cNvSpPr>
            <a:spLocks noChangeArrowheads="1"/>
          </p:cNvSpPr>
          <p:nvPr/>
        </p:nvSpPr>
        <p:spPr bwMode="auto">
          <a:xfrm>
            <a:off x="5029200" y="3276600"/>
            <a:ext cx="9044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curious</a:t>
            </a:r>
            <a:endParaRPr lang="en-US" dirty="0">
              <a:solidFill>
                <a:schemeClr val="accent5"/>
              </a:solidFill>
            </a:endParaRPr>
          </a:p>
        </p:txBody>
      </p:sp>
      <p:sp>
        <p:nvSpPr>
          <p:cNvPr id="6" name="AutoShape 5"/>
          <p:cNvSpPr>
            <a:spLocks noChangeArrowheads="1"/>
          </p:cNvSpPr>
          <p:nvPr/>
        </p:nvSpPr>
        <p:spPr bwMode="auto">
          <a:xfrm>
            <a:off x="1613856" y="3281680"/>
            <a:ext cx="623679" cy="408623"/>
          </a:xfrm>
          <a:prstGeom prst="flowChartAlternateProcess">
            <a:avLst/>
          </a:prstGeom>
          <a:solidFill>
            <a:schemeClr val="accent1"/>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milk	</a:t>
            </a:r>
            <a:endParaRPr lang="en-US" dirty="0">
              <a:solidFill>
                <a:schemeClr val="accent5"/>
              </a:solidFill>
            </a:endParaRPr>
          </a:p>
        </p:txBody>
      </p:sp>
      <p:sp>
        <p:nvSpPr>
          <p:cNvPr id="7" name="AutoShape 6"/>
          <p:cNvSpPr>
            <a:spLocks noChangeArrowheads="1"/>
          </p:cNvSpPr>
          <p:nvPr/>
        </p:nvSpPr>
        <p:spPr bwMode="auto">
          <a:xfrm>
            <a:off x="4019309" y="3276600"/>
            <a:ext cx="799390"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catnip</a:t>
            </a:r>
            <a:endParaRPr lang="en-US" dirty="0">
              <a:solidFill>
                <a:schemeClr val="accent5"/>
              </a:solidFill>
            </a:endParaRPr>
          </a:p>
        </p:txBody>
      </p:sp>
      <p:sp>
        <p:nvSpPr>
          <p:cNvPr id="8" name="AutoShape 7"/>
          <p:cNvSpPr>
            <a:spLocks noChangeArrowheads="1"/>
          </p:cNvSpPr>
          <p:nvPr/>
        </p:nvSpPr>
        <p:spPr bwMode="auto">
          <a:xfrm>
            <a:off x="6145367" y="3276600"/>
            <a:ext cx="1572244"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out of the bag</a:t>
            </a:r>
            <a:endParaRPr lang="en-US" dirty="0">
              <a:solidFill>
                <a:schemeClr val="accent5"/>
              </a:solidFill>
            </a:endParaRPr>
          </a:p>
        </p:txBody>
      </p:sp>
      <p:sp>
        <p:nvSpPr>
          <p:cNvPr id="9" name="AutoShape 8"/>
          <p:cNvSpPr>
            <a:spLocks noChangeArrowheads="1"/>
          </p:cNvSpPr>
          <p:nvPr/>
        </p:nvSpPr>
        <p:spPr bwMode="auto">
          <a:xfrm>
            <a:off x="2514600" y="3276600"/>
            <a:ext cx="1237398"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not be wet</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4046527" y="1841708"/>
            <a:ext cx="1420177" cy="144960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1" name="AutoShape 10"/>
          <p:cNvCxnSpPr>
            <a:cxnSpLocks noChangeShapeType="1"/>
            <a:stCxn id="4" idx="2"/>
            <a:endCxn id="6" idx="0"/>
          </p:cNvCxnSpPr>
          <p:nvPr/>
        </p:nvCxnSpPr>
        <p:spPr bwMode="auto">
          <a:xfrm rot="5400000">
            <a:off x="2266126" y="1515993"/>
            <a:ext cx="1425257" cy="210611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AutoShape 11"/>
          <p:cNvCxnSpPr>
            <a:cxnSpLocks noChangeShapeType="1"/>
            <a:stCxn id="4" idx="2"/>
            <a:endCxn id="9" idx="0"/>
          </p:cNvCxnSpPr>
          <p:nvPr/>
        </p:nvCxnSpPr>
        <p:spPr bwMode="auto">
          <a:xfrm rot="5400000">
            <a:off x="2872468" y="2117255"/>
            <a:ext cx="1420177" cy="898513"/>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3" name="AutoShape 12"/>
          <p:cNvCxnSpPr>
            <a:cxnSpLocks noChangeShapeType="1"/>
            <a:stCxn id="4" idx="2"/>
            <a:endCxn id="7" idx="0"/>
          </p:cNvCxnSpPr>
          <p:nvPr/>
        </p:nvCxnSpPr>
        <p:spPr bwMode="auto">
          <a:xfrm rot="16200000" flipH="1">
            <a:off x="3515320" y="2372915"/>
            <a:ext cx="1420177" cy="387192"/>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4" name="AutoShape 13"/>
          <p:cNvCxnSpPr>
            <a:cxnSpLocks noChangeShapeType="1"/>
            <a:stCxn id="4" idx="2"/>
            <a:endCxn id="8" idx="0"/>
          </p:cNvCxnSpPr>
          <p:nvPr/>
        </p:nvCxnSpPr>
        <p:spPr bwMode="auto">
          <a:xfrm rot="16200000" flipH="1">
            <a:off x="4771562" y="1116672"/>
            <a:ext cx="1420177" cy="289967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solidFill>
                  <a:schemeClr val="accent2">
                    <a:lumMod val="75000"/>
                  </a:schemeClr>
                </a:solidFill>
              </a:rPr>
              <a:t>Town</a:t>
            </a:r>
            <a:r>
              <a:rPr lang="en-US" dirty="0" smtClean="0"/>
              <a:t>: 	Forest Song</a:t>
            </a:r>
          </a:p>
          <a:p>
            <a:pPr>
              <a:buNone/>
            </a:pPr>
            <a:r>
              <a:rPr lang="en-US" b="1" dirty="0" smtClean="0">
                <a:solidFill>
                  <a:schemeClr val="accent2">
                    <a:lumMod val="75000"/>
                  </a:schemeClr>
                </a:solidFill>
              </a:rPr>
              <a:t>Problem</a:t>
            </a:r>
            <a:r>
              <a:rPr lang="en-US" dirty="0" smtClean="0"/>
              <a:t>:	Birds aren’t singing</a:t>
            </a:r>
          </a:p>
          <a:p>
            <a:pPr>
              <a:buNone/>
            </a:pPr>
            <a:r>
              <a:rPr lang="en-US" b="1" dirty="0" smtClean="0">
                <a:solidFill>
                  <a:schemeClr val="accent2">
                    <a:lumMod val="75000"/>
                  </a:schemeClr>
                </a:solidFill>
              </a:rPr>
              <a:t>Reason</a:t>
            </a:r>
            <a:r>
              <a:rPr lang="en-US" dirty="0" smtClean="0"/>
              <a:t>:	Wild cats are terrorizing the birds</a:t>
            </a:r>
            <a:endParaRPr lang="en-US" b="1" dirty="0" smtClean="0">
              <a:solidFill>
                <a:schemeClr val="accent2">
                  <a:lumMod val="75000"/>
                </a:schemeClr>
              </a:solidFill>
            </a:endParaRPr>
          </a:p>
          <a:p>
            <a:pPr>
              <a:buNone/>
            </a:pPr>
            <a:r>
              <a:rPr lang="en-US" b="1" dirty="0" smtClean="0">
                <a:solidFill>
                  <a:schemeClr val="accent2">
                    <a:lumMod val="75000"/>
                  </a:schemeClr>
                </a:solidFill>
              </a:rPr>
              <a:t>Solutions</a:t>
            </a:r>
            <a:r>
              <a:rPr lang="en-US" dirty="0" smtClean="0"/>
              <a:t>:	Kill the cats</a:t>
            </a:r>
          </a:p>
          <a:p>
            <a:pPr>
              <a:buNone/>
            </a:pPr>
            <a:r>
              <a:rPr lang="en-US" dirty="0" smtClean="0"/>
              <a:t>(Stealth)	Create moats around nesting trees</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Two bandits approach, murderous intent in their eyes.</a:t>
            </a:r>
            <a:endParaRPr lang="en-US" dirty="0"/>
          </a:p>
        </p:txBody>
      </p:sp>
      <p:pic>
        <p:nvPicPr>
          <p:cNvPr id="5" name="Picture 4" descr="icemage.jpg"/>
          <p:cNvPicPr>
            <a:picLocks noChangeAspect="1"/>
          </p:cNvPicPr>
          <p:nvPr/>
        </p:nvPicPr>
        <p:blipFill>
          <a:blip r:embed="rId3" cstate="print"/>
          <a:srcRect l="33750" t="720" r="35400" b="12840"/>
          <a:stretch>
            <a:fillRect/>
          </a:stretch>
        </p:blipFill>
        <p:spPr>
          <a:xfrm>
            <a:off x="5830880" y="810278"/>
            <a:ext cx="3309936" cy="5796325"/>
          </a:xfrm>
          <a:prstGeom prst="rect">
            <a:avLst/>
          </a:prstGeom>
        </p:spPr>
      </p:pic>
      <p:sp>
        <p:nvSpPr>
          <p:cNvPr id="6" name="TextBox 5"/>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World of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2004</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3780805" y="1447800"/>
            <a:ext cx="502013"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cat</a:t>
            </a:r>
            <a:endParaRPr lang="en-US" dirty="0">
              <a:solidFill>
                <a:schemeClr val="accent5"/>
              </a:solidFill>
            </a:endParaRPr>
          </a:p>
        </p:txBody>
      </p:sp>
      <p:sp>
        <p:nvSpPr>
          <p:cNvPr id="5" name="AutoShape 4"/>
          <p:cNvSpPr>
            <a:spLocks noChangeArrowheads="1"/>
          </p:cNvSpPr>
          <p:nvPr/>
        </p:nvSpPr>
        <p:spPr bwMode="auto">
          <a:xfrm>
            <a:off x="5029200" y="3276600"/>
            <a:ext cx="904436"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curious</a:t>
            </a:r>
            <a:endParaRPr lang="en-US" dirty="0">
              <a:solidFill>
                <a:schemeClr val="accent5"/>
              </a:solidFill>
            </a:endParaRPr>
          </a:p>
        </p:txBody>
      </p:sp>
      <p:sp>
        <p:nvSpPr>
          <p:cNvPr id="6" name="AutoShape 5"/>
          <p:cNvSpPr>
            <a:spLocks noChangeArrowheads="1"/>
          </p:cNvSpPr>
          <p:nvPr/>
        </p:nvSpPr>
        <p:spPr bwMode="auto">
          <a:xfrm>
            <a:off x="1613856" y="3281680"/>
            <a:ext cx="623679" cy="408623"/>
          </a:xfrm>
          <a:prstGeom prst="flowChartAlternateProcess">
            <a:avLst/>
          </a:prstGeom>
          <a:solidFill>
            <a:schemeClr val="accent1"/>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milk	</a:t>
            </a:r>
            <a:endParaRPr lang="en-US" dirty="0">
              <a:solidFill>
                <a:schemeClr val="accent5"/>
              </a:solidFill>
            </a:endParaRPr>
          </a:p>
        </p:txBody>
      </p:sp>
      <p:sp>
        <p:nvSpPr>
          <p:cNvPr id="7" name="AutoShape 6"/>
          <p:cNvSpPr>
            <a:spLocks noChangeArrowheads="1"/>
          </p:cNvSpPr>
          <p:nvPr/>
        </p:nvSpPr>
        <p:spPr bwMode="auto">
          <a:xfrm>
            <a:off x="4019309" y="3276600"/>
            <a:ext cx="799390"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catnip</a:t>
            </a:r>
            <a:endParaRPr lang="en-US" dirty="0">
              <a:solidFill>
                <a:schemeClr val="accent5"/>
              </a:solidFill>
            </a:endParaRPr>
          </a:p>
        </p:txBody>
      </p:sp>
      <p:sp>
        <p:nvSpPr>
          <p:cNvPr id="8" name="AutoShape 7"/>
          <p:cNvSpPr>
            <a:spLocks noChangeArrowheads="1"/>
          </p:cNvSpPr>
          <p:nvPr/>
        </p:nvSpPr>
        <p:spPr bwMode="auto">
          <a:xfrm>
            <a:off x="6145367" y="3276600"/>
            <a:ext cx="1572244" cy="408623"/>
          </a:xfrm>
          <a:prstGeom prst="flowChartAlternateProcess">
            <a:avLst/>
          </a:prstGeom>
          <a:solidFill>
            <a:schemeClr val="accent1"/>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out of the bag</a:t>
            </a:r>
            <a:endParaRPr lang="en-US" dirty="0">
              <a:solidFill>
                <a:schemeClr val="accent5"/>
              </a:solidFill>
            </a:endParaRPr>
          </a:p>
        </p:txBody>
      </p:sp>
      <p:sp>
        <p:nvSpPr>
          <p:cNvPr id="9" name="AutoShape 8"/>
          <p:cNvSpPr>
            <a:spLocks noChangeArrowheads="1"/>
          </p:cNvSpPr>
          <p:nvPr/>
        </p:nvSpPr>
        <p:spPr bwMode="auto">
          <a:xfrm>
            <a:off x="2514600" y="3276600"/>
            <a:ext cx="1237398" cy="408623"/>
          </a:xfrm>
          <a:prstGeom prst="flowChartAlternateProcess">
            <a:avLst/>
          </a:prstGeom>
          <a:solidFill>
            <a:schemeClr val="tx1">
              <a:lumMod val="25000"/>
              <a:lumOff val="75000"/>
            </a:schemeClr>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not be wet</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4046527" y="1841708"/>
            <a:ext cx="1420177" cy="144960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1" name="AutoShape 10"/>
          <p:cNvCxnSpPr>
            <a:cxnSpLocks noChangeShapeType="1"/>
            <a:stCxn id="4" idx="2"/>
            <a:endCxn id="6" idx="0"/>
          </p:cNvCxnSpPr>
          <p:nvPr/>
        </p:nvCxnSpPr>
        <p:spPr bwMode="auto">
          <a:xfrm rot="5400000">
            <a:off x="2266126" y="1515993"/>
            <a:ext cx="1425257" cy="2106116"/>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cxnSp>
        <p:nvCxnSpPr>
          <p:cNvPr id="12" name="AutoShape 11"/>
          <p:cNvCxnSpPr>
            <a:cxnSpLocks noChangeShapeType="1"/>
            <a:stCxn id="4" idx="2"/>
            <a:endCxn id="9" idx="0"/>
          </p:cNvCxnSpPr>
          <p:nvPr/>
        </p:nvCxnSpPr>
        <p:spPr bwMode="auto">
          <a:xfrm rot="5400000">
            <a:off x="2872468" y="2117255"/>
            <a:ext cx="1420177" cy="89851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13" name="AutoShape 12"/>
          <p:cNvCxnSpPr>
            <a:cxnSpLocks noChangeShapeType="1"/>
            <a:stCxn id="4" idx="2"/>
            <a:endCxn id="7" idx="0"/>
          </p:cNvCxnSpPr>
          <p:nvPr/>
        </p:nvCxnSpPr>
        <p:spPr bwMode="auto">
          <a:xfrm rot="16200000" flipH="1">
            <a:off x="3515320" y="2372915"/>
            <a:ext cx="1420177" cy="387192"/>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4" name="AutoShape 13"/>
          <p:cNvCxnSpPr>
            <a:cxnSpLocks noChangeShapeType="1"/>
            <a:stCxn id="4" idx="2"/>
            <a:endCxn id="8" idx="0"/>
          </p:cNvCxnSpPr>
          <p:nvPr/>
        </p:nvCxnSpPr>
        <p:spPr bwMode="auto">
          <a:xfrm rot="16200000" flipH="1">
            <a:off x="4771562" y="1116672"/>
            <a:ext cx="1420177" cy="2899677"/>
          </a:xfrm>
          <a:prstGeom prst="straightConnector1">
            <a:avLst/>
          </a:prstGeom>
          <a:ln>
            <a:headEnd/>
            <a:tailEnd type="triangle" w="med" len="med"/>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28600" y="990600"/>
            <a:ext cx="8686800" cy="5059363"/>
          </a:xfrm>
        </p:spPr>
        <p:txBody>
          <a:bodyPr/>
          <a:lstStyle/>
          <a:p>
            <a:pPr>
              <a:buNone/>
            </a:pPr>
            <a:endParaRPr lang="en-US" dirty="0" smtClean="0"/>
          </a:p>
          <a:p>
            <a:pPr>
              <a:buNone/>
            </a:pPr>
            <a:r>
              <a:rPr lang="en-US" b="1" dirty="0" smtClean="0">
                <a:solidFill>
                  <a:schemeClr val="accent2">
                    <a:lumMod val="75000"/>
                  </a:schemeClr>
                </a:solidFill>
              </a:rPr>
              <a:t>Town</a:t>
            </a:r>
            <a:r>
              <a:rPr lang="en-US" dirty="0" smtClean="0"/>
              <a:t>: 	Forest Song</a:t>
            </a:r>
          </a:p>
          <a:p>
            <a:pPr>
              <a:buNone/>
            </a:pPr>
            <a:r>
              <a:rPr lang="en-US" b="1" dirty="0" smtClean="0">
                <a:solidFill>
                  <a:schemeClr val="accent2">
                    <a:lumMod val="75000"/>
                  </a:schemeClr>
                </a:solidFill>
              </a:rPr>
              <a:t>Problem</a:t>
            </a:r>
            <a:r>
              <a:rPr lang="en-US" dirty="0" smtClean="0"/>
              <a:t>:	Birds aren’t singing</a:t>
            </a:r>
          </a:p>
          <a:p>
            <a:pPr>
              <a:buNone/>
            </a:pPr>
            <a:r>
              <a:rPr lang="en-US" b="1" dirty="0" smtClean="0">
                <a:solidFill>
                  <a:schemeClr val="accent2">
                    <a:lumMod val="75000"/>
                  </a:schemeClr>
                </a:solidFill>
              </a:rPr>
              <a:t>Reason</a:t>
            </a:r>
            <a:r>
              <a:rPr lang="en-US" dirty="0" smtClean="0"/>
              <a:t>:	Wild cats are terrorizing the birds</a:t>
            </a:r>
            <a:endParaRPr lang="en-US" b="1" dirty="0" smtClean="0">
              <a:solidFill>
                <a:schemeClr val="accent2">
                  <a:lumMod val="75000"/>
                </a:schemeClr>
              </a:solidFill>
            </a:endParaRPr>
          </a:p>
          <a:p>
            <a:pPr>
              <a:buNone/>
            </a:pPr>
            <a:r>
              <a:rPr lang="en-US" b="1" dirty="0" smtClean="0">
                <a:solidFill>
                  <a:schemeClr val="accent2">
                    <a:lumMod val="75000"/>
                  </a:schemeClr>
                </a:solidFill>
              </a:rPr>
              <a:t>Solutions</a:t>
            </a:r>
            <a:r>
              <a:rPr lang="en-US" dirty="0" smtClean="0"/>
              <a:t>:	Kill the cats</a:t>
            </a:r>
          </a:p>
          <a:p>
            <a:pPr>
              <a:buNone/>
            </a:pPr>
            <a:r>
              <a:rPr lang="en-US" dirty="0" smtClean="0"/>
              <a:t>(Stealth)	Create moats around nesting trees</a:t>
            </a:r>
          </a:p>
          <a:p>
            <a:pPr>
              <a:buNone/>
            </a:pPr>
            <a:r>
              <a:rPr lang="en-US" dirty="0" smtClean="0"/>
              <a:t>(Potion)	Create catnip poultice to befriend cats</a:t>
            </a:r>
          </a:p>
          <a:p>
            <a:pPr>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4" name="AutoShape 3"/>
          <p:cNvSpPr>
            <a:spLocks noChangeArrowheads="1"/>
          </p:cNvSpPr>
          <p:nvPr/>
        </p:nvSpPr>
        <p:spPr bwMode="auto">
          <a:xfrm>
            <a:off x="3780805" y="1447800"/>
            <a:ext cx="502013"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cat</a:t>
            </a:r>
            <a:endParaRPr lang="en-US" dirty="0">
              <a:solidFill>
                <a:schemeClr val="accent5"/>
              </a:solidFill>
            </a:endParaRPr>
          </a:p>
        </p:txBody>
      </p:sp>
      <p:sp>
        <p:nvSpPr>
          <p:cNvPr id="5" name="AutoShape 4"/>
          <p:cNvSpPr>
            <a:spLocks noChangeArrowheads="1"/>
          </p:cNvSpPr>
          <p:nvPr/>
        </p:nvSpPr>
        <p:spPr bwMode="auto">
          <a:xfrm>
            <a:off x="5029200" y="3276600"/>
            <a:ext cx="904436"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curious</a:t>
            </a:r>
            <a:endParaRPr lang="en-US" dirty="0">
              <a:solidFill>
                <a:schemeClr val="accent5"/>
              </a:solidFill>
            </a:endParaRPr>
          </a:p>
        </p:txBody>
      </p:sp>
      <p:sp>
        <p:nvSpPr>
          <p:cNvPr id="6" name="AutoShape 5"/>
          <p:cNvSpPr>
            <a:spLocks noChangeArrowheads="1"/>
          </p:cNvSpPr>
          <p:nvPr/>
        </p:nvSpPr>
        <p:spPr bwMode="auto">
          <a:xfrm>
            <a:off x="1613856" y="3281680"/>
            <a:ext cx="623679" cy="408623"/>
          </a:xfrm>
          <a:prstGeom prst="flowChartAlternateProcess">
            <a:avLst/>
          </a:prstGeom>
          <a:solidFill>
            <a:schemeClr val="accent2"/>
          </a:solidFill>
          <a:ln>
            <a:solidFill>
              <a:schemeClr val="accent5"/>
            </a:solidFill>
            <a:headEnd/>
            <a:tailEnd/>
          </a:ln>
        </p:spPr>
        <p:style>
          <a:lnRef idx="3">
            <a:schemeClr val="lt1"/>
          </a:lnRef>
          <a:fillRef idx="1">
            <a:schemeClr val="accent3"/>
          </a:fillRef>
          <a:effectRef idx="1">
            <a:schemeClr val="accent3"/>
          </a:effectRef>
          <a:fontRef idx="minor">
            <a:schemeClr val="lt1"/>
          </a:fontRef>
        </p:style>
        <p:txBody>
          <a:bodyPr wrap="none" anchor="ctr">
            <a:spAutoFit/>
          </a:bodyPr>
          <a:lstStyle/>
          <a:p>
            <a:pPr algn="ctr"/>
            <a:r>
              <a:rPr lang="en-US" dirty="0" smtClean="0">
                <a:solidFill>
                  <a:schemeClr val="accent5"/>
                </a:solidFill>
              </a:rPr>
              <a:t>milk	</a:t>
            </a:r>
            <a:endParaRPr lang="en-US" dirty="0">
              <a:solidFill>
                <a:schemeClr val="accent5"/>
              </a:solidFill>
            </a:endParaRPr>
          </a:p>
        </p:txBody>
      </p:sp>
      <p:sp>
        <p:nvSpPr>
          <p:cNvPr id="7" name="AutoShape 6"/>
          <p:cNvSpPr>
            <a:spLocks noChangeArrowheads="1"/>
          </p:cNvSpPr>
          <p:nvPr/>
        </p:nvSpPr>
        <p:spPr bwMode="auto">
          <a:xfrm>
            <a:off x="4019309" y="3276600"/>
            <a:ext cx="799390" cy="408623"/>
          </a:xfrm>
          <a:prstGeom prst="flowChartAlternateProcess">
            <a:avLst/>
          </a:prstGeom>
          <a:solidFill>
            <a:schemeClr val="tx1">
              <a:lumMod val="25000"/>
              <a:lumOff val="75000"/>
            </a:schemeClr>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catnip</a:t>
            </a:r>
            <a:endParaRPr lang="en-US" dirty="0">
              <a:solidFill>
                <a:schemeClr val="accent5"/>
              </a:solidFill>
            </a:endParaRPr>
          </a:p>
        </p:txBody>
      </p:sp>
      <p:sp>
        <p:nvSpPr>
          <p:cNvPr id="8" name="AutoShape 7"/>
          <p:cNvSpPr>
            <a:spLocks noChangeArrowheads="1"/>
          </p:cNvSpPr>
          <p:nvPr/>
        </p:nvSpPr>
        <p:spPr bwMode="auto">
          <a:xfrm>
            <a:off x="6145367" y="3276600"/>
            <a:ext cx="1572244" cy="408623"/>
          </a:xfrm>
          <a:prstGeom prst="flowChartAlternateProcess">
            <a:avLst/>
          </a:prstGeom>
          <a:solidFill>
            <a:schemeClr val="accent2"/>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out of the bag</a:t>
            </a:r>
            <a:endParaRPr lang="en-US" dirty="0">
              <a:solidFill>
                <a:schemeClr val="accent5"/>
              </a:solidFill>
            </a:endParaRPr>
          </a:p>
        </p:txBody>
      </p:sp>
      <p:sp>
        <p:nvSpPr>
          <p:cNvPr id="9" name="AutoShape 8"/>
          <p:cNvSpPr>
            <a:spLocks noChangeArrowheads="1"/>
          </p:cNvSpPr>
          <p:nvPr/>
        </p:nvSpPr>
        <p:spPr bwMode="auto">
          <a:xfrm>
            <a:off x="2514600" y="3276600"/>
            <a:ext cx="1237398" cy="408623"/>
          </a:xfrm>
          <a:prstGeom prst="flowChartAlternateProcess">
            <a:avLst/>
          </a:prstGeom>
          <a:solidFill>
            <a:schemeClr val="tx1">
              <a:lumMod val="25000"/>
              <a:lumOff val="75000"/>
            </a:schemeClr>
          </a:solidFill>
          <a:ln>
            <a:solidFill>
              <a:schemeClr val="accent5"/>
            </a:solidFill>
            <a:headEnd/>
            <a:tailEnd/>
          </a:ln>
        </p:spPr>
        <p:style>
          <a:lnRef idx="3">
            <a:schemeClr val="lt1"/>
          </a:lnRef>
          <a:fillRef idx="1">
            <a:schemeClr val="accent4"/>
          </a:fillRef>
          <a:effectRef idx="1">
            <a:schemeClr val="accent4"/>
          </a:effectRef>
          <a:fontRef idx="minor">
            <a:schemeClr val="lt1"/>
          </a:fontRef>
        </p:style>
        <p:txBody>
          <a:bodyPr wrap="none" anchor="ctr">
            <a:spAutoFit/>
          </a:bodyPr>
          <a:lstStyle/>
          <a:p>
            <a:pPr algn="ctr"/>
            <a:r>
              <a:rPr lang="en-US" dirty="0" smtClean="0">
                <a:solidFill>
                  <a:schemeClr val="accent5"/>
                </a:solidFill>
              </a:rPr>
              <a:t>not be wet</a:t>
            </a:r>
            <a:endParaRPr lang="en-US" dirty="0">
              <a:solidFill>
                <a:schemeClr val="accent5"/>
              </a:solidFill>
            </a:endParaRPr>
          </a:p>
        </p:txBody>
      </p:sp>
      <p:cxnSp>
        <p:nvCxnSpPr>
          <p:cNvPr id="10" name="AutoShape 9"/>
          <p:cNvCxnSpPr>
            <a:cxnSpLocks noChangeShapeType="1"/>
            <a:stCxn id="4" idx="2"/>
            <a:endCxn id="5" idx="0"/>
          </p:cNvCxnSpPr>
          <p:nvPr/>
        </p:nvCxnSpPr>
        <p:spPr bwMode="auto">
          <a:xfrm rot="16200000" flipH="1">
            <a:off x="4046527" y="1841708"/>
            <a:ext cx="1420177" cy="1449606"/>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1" name="AutoShape 10"/>
          <p:cNvCxnSpPr>
            <a:cxnSpLocks noChangeShapeType="1"/>
            <a:stCxn id="4" idx="2"/>
            <a:endCxn id="6" idx="0"/>
          </p:cNvCxnSpPr>
          <p:nvPr/>
        </p:nvCxnSpPr>
        <p:spPr bwMode="auto">
          <a:xfrm rot="5400000">
            <a:off x="2266126" y="1515993"/>
            <a:ext cx="1425257" cy="2106116"/>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cxnSp>
        <p:nvCxnSpPr>
          <p:cNvPr id="12" name="AutoShape 11"/>
          <p:cNvCxnSpPr>
            <a:cxnSpLocks noChangeShapeType="1"/>
            <a:stCxn id="4" idx="2"/>
            <a:endCxn id="9" idx="0"/>
          </p:cNvCxnSpPr>
          <p:nvPr/>
        </p:nvCxnSpPr>
        <p:spPr bwMode="auto">
          <a:xfrm rot="5400000">
            <a:off x="2872468" y="2117255"/>
            <a:ext cx="1420177" cy="898513"/>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13" name="AutoShape 12"/>
          <p:cNvCxnSpPr>
            <a:cxnSpLocks noChangeShapeType="1"/>
            <a:stCxn id="4" idx="2"/>
            <a:endCxn id="7" idx="0"/>
          </p:cNvCxnSpPr>
          <p:nvPr/>
        </p:nvCxnSpPr>
        <p:spPr bwMode="auto">
          <a:xfrm rot="16200000" flipH="1">
            <a:off x="3515320" y="2372915"/>
            <a:ext cx="1420177" cy="387192"/>
          </a:xfrm>
          <a:prstGeom prst="straightConnector1">
            <a:avLst/>
          </a:prstGeom>
          <a:ln>
            <a:headEnd/>
            <a:tailEnd type="triangle" w="med" len="med"/>
          </a:ln>
        </p:spPr>
        <p:style>
          <a:lnRef idx="3">
            <a:schemeClr val="accent6"/>
          </a:lnRef>
          <a:fillRef idx="0">
            <a:schemeClr val="accent6"/>
          </a:fillRef>
          <a:effectRef idx="2">
            <a:schemeClr val="accent6"/>
          </a:effectRef>
          <a:fontRef idx="minor">
            <a:schemeClr val="tx1"/>
          </a:fontRef>
        </p:style>
      </p:cxnSp>
      <p:cxnSp>
        <p:nvCxnSpPr>
          <p:cNvPr id="14" name="AutoShape 13"/>
          <p:cNvCxnSpPr>
            <a:cxnSpLocks noChangeShapeType="1"/>
            <a:stCxn id="4" idx="2"/>
            <a:endCxn id="8" idx="0"/>
          </p:cNvCxnSpPr>
          <p:nvPr/>
        </p:nvCxnSpPr>
        <p:spPr bwMode="auto">
          <a:xfrm rot="16200000" flipH="1">
            <a:off x="4771562" y="1116672"/>
            <a:ext cx="1420177" cy="2899677"/>
          </a:xfrm>
          <a:prstGeom prst="straightConnector1">
            <a:avLst/>
          </a:prstGeom>
          <a:ln>
            <a:headEnd/>
            <a:tailEnd type="triangle" w="med" len="med"/>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28600" y="990600"/>
            <a:ext cx="8686800" cy="5059363"/>
          </a:xfrm>
        </p:spPr>
        <p:txBody>
          <a:bodyPr/>
          <a:lstStyle/>
          <a:p>
            <a:pPr>
              <a:buNone/>
            </a:pPr>
            <a:endParaRPr lang="en-US" dirty="0" smtClean="0"/>
          </a:p>
          <a:p>
            <a:pPr>
              <a:buNone/>
            </a:pPr>
            <a:r>
              <a:rPr lang="en-US" b="1" dirty="0" smtClean="0">
                <a:solidFill>
                  <a:schemeClr val="accent2">
                    <a:lumMod val="75000"/>
                  </a:schemeClr>
                </a:solidFill>
              </a:rPr>
              <a:t>Town</a:t>
            </a:r>
            <a:r>
              <a:rPr lang="en-US" dirty="0" smtClean="0"/>
              <a:t>: 	Forest Song</a:t>
            </a:r>
          </a:p>
          <a:p>
            <a:pPr>
              <a:buNone/>
            </a:pPr>
            <a:r>
              <a:rPr lang="en-US" b="1" dirty="0" smtClean="0">
                <a:solidFill>
                  <a:schemeClr val="accent2">
                    <a:lumMod val="75000"/>
                  </a:schemeClr>
                </a:solidFill>
              </a:rPr>
              <a:t>Problem</a:t>
            </a:r>
            <a:r>
              <a:rPr lang="en-US" dirty="0" smtClean="0"/>
              <a:t>:	Birds aren’t singing</a:t>
            </a:r>
          </a:p>
          <a:p>
            <a:pPr>
              <a:buNone/>
            </a:pPr>
            <a:r>
              <a:rPr lang="en-US" b="1" dirty="0" smtClean="0">
                <a:solidFill>
                  <a:schemeClr val="accent2">
                    <a:lumMod val="75000"/>
                  </a:schemeClr>
                </a:solidFill>
              </a:rPr>
              <a:t>Reason</a:t>
            </a:r>
            <a:r>
              <a:rPr lang="en-US" dirty="0" smtClean="0"/>
              <a:t>:	Wild cats are terrorizing the birds</a:t>
            </a:r>
            <a:endParaRPr lang="en-US" b="1" dirty="0" smtClean="0">
              <a:solidFill>
                <a:schemeClr val="accent2">
                  <a:lumMod val="75000"/>
                </a:schemeClr>
              </a:solidFill>
            </a:endParaRPr>
          </a:p>
          <a:p>
            <a:pPr>
              <a:buNone/>
            </a:pPr>
            <a:r>
              <a:rPr lang="en-US" b="1" dirty="0" smtClean="0">
                <a:solidFill>
                  <a:schemeClr val="accent2">
                    <a:lumMod val="75000"/>
                  </a:schemeClr>
                </a:solidFill>
              </a:rPr>
              <a:t>Solutions</a:t>
            </a:r>
            <a:r>
              <a:rPr lang="en-US" dirty="0" smtClean="0"/>
              <a:t>:	Kill the cats</a:t>
            </a:r>
          </a:p>
          <a:p>
            <a:pPr>
              <a:buNone/>
            </a:pPr>
            <a:r>
              <a:rPr lang="en-US" dirty="0" smtClean="0"/>
              <a:t>(Stealth)	Create moats around nesting trees</a:t>
            </a:r>
          </a:p>
          <a:p>
            <a:pPr>
              <a:buNone/>
            </a:pPr>
            <a:r>
              <a:rPr lang="en-US" dirty="0" smtClean="0"/>
              <a:t>(Potion)	Create catnip poultice to befriend cats</a:t>
            </a:r>
          </a:p>
          <a:p>
            <a:pPr>
              <a:buNone/>
            </a:pPr>
            <a:r>
              <a:rPr lang="en-US" dirty="0" smtClean="0"/>
              <a:t>			Tempt cats in bags with milk - relocate</a:t>
            </a:r>
          </a:p>
          <a:p>
            <a:pPr>
              <a:buNone/>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QuestBrowser</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dirty="0" smtClean="0">
                <a:solidFill>
                  <a:schemeClr val="accent2">
                    <a:lumMod val="75000"/>
                  </a:schemeClr>
                </a:solidFill>
              </a:rPr>
              <a:t>Designer</a:t>
            </a:r>
            <a:r>
              <a:rPr lang="en-US" dirty="0" smtClean="0"/>
              <a:t> is still a </a:t>
            </a:r>
            <a:r>
              <a:rPr lang="en-US" b="1" dirty="0" smtClean="0">
                <a:solidFill>
                  <a:schemeClr val="accent2">
                    <a:lumMod val="75000"/>
                  </a:schemeClr>
                </a:solidFill>
              </a:rPr>
              <a:t>key</a:t>
            </a:r>
            <a:r>
              <a:rPr lang="en-US" dirty="0" smtClean="0"/>
              <a:t> part of the design process.</a:t>
            </a:r>
          </a:p>
          <a:p>
            <a:pPr>
              <a:buNone/>
            </a:pPr>
            <a:endParaRPr lang="en-US" dirty="0" smtClean="0"/>
          </a:p>
          <a:p>
            <a:pPr>
              <a:buNone/>
            </a:pPr>
            <a:r>
              <a:rPr lang="en-US" dirty="0" err="1" smtClean="0"/>
              <a:t>QuestBrowser</a:t>
            </a:r>
            <a:r>
              <a:rPr lang="en-US" dirty="0" smtClean="0"/>
              <a:t> is not </a:t>
            </a:r>
            <a:r>
              <a:rPr lang="en-US" b="1" dirty="0" smtClean="0">
                <a:solidFill>
                  <a:schemeClr val="accent2">
                    <a:lumMod val="75000"/>
                  </a:schemeClr>
                </a:solidFill>
              </a:rPr>
              <a:t>domain specific</a:t>
            </a:r>
            <a:r>
              <a:rPr lang="en-US" dirty="0" smtClean="0"/>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solidFill>
                  <a:schemeClr val="accent5">
                    <a:lumMod val="90000"/>
                    <a:lumOff val="10000"/>
                  </a:schemeClr>
                </a:solidFill>
              </a:rPr>
              <a:t>Making </a:t>
            </a:r>
            <a:r>
              <a:rPr lang="en-US" b="1" dirty="0" smtClean="0">
                <a:solidFill>
                  <a:schemeClr val="accent2">
                    <a:lumMod val="75000"/>
                  </a:schemeClr>
                </a:solidFill>
              </a:rPr>
              <a:t>quests playable </a:t>
            </a:r>
            <a:r>
              <a:rPr lang="en-US" dirty="0" smtClean="0">
                <a:solidFill>
                  <a:schemeClr val="accent5">
                    <a:lumMod val="90000"/>
                    <a:lumOff val="10000"/>
                  </a:schemeClr>
                </a:solidFill>
              </a:rPr>
              <a:t>requires giving the player interesting and meaningful choices that support the dramatic probabilities.</a:t>
            </a:r>
          </a:p>
          <a:p>
            <a:pPr>
              <a:buNone/>
            </a:pPr>
            <a:endParaRPr lang="en-US" dirty="0" smtClean="0">
              <a:solidFill>
                <a:schemeClr val="accent5">
                  <a:lumMod val="90000"/>
                  <a:lumOff val="1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solidFill>
                  <a:schemeClr val="accent5">
                    <a:lumMod val="90000"/>
                    <a:lumOff val="10000"/>
                  </a:schemeClr>
                </a:solidFill>
              </a:rPr>
              <a:t>Making </a:t>
            </a:r>
            <a:r>
              <a:rPr lang="en-US" b="1" dirty="0" smtClean="0">
                <a:solidFill>
                  <a:schemeClr val="accent2">
                    <a:lumMod val="75000"/>
                  </a:schemeClr>
                </a:solidFill>
              </a:rPr>
              <a:t>quests playable </a:t>
            </a:r>
            <a:r>
              <a:rPr lang="en-US" dirty="0" smtClean="0">
                <a:solidFill>
                  <a:schemeClr val="accent5">
                    <a:lumMod val="90000"/>
                    <a:lumOff val="10000"/>
                  </a:schemeClr>
                </a:solidFill>
              </a:rPr>
              <a:t>requires giving the player interesting and meaningful choices that support the dramatic probabilities.</a:t>
            </a:r>
          </a:p>
          <a:p>
            <a:pPr>
              <a:buNone/>
            </a:pPr>
            <a:endParaRPr lang="en-US" dirty="0" smtClean="0">
              <a:solidFill>
                <a:schemeClr val="accent5">
                  <a:lumMod val="90000"/>
                  <a:lumOff val="10000"/>
                </a:schemeClr>
              </a:solidFill>
            </a:endParaRPr>
          </a:p>
          <a:p>
            <a:pPr>
              <a:buNone/>
            </a:pPr>
            <a:r>
              <a:rPr lang="en-US" b="1" dirty="0" err="1" smtClean="0">
                <a:solidFill>
                  <a:schemeClr val="accent2">
                    <a:lumMod val="75000"/>
                  </a:schemeClr>
                </a:solidFill>
              </a:rPr>
              <a:t>QuestBrowser</a:t>
            </a:r>
            <a:r>
              <a:rPr lang="en-US" b="1" dirty="0" smtClean="0">
                <a:solidFill>
                  <a:schemeClr val="accent2">
                    <a:lumMod val="75000"/>
                  </a:schemeClr>
                </a:solidFill>
              </a:rPr>
              <a:t> </a:t>
            </a:r>
            <a:r>
              <a:rPr lang="en-US" dirty="0" smtClean="0">
                <a:solidFill>
                  <a:schemeClr val="accent5">
                    <a:lumMod val="90000"/>
                    <a:lumOff val="10000"/>
                  </a:schemeClr>
                </a:solidFill>
              </a:rPr>
              <a:t>was created to aid the author in designing for these choices.</a:t>
            </a:r>
            <a:endParaRPr lang="en-US" dirty="0">
              <a:solidFill>
                <a:schemeClr val="accent5">
                  <a:lumMod val="90000"/>
                  <a:lumOff val="1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228600" y="990600"/>
            <a:ext cx="5410200" cy="5059363"/>
          </a:xfrm>
        </p:spPr>
        <p:txBody>
          <a:bodyPr/>
          <a:lstStyle/>
          <a:p>
            <a:pPr>
              <a:buNone/>
            </a:pPr>
            <a:endParaRPr lang="en-US" dirty="0" smtClean="0"/>
          </a:p>
          <a:p>
            <a:pPr>
              <a:buNone/>
            </a:pPr>
            <a:endParaRPr lang="en-US" dirty="0" smtClean="0"/>
          </a:p>
          <a:p>
            <a:pPr>
              <a:buNone/>
            </a:pPr>
            <a:r>
              <a:rPr lang="en-US" sz="4400" dirty="0" smtClean="0"/>
              <a:t>Questions?</a:t>
            </a:r>
          </a:p>
          <a:p>
            <a:pPr>
              <a:buNone/>
            </a:pPr>
            <a:endParaRPr lang="en-US" dirty="0" smtClean="0"/>
          </a:p>
          <a:p>
            <a:pPr>
              <a:buNone/>
            </a:pPr>
            <a:endParaRPr lang="en-US" dirty="0" smtClean="0"/>
          </a:p>
          <a:p>
            <a:pPr>
              <a:buNone/>
            </a:pPr>
            <a:r>
              <a:rPr lang="en-US" sz="2400" dirty="0" smtClean="0"/>
              <a:t>Anne Sullivan</a:t>
            </a:r>
          </a:p>
          <a:p>
            <a:pPr>
              <a:buNone/>
            </a:pPr>
            <a:r>
              <a:rPr lang="en-US" sz="2400" dirty="0" smtClean="0">
                <a:solidFill>
                  <a:schemeClr val="accent2">
                    <a:lumMod val="75000"/>
                  </a:schemeClr>
                </a:solidFill>
                <a:hlinkClick r:id="rId2"/>
              </a:rPr>
              <a:t>anne@soe.ucsc.edu</a:t>
            </a:r>
            <a:endParaRPr lang="en-US" sz="2400" dirty="0" smtClean="0">
              <a:solidFill>
                <a:schemeClr val="accent2">
                  <a:lumMod val="75000"/>
                </a:schemeClr>
              </a:solidFill>
            </a:endParaRPr>
          </a:p>
          <a:p>
            <a:pPr>
              <a:buNone/>
            </a:pPr>
            <a:r>
              <a:rPr lang="en-US" sz="2400" dirty="0" smtClean="0">
                <a:solidFill>
                  <a:schemeClr val="accent2">
                    <a:lumMod val="75000"/>
                  </a:schemeClr>
                </a:solidFill>
                <a:hlinkClick r:id="rId3"/>
              </a:rPr>
              <a:t>http://soe.ucsc.edu/~anne/</a:t>
            </a:r>
            <a:endParaRPr lang="en-US" sz="2400" dirty="0" smtClean="0">
              <a:solidFill>
                <a:schemeClr val="accent2">
                  <a:lumMod val="75000"/>
                </a:schemeClr>
              </a:solidFill>
            </a:endParaRPr>
          </a:p>
          <a:p>
            <a:pPr>
              <a:buNone/>
            </a:pPr>
            <a:endParaRPr lang="en-US" dirty="0"/>
          </a:p>
        </p:txBody>
      </p:sp>
      <p:pic>
        <p:nvPicPr>
          <p:cNvPr id="6" name="Picture 87" descr="question"/>
          <p:cNvPicPr>
            <a:picLocks noChangeAspect="1" noChangeArrowheads="1"/>
          </p:cNvPicPr>
          <p:nvPr/>
        </p:nvPicPr>
        <p:blipFill>
          <a:blip r:embed="rId4" cstate="print"/>
          <a:srcRect l="30000" t="299" r="26250" b="398"/>
          <a:stretch>
            <a:fillRect/>
          </a:stretch>
        </p:blipFill>
        <p:spPr bwMode="auto">
          <a:xfrm>
            <a:off x="5751814" y="813816"/>
            <a:ext cx="3392186" cy="5797296"/>
          </a:xfrm>
          <a:prstGeom prst="rect">
            <a:avLst/>
          </a:prstGeom>
          <a:noFill/>
          <a:ln w="9525">
            <a:noFill/>
            <a:miter lim="800000"/>
            <a:headEnd/>
            <a:tailEnd/>
          </a:ln>
        </p:spPr>
      </p:pic>
      <p:sp>
        <p:nvSpPr>
          <p:cNvPr id="5" name="TextBox 4"/>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World of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2004</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Two bandits approach, murderous intent in their eyes.</a:t>
            </a:r>
            <a:endParaRPr lang="en-US" dirty="0"/>
          </a:p>
        </p:txBody>
      </p:sp>
      <p:sp>
        <p:nvSpPr>
          <p:cNvPr id="6" name="TextBox 5"/>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err="1" smtClean="0">
                <a:ln>
                  <a:noFill/>
                </a:ln>
                <a:solidFill>
                  <a:srgbClr val="161A1C"/>
                </a:solidFill>
                <a:effectLst/>
                <a:uLnTx/>
                <a:uFillTx/>
                <a:latin typeface="Calibri" pitchFamily="34" charset="0"/>
                <a:ea typeface="+mn-ea"/>
                <a:cs typeface="+mn-cs"/>
              </a:rPr>
              <a:t>BioWare</a:t>
            </a: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Dragon Age: Origins, 2009</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pic>
        <p:nvPicPr>
          <p:cNvPr id="8" name="Picture 7" descr="stealthy.jpg"/>
          <p:cNvPicPr>
            <a:picLocks noChangeAspect="1"/>
          </p:cNvPicPr>
          <p:nvPr/>
        </p:nvPicPr>
        <p:blipFill>
          <a:blip r:embed="rId3" cstate="print"/>
          <a:srcRect l="26438" t="9633" r="35156" b="5906"/>
          <a:stretch>
            <a:fillRect/>
          </a:stretch>
        </p:blipFill>
        <p:spPr>
          <a:xfrm>
            <a:off x="5858507" y="813032"/>
            <a:ext cx="3292363" cy="57923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a:t>
            </a:r>
            <a:endParaRPr lang="en-US" dirty="0"/>
          </a:p>
        </p:txBody>
      </p:sp>
      <p:sp>
        <p:nvSpPr>
          <p:cNvPr id="3" name="Content Placeholder 2"/>
          <p:cNvSpPr>
            <a:spLocks noGrp="1"/>
          </p:cNvSpPr>
          <p:nvPr>
            <p:ph idx="1"/>
          </p:nvPr>
        </p:nvSpPr>
        <p:spPr>
          <a:xfrm>
            <a:off x="228600" y="990600"/>
            <a:ext cx="8382000" cy="5059363"/>
          </a:xfrm>
        </p:spPr>
        <p:txBody>
          <a:bodyPr/>
          <a:lstStyle/>
          <a:p>
            <a:pPr>
              <a:buNone/>
            </a:pPr>
            <a:endParaRPr lang="en-US" dirty="0" smtClean="0"/>
          </a:p>
          <a:p>
            <a:pPr>
              <a:buNone/>
            </a:pPr>
            <a:r>
              <a:rPr lang="en-US" dirty="0" smtClean="0"/>
              <a:t>The </a:t>
            </a:r>
            <a:r>
              <a:rPr lang="en-US" b="1" dirty="0" smtClean="0">
                <a:solidFill>
                  <a:schemeClr val="accent2">
                    <a:lumMod val="75000"/>
                  </a:schemeClr>
                </a:solidFill>
              </a:rPr>
              <a:t>player actions</a:t>
            </a:r>
            <a:r>
              <a:rPr lang="en-US" dirty="0" smtClean="0"/>
              <a:t> available are supported by the </a:t>
            </a:r>
            <a:r>
              <a:rPr lang="en-US" b="1" dirty="0" smtClean="0">
                <a:solidFill>
                  <a:schemeClr val="accent2">
                    <a:lumMod val="75000"/>
                  </a:schemeClr>
                </a:solidFill>
              </a:rPr>
              <a:t>dramatic probabilities </a:t>
            </a:r>
            <a:r>
              <a:rPr lang="en-US" dirty="0" smtClean="0"/>
              <a:t>of the situation.</a:t>
            </a:r>
          </a:p>
          <a:p>
            <a:pPr algn="r">
              <a:buNone/>
            </a:pPr>
            <a:r>
              <a:rPr lang="en-US" sz="2000" i="1" dirty="0" smtClean="0"/>
              <a:t>- </a:t>
            </a:r>
            <a:r>
              <a:rPr lang="en-US" sz="2000" i="1" dirty="0" err="1" smtClean="0"/>
              <a:t>Wardrip-Fruin</a:t>
            </a:r>
            <a:r>
              <a:rPr lang="en-US" sz="2000" i="1" dirty="0" smtClean="0"/>
              <a:t>, et. 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ightsaber.jpg"/>
          <p:cNvPicPr>
            <a:picLocks noChangeAspect="1"/>
          </p:cNvPicPr>
          <p:nvPr/>
        </p:nvPicPr>
        <p:blipFill>
          <a:blip r:embed="rId3" cstate="print"/>
          <a:stretch>
            <a:fillRect/>
          </a:stretch>
        </p:blipFill>
        <p:spPr>
          <a:xfrm flipH="1">
            <a:off x="5181600" y="2095500"/>
            <a:ext cx="3962400" cy="3962400"/>
          </a:xfrm>
          <a:prstGeom prst="rect">
            <a:avLst/>
          </a:prstGeom>
          <a:solidFill>
            <a:schemeClr val="bg1">
              <a:alpha val="37000"/>
            </a:schemeClr>
          </a:solidFill>
        </p:spPr>
      </p:pic>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The </a:t>
            </a:r>
            <a:r>
              <a:rPr lang="en-US" dirty="0" err="1" smtClean="0"/>
              <a:t>nightsaber</a:t>
            </a:r>
            <a:r>
              <a:rPr lang="en-US" dirty="0" smtClean="0"/>
              <a:t> population has grown too large.</a:t>
            </a:r>
            <a:endParaRPr lang="en-US" dirty="0"/>
          </a:p>
        </p:txBody>
      </p:sp>
      <p:sp>
        <p:nvSpPr>
          <p:cNvPr id="8" name="TextBox 7"/>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Blizzard,</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World of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Warcraft</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2004</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ruid.jpg"/>
          <p:cNvPicPr>
            <a:picLocks noChangeAspect="1"/>
          </p:cNvPicPr>
          <p:nvPr/>
        </p:nvPicPr>
        <p:blipFill>
          <a:blip r:embed="rId3" cstate="print"/>
          <a:stretch>
            <a:fillRect/>
          </a:stretch>
        </p:blipFill>
        <p:spPr>
          <a:xfrm>
            <a:off x="4495800" y="838200"/>
            <a:ext cx="4648200" cy="5511700"/>
          </a:xfrm>
          <a:prstGeom prst="rect">
            <a:avLst/>
          </a:prstGeom>
        </p:spPr>
      </p:pic>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The </a:t>
            </a:r>
            <a:r>
              <a:rPr lang="en-US" dirty="0" err="1" smtClean="0"/>
              <a:t>nightsaber</a:t>
            </a:r>
            <a:r>
              <a:rPr lang="en-US" dirty="0" smtClean="0"/>
              <a:t> population has grown too large.</a:t>
            </a:r>
            <a:endParaRPr lang="en-US" dirty="0"/>
          </a:p>
        </p:txBody>
      </p:sp>
      <p:sp>
        <p:nvSpPr>
          <p:cNvPr id="8" name="TextBox 7"/>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err="1" smtClean="0">
                <a:ln>
                  <a:noFill/>
                </a:ln>
                <a:solidFill>
                  <a:srgbClr val="161A1C"/>
                </a:solidFill>
                <a:effectLst/>
                <a:uLnTx/>
                <a:uFillTx/>
                <a:latin typeface="Calibri" pitchFamily="34" charset="0"/>
                <a:ea typeface="+mn-ea"/>
                <a:cs typeface="+mn-cs"/>
              </a:rPr>
              <a:t>Paizo</a:t>
            </a: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 Publishing,</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Pathfinder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Roleplaying</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Game, 2008</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a:xfrm>
            <a:off x="152400" y="990600"/>
            <a:ext cx="5791200" cy="5059363"/>
          </a:xfrm>
        </p:spPr>
        <p:txBody>
          <a:bodyPr/>
          <a:lstStyle/>
          <a:p>
            <a:pPr>
              <a:buNone/>
            </a:pPr>
            <a:endParaRPr lang="en-US" dirty="0" smtClean="0"/>
          </a:p>
          <a:p>
            <a:pPr>
              <a:buNone/>
            </a:pPr>
            <a:r>
              <a:rPr lang="en-US" dirty="0" smtClean="0"/>
              <a:t>The </a:t>
            </a:r>
            <a:r>
              <a:rPr lang="en-US" dirty="0" err="1" smtClean="0"/>
              <a:t>nightsaber</a:t>
            </a:r>
            <a:r>
              <a:rPr lang="en-US" dirty="0" smtClean="0"/>
              <a:t> population has grown too large.</a:t>
            </a:r>
            <a:endParaRPr lang="en-US" dirty="0"/>
          </a:p>
        </p:txBody>
      </p:sp>
      <p:sp>
        <p:nvSpPr>
          <p:cNvPr id="8" name="TextBox 7"/>
          <p:cNvSpPr txBox="1"/>
          <p:nvPr/>
        </p:nvSpPr>
        <p:spPr bwMode="auto">
          <a:xfrm>
            <a:off x="76200" y="6324600"/>
            <a:ext cx="5641033" cy="2462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spcBef>
                <a:spcPct val="20000"/>
              </a:spcBef>
              <a:buClr>
                <a:srgbClr val="99FF33"/>
              </a:buClr>
            </a:pPr>
            <a:r>
              <a:rPr kumimoji="0" lang="en-US" sz="1000" b="0" i="1" u="none" strike="noStrike" kern="0" cap="none" spc="0" normalizeH="0" baseline="0" noProof="0" dirty="0" err="1" smtClean="0">
                <a:ln>
                  <a:noFill/>
                </a:ln>
                <a:solidFill>
                  <a:srgbClr val="161A1C"/>
                </a:solidFill>
                <a:effectLst/>
                <a:uLnTx/>
                <a:uFillTx/>
                <a:latin typeface="Calibri" pitchFamily="34" charset="0"/>
                <a:ea typeface="+mn-ea"/>
                <a:cs typeface="+mn-cs"/>
              </a:rPr>
              <a:t>Paizo</a:t>
            </a:r>
            <a:r>
              <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rPr>
              <a:t> Publishing,</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Pathfinder </a:t>
            </a:r>
            <a:r>
              <a:rPr kumimoji="0" lang="en-US" sz="1000" b="0" i="1" u="none" strike="noStrike" kern="0" cap="none" spc="0" normalizeH="0" noProof="0" dirty="0" err="1" smtClean="0">
                <a:ln>
                  <a:noFill/>
                </a:ln>
                <a:solidFill>
                  <a:srgbClr val="161A1C"/>
                </a:solidFill>
                <a:effectLst/>
                <a:uLnTx/>
                <a:uFillTx/>
                <a:latin typeface="Calibri" pitchFamily="34" charset="0"/>
                <a:ea typeface="+mn-ea"/>
                <a:cs typeface="+mn-cs"/>
              </a:rPr>
              <a:t>Roleplaying</a:t>
            </a:r>
            <a:r>
              <a:rPr kumimoji="0" lang="en-US" sz="1000" b="0" i="1" u="none" strike="noStrike" kern="0" cap="none" spc="0" normalizeH="0" noProof="0" dirty="0" smtClean="0">
                <a:ln>
                  <a:noFill/>
                </a:ln>
                <a:solidFill>
                  <a:srgbClr val="161A1C"/>
                </a:solidFill>
                <a:effectLst/>
                <a:uLnTx/>
                <a:uFillTx/>
                <a:latin typeface="Calibri" pitchFamily="34" charset="0"/>
                <a:ea typeface="+mn-ea"/>
                <a:cs typeface="+mn-cs"/>
              </a:rPr>
              <a:t> Game, 2008</a:t>
            </a:r>
            <a:endParaRPr kumimoji="0" lang="en-US" sz="1000" b="0" i="1" u="none" strike="noStrike" kern="0" cap="none" spc="0" normalizeH="0" baseline="0" noProof="0" dirty="0" smtClean="0">
              <a:ln>
                <a:noFill/>
              </a:ln>
              <a:solidFill>
                <a:srgbClr val="161A1C"/>
              </a:solidFill>
              <a:effectLst/>
              <a:uLnTx/>
              <a:uFillTx/>
              <a:latin typeface="Calibri" pitchFamily="34" charset="0"/>
              <a:ea typeface="+mn-ea"/>
              <a:cs typeface="+mn-cs"/>
            </a:endParaRPr>
          </a:p>
        </p:txBody>
      </p:sp>
      <p:pic>
        <p:nvPicPr>
          <p:cNvPr id="6" name="Picture 5" descr="priest.jpg"/>
          <p:cNvPicPr>
            <a:picLocks noChangeAspect="1"/>
          </p:cNvPicPr>
          <p:nvPr/>
        </p:nvPicPr>
        <p:blipFill>
          <a:blip r:embed="rId3" cstate="print"/>
          <a:srcRect l="11250" r="44400"/>
          <a:stretch>
            <a:fillRect/>
          </a:stretch>
        </p:blipFill>
        <p:spPr>
          <a:xfrm>
            <a:off x="5701665" y="800100"/>
            <a:ext cx="3447060" cy="5829300"/>
          </a:xfrm>
          <a:prstGeom prst="rect">
            <a:avLst/>
          </a:prstGeom>
        </p:spPr>
      </p:pic>
    </p:spTree>
  </p:cSld>
  <p:clrMapOvr>
    <a:masterClrMapping/>
  </p:clrMapOvr>
</p:sld>
</file>

<file path=ppt/theme/theme1.xml><?xml version="1.0" encoding="utf-8"?>
<a:theme xmlns:a="http://schemas.openxmlformats.org/drawingml/2006/main" name="eis4">
  <a:themeElements>
    <a:clrScheme name="Custom 1">
      <a:dk1>
        <a:srgbClr val="1F2427"/>
      </a:dk1>
      <a:lt1>
        <a:srgbClr val="FFFFFF"/>
      </a:lt1>
      <a:dk2>
        <a:srgbClr val="1F2427"/>
      </a:dk2>
      <a:lt2>
        <a:srgbClr val="FFFFFF"/>
      </a:lt2>
      <a:accent1>
        <a:srgbClr val="C2FF85"/>
      </a:accent1>
      <a:accent2>
        <a:srgbClr val="BDE9FF"/>
      </a:accent2>
      <a:accent3>
        <a:srgbClr val="00B0F0"/>
      </a:accent3>
      <a:accent4>
        <a:srgbClr val="99FF33"/>
      </a:accent4>
      <a:accent5>
        <a:srgbClr val="1F2427"/>
      </a:accent5>
      <a:accent6>
        <a:srgbClr val="71828D"/>
      </a:accent6>
      <a:hlink>
        <a:srgbClr val="00B0F0"/>
      </a:hlink>
      <a:folHlink>
        <a:srgbClr val="71828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99FF33"/>
          </a:buClr>
          <a:buSzTx/>
          <a:buFont typeface="Wingdings" pitchFamily="2" charset="2"/>
          <a:buNone/>
          <a:tabLst/>
          <a:defRPr kumimoji="0" sz="2400" b="0" i="0" u="none" strike="noStrike" kern="0" cap="none" spc="0" normalizeH="0" baseline="0" noProof="0" dirty="0" smtClean="0">
            <a:ln>
              <a:noFill/>
            </a:ln>
            <a:solidFill>
              <a:srgbClr val="161A1C"/>
            </a:solidFill>
            <a:effectLst/>
            <a:uLnTx/>
            <a:uFillTx/>
            <a:latin typeface="Calibri" pitchFamily="34" charset="0"/>
            <a:ea typeface="+mn-ea"/>
            <a:cs typeface="+mn-cs"/>
          </a:defRPr>
        </a:defPPr>
      </a:lstStyle>
    </a:txDef>
  </a:objectDefaults>
  <a:extraClrSchemeLst>
    <a:extraClrScheme>
      <a:clrScheme name="e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is 13">
        <a:dk1>
          <a:srgbClr val="000000"/>
        </a:dk1>
        <a:lt1>
          <a:srgbClr val="FFFFFF"/>
        </a:lt1>
        <a:dk2>
          <a:srgbClr val="000000"/>
        </a:dk2>
        <a:lt2>
          <a:srgbClr val="808080"/>
        </a:lt2>
        <a:accent1>
          <a:srgbClr val="A4C76B"/>
        </a:accent1>
        <a:accent2>
          <a:srgbClr val="333399"/>
        </a:accent2>
        <a:accent3>
          <a:srgbClr val="FFFFFF"/>
        </a:accent3>
        <a:accent4>
          <a:srgbClr val="000000"/>
        </a:accent4>
        <a:accent5>
          <a:srgbClr val="CFE0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s 14">
        <a:dk1>
          <a:srgbClr val="000000"/>
        </a:dk1>
        <a:lt1>
          <a:srgbClr val="FFFFFF"/>
        </a:lt1>
        <a:dk2>
          <a:srgbClr val="000000"/>
        </a:dk2>
        <a:lt2>
          <a:srgbClr val="808080"/>
        </a:lt2>
        <a:accent1>
          <a:srgbClr val="B1CF7F"/>
        </a:accent1>
        <a:accent2>
          <a:srgbClr val="333399"/>
        </a:accent2>
        <a:accent3>
          <a:srgbClr val="FFFFFF"/>
        </a:accent3>
        <a:accent4>
          <a:srgbClr val="000000"/>
        </a:accent4>
        <a:accent5>
          <a:srgbClr val="D5E4C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s 15">
        <a:dk1>
          <a:srgbClr val="000000"/>
        </a:dk1>
        <a:lt1>
          <a:srgbClr val="FFFFFF"/>
        </a:lt1>
        <a:dk2>
          <a:srgbClr val="000000"/>
        </a:dk2>
        <a:lt2>
          <a:srgbClr val="808080"/>
        </a:lt2>
        <a:accent1>
          <a:srgbClr val="B1CF7F"/>
        </a:accent1>
        <a:accent2>
          <a:srgbClr val="38577C"/>
        </a:accent2>
        <a:accent3>
          <a:srgbClr val="FFFFFF"/>
        </a:accent3>
        <a:accent4>
          <a:srgbClr val="000000"/>
        </a:accent4>
        <a:accent5>
          <a:srgbClr val="D5E4C0"/>
        </a:accent5>
        <a:accent6>
          <a:srgbClr val="324E70"/>
        </a:accent6>
        <a:hlink>
          <a:srgbClr val="7B9CC4"/>
        </a:hlink>
        <a:folHlink>
          <a:srgbClr val="58732B"/>
        </a:folHlink>
      </a:clrScheme>
      <a:clrMap bg1="lt1" tx1="dk1" bg2="lt2" tx2="dk2" accent1="accent1" accent2="accent2" accent3="accent3" accent4="accent4" accent5="accent5" accent6="accent6" hlink="hlink" folHlink="folHlink"/>
    </a:extraClrScheme>
    <a:extraClrScheme>
      <a:clrScheme name="eis 16">
        <a:dk1>
          <a:srgbClr val="000000"/>
        </a:dk1>
        <a:lt1>
          <a:srgbClr val="FFFFFF"/>
        </a:lt1>
        <a:dk2>
          <a:srgbClr val="000000"/>
        </a:dk2>
        <a:lt2>
          <a:srgbClr val="808080"/>
        </a:lt2>
        <a:accent1>
          <a:srgbClr val="B1CF7F"/>
        </a:accent1>
        <a:accent2>
          <a:srgbClr val="38577C"/>
        </a:accent2>
        <a:accent3>
          <a:srgbClr val="FFFFFF"/>
        </a:accent3>
        <a:accent4>
          <a:srgbClr val="000000"/>
        </a:accent4>
        <a:accent5>
          <a:srgbClr val="D5E4C0"/>
        </a:accent5>
        <a:accent6>
          <a:srgbClr val="324E70"/>
        </a:accent6>
        <a:hlink>
          <a:srgbClr val="5882B4"/>
        </a:hlink>
        <a:folHlink>
          <a:srgbClr val="5873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6424</TotalTime>
  <Words>2568</Words>
  <Application>Microsoft Office PowerPoint</Application>
  <PresentationFormat>On-screen Show (4:3)</PresentationFormat>
  <Paragraphs>385</Paragraphs>
  <Slides>47</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Wingdings</vt:lpstr>
      <vt:lpstr>GillSans-LightItalic</vt:lpstr>
      <vt:lpstr>Trebuchet MS</vt:lpstr>
      <vt:lpstr>eis4</vt:lpstr>
      <vt:lpstr>QuestBrowser Making Quests Playable with Computer-Assisted Design</vt:lpstr>
      <vt:lpstr>Scenario 1</vt:lpstr>
      <vt:lpstr>Scenario 1</vt:lpstr>
      <vt:lpstr>Scenario 1</vt:lpstr>
      <vt:lpstr>Scenario 1</vt:lpstr>
      <vt:lpstr>Agency</vt:lpstr>
      <vt:lpstr>Scenario 2</vt:lpstr>
      <vt:lpstr>Scenario 2</vt:lpstr>
      <vt:lpstr>Scenario 2</vt:lpstr>
      <vt:lpstr>Scenario 2</vt:lpstr>
      <vt:lpstr>Quest Agency</vt:lpstr>
      <vt:lpstr>Computer Role-Playing Games</vt:lpstr>
      <vt:lpstr>Quests</vt:lpstr>
      <vt:lpstr>Quests</vt:lpstr>
      <vt:lpstr>Quests</vt:lpstr>
      <vt:lpstr>Tasks vs. Goals</vt:lpstr>
      <vt:lpstr>Goal-based quests</vt:lpstr>
      <vt:lpstr>Goal-based quests</vt:lpstr>
      <vt:lpstr>Quest choice</vt:lpstr>
      <vt:lpstr>Interesting Choice</vt:lpstr>
      <vt:lpstr>Meaningful Choice</vt:lpstr>
      <vt:lpstr>Authorial burden</vt:lpstr>
      <vt:lpstr>The Grail Framework</vt:lpstr>
      <vt:lpstr>QuestBrowser</vt:lpstr>
      <vt:lpstr>QuestBrowser</vt:lpstr>
      <vt:lpstr>QuestBrowser</vt:lpstr>
      <vt:lpstr>QuestBrowser</vt:lpstr>
      <vt:lpstr>Example</vt:lpstr>
      <vt:lpstr>QuestBrowser</vt:lpstr>
      <vt:lpstr>QuestBrowser</vt:lpstr>
      <vt:lpstr>QuestBrowser</vt:lpstr>
      <vt:lpstr>Example</vt:lpstr>
      <vt:lpstr>QuestBrowser</vt:lpstr>
      <vt:lpstr>QuestBrowser</vt:lpstr>
      <vt:lpstr>Example</vt:lpstr>
      <vt:lpstr>QuestBrowser</vt:lpstr>
      <vt:lpstr>Example</vt:lpstr>
      <vt:lpstr>QuestBrowser</vt:lpstr>
      <vt:lpstr>Example</vt:lpstr>
      <vt:lpstr>QuestBrowser</vt:lpstr>
      <vt:lpstr>Example</vt:lpstr>
      <vt:lpstr>QuestBrowser</vt:lpstr>
      <vt:lpstr>Example</vt:lpstr>
      <vt:lpstr>QuestBrowser</vt:lpstr>
      <vt:lpstr>Conclusion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cp:lastModifiedBy>
  <cp:revision>402</cp:revision>
  <dcterms:created xsi:type="dcterms:W3CDTF">2009-05-20T01:32:47Z</dcterms:created>
  <dcterms:modified xsi:type="dcterms:W3CDTF">2009-12-14T07:42:56Z</dcterms:modified>
</cp:coreProperties>
</file>